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437" r:id="rId3"/>
    <p:sldId id="418" r:id="rId4"/>
    <p:sldId id="422" r:id="rId5"/>
    <p:sldId id="435" r:id="rId6"/>
    <p:sldId id="419" r:id="rId7"/>
    <p:sldId id="434" r:id="rId8"/>
    <p:sldId id="433" r:id="rId9"/>
    <p:sldId id="438" r:id="rId10"/>
    <p:sldId id="439" r:id="rId11"/>
    <p:sldId id="420" r:id="rId12"/>
    <p:sldId id="428" r:id="rId13"/>
    <p:sldId id="431" r:id="rId14"/>
    <p:sldId id="430" r:id="rId15"/>
    <p:sldId id="412" r:id="rId16"/>
    <p:sldId id="415" r:id="rId17"/>
    <p:sldId id="426" r:id="rId18"/>
    <p:sldId id="425" r:id="rId19"/>
    <p:sldId id="416" r:id="rId20"/>
    <p:sldId id="436" r:id="rId21"/>
    <p:sldId id="427" r:id="rId22"/>
    <p:sldId id="440" r:id="rId23"/>
    <p:sldId id="349" r:id="rId24"/>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55">
          <p15:clr>
            <a:srgbClr val="A4A3A4"/>
          </p15:clr>
        </p15:guide>
        <p15:guide id="2" pos="5375">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eronika" initials="V" lastIdx="0" clrIdx="0"/>
  <p:cmAuthor id="1" name="Corina Hebestreit" initials="CH"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AFCD"/>
    <a:srgbClr val="F39200"/>
    <a:srgbClr val="0D0953"/>
    <a:srgbClr val="005069"/>
    <a:srgbClr val="0084C8"/>
    <a:srgbClr val="A7A7A7"/>
    <a:srgbClr val="368728"/>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36" autoAdjust="0"/>
    <p:restoredTop sz="94714" autoAdjust="0"/>
  </p:normalViewPr>
  <p:slideViewPr>
    <p:cSldViewPr>
      <p:cViewPr varScale="1">
        <p:scale>
          <a:sx n="88" d="100"/>
          <a:sy n="88" d="100"/>
        </p:scale>
        <p:origin x="-1728" y="-114"/>
      </p:cViewPr>
      <p:guideLst>
        <p:guide orient="horz" pos="255"/>
        <p:guide pos="537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showGuides="1">
      <p:cViewPr varScale="1">
        <p:scale>
          <a:sx n="67" d="100"/>
          <a:sy n="67" d="100"/>
        </p:scale>
        <p:origin x="-3276"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47F093A-C846-4CF6-8C8D-67684FDAE5B2}" type="datetimeFigureOut">
              <a:rPr lang="cs-CZ" smtClean="0"/>
              <a:pPr/>
              <a:t>18.5.2018</a:t>
            </a:fld>
            <a:endParaRPr lang="cs-CZ"/>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7B1BA68-384C-4A2A-9387-642F801445DC}" type="slidenum">
              <a:rPr lang="cs-CZ" smtClean="0"/>
              <a:pPr/>
              <a:t>‹#›</a:t>
            </a:fld>
            <a:endParaRPr lang="cs-CZ"/>
          </a:p>
        </p:txBody>
      </p:sp>
    </p:spTree>
    <p:extLst>
      <p:ext uri="{BB962C8B-B14F-4D97-AF65-F5344CB8AC3E}">
        <p14:creationId xmlns:p14="http://schemas.microsoft.com/office/powerpoint/2010/main" val="16815035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0239E8-0AE4-42C9-B0C2-4797945865DA}" type="datetimeFigureOut">
              <a:rPr lang="cs-CZ" smtClean="0"/>
              <a:pPr/>
              <a:t>18.5.2018</a:t>
            </a:fld>
            <a:endParaRPr lang="cs-C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408E6A-86CE-4D29-93F7-CEB6F7CC1B38}" type="slidenum">
              <a:rPr lang="cs-CZ" smtClean="0"/>
              <a:pPr/>
              <a:t>‹#›</a:t>
            </a:fld>
            <a:endParaRPr lang="cs-CZ"/>
          </a:p>
        </p:txBody>
      </p:sp>
    </p:spTree>
    <p:extLst>
      <p:ext uri="{BB962C8B-B14F-4D97-AF65-F5344CB8AC3E}">
        <p14:creationId xmlns:p14="http://schemas.microsoft.com/office/powerpoint/2010/main" val="2712487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dirty="0"/>
          </a:p>
        </p:txBody>
      </p:sp>
      <p:sp>
        <p:nvSpPr>
          <p:cNvPr id="4" name="Slide Number Placeholder 3"/>
          <p:cNvSpPr>
            <a:spLocks noGrp="1"/>
          </p:cNvSpPr>
          <p:nvPr>
            <p:ph type="sldNum" sz="quarter" idx="10"/>
          </p:nvPr>
        </p:nvSpPr>
        <p:spPr/>
        <p:txBody>
          <a:bodyPr/>
          <a:lstStyle/>
          <a:p>
            <a:fld id="{C1408E6A-86CE-4D29-93F7-CEB6F7CC1B38}" type="slidenum">
              <a:rPr lang="cs-CZ" smtClean="0"/>
              <a:pPr/>
              <a:t>1</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1408E6A-86CE-4D29-93F7-CEB6F7CC1B38}" type="slidenum">
              <a:rPr lang="cs-CZ" smtClean="0"/>
              <a:pPr/>
              <a:t>3</a:t>
            </a:fld>
            <a:endParaRPr lang="cs-CZ"/>
          </a:p>
        </p:txBody>
      </p:sp>
    </p:spTree>
    <p:extLst>
      <p:ext uri="{BB962C8B-B14F-4D97-AF65-F5344CB8AC3E}">
        <p14:creationId xmlns:p14="http://schemas.microsoft.com/office/powerpoint/2010/main" val="3310202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3429E9-CF16-4D56-8A6F-851CCD9C6A8F}" type="slidenum">
              <a:rPr lang="en-GB"/>
              <a:pPr/>
              <a:t>5</a:t>
            </a:fld>
            <a:endParaRPr lang="en-GB"/>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1408E6A-86CE-4D29-93F7-CEB6F7CC1B38}" type="slidenum">
              <a:rPr lang="cs-CZ" smtClean="0"/>
              <a:pPr/>
              <a:t>9</a:t>
            </a:fld>
            <a:endParaRPr lang="cs-CZ"/>
          </a:p>
        </p:txBody>
      </p:sp>
    </p:spTree>
    <p:extLst>
      <p:ext uri="{BB962C8B-B14F-4D97-AF65-F5344CB8AC3E}">
        <p14:creationId xmlns:p14="http://schemas.microsoft.com/office/powerpoint/2010/main" val="458825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lienbildplatzhalter 1"/>
          <p:cNvSpPr>
            <a:spLocks noGrp="1" noRot="1" noChangeAspect="1" noTextEdit="1"/>
          </p:cNvSpPr>
          <p:nvPr>
            <p:ph type="sldImg"/>
          </p:nvPr>
        </p:nvSpPr>
        <p:spPr>
          <a:xfrm>
            <a:off x="1141413" y="369888"/>
            <a:ext cx="4572000" cy="3429000"/>
          </a:xfrm>
          <a:ln/>
        </p:spPr>
      </p:sp>
      <p:sp>
        <p:nvSpPr>
          <p:cNvPr id="17411" name="Rectangle 4"/>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endParaRPr lang="de-DE"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xfrm>
            <a:off x="1141413" y="685800"/>
            <a:ext cx="4576762" cy="34321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smtClean="0"/>
              <a:t>Resources:</a:t>
            </a:r>
          </a:p>
          <a:p>
            <a:pPr eaLnBrk="1" hangingPunct="1">
              <a:spcBef>
                <a:spcPct val="0"/>
              </a:spcBef>
              <a:buFontTx/>
              <a:buChar char="-"/>
            </a:pPr>
            <a:r>
              <a:rPr lang="en-GB" smtClean="0"/>
              <a:t>All ICMM publications are available at www.icmm.com</a:t>
            </a:r>
          </a:p>
          <a:p>
            <a:pPr eaLnBrk="1" hangingPunct="1">
              <a:spcBef>
                <a:spcPct val="0"/>
              </a:spcBef>
              <a:buFontTx/>
              <a:buChar char="-"/>
            </a:pPr>
            <a:endParaRPr lang="en-GB" smtClean="0"/>
          </a:p>
          <a:p>
            <a:pPr eaLnBrk="1" hangingPunct="1">
              <a:spcBef>
                <a:spcPct val="0"/>
              </a:spcBef>
              <a:buFontTx/>
              <a:buChar char="-"/>
            </a:pPr>
            <a:r>
              <a:rPr lang="en-GB" smtClean="0"/>
              <a:t> To receive notifications of all new ICMM publications, subscribe to their mailing list by emailing </a:t>
            </a:r>
            <a:r>
              <a:rPr lang="en-GB" b="1" smtClean="0"/>
              <a:t>info@icmm.com </a:t>
            </a:r>
          </a:p>
        </p:txBody>
      </p:sp>
      <p:sp>
        <p:nvSpPr>
          <p:cNvPr id="1085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842538">
              <a:defRPr/>
            </a:pPr>
            <a:fld id="{034BB2C8-C900-4942-8286-17BE7ABE6669}" type="slidenum">
              <a:rPr lang="en-GB"/>
              <a:pPr defTabSz="842538">
                <a:defRPr/>
              </a:pPr>
              <a:t>20</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gradFill>
          <a:gsLst>
            <a:gs pos="0">
              <a:srgbClr val="7DAFCD">
                <a:alpha val="67000"/>
              </a:srgbClr>
            </a:gs>
            <a:gs pos="100000">
              <a:schemeClr val="bg1"/>
            </a:gs>
          </a:gsLst>
          <a:lin ang="10800000" scaled="0"/>
        </a:gradFill>
        <a:effectLst/>
      </p:bgPr>
    </p:bg>
    <p:spTree>
      <p:nvGrpSpPr>
        <p:cNvPr id="1" name=""/>
        <p:cNvGrpSpPr/>
        <p:nvPr/>
      </p:nvGrpSpPr>
      <p:grpSpPr>
        <a:xfrm>
          <a:off x="0" y="0"/>
          <a:ext cx="0" cy="0"/>
          <a:chOff x="0" y="0"/>
          <a:chExt cx="0" cy="0"/>
        </a:xfrm>
      </p:grpSpPr>
      <p:pic>
        <p:nvPicPr>
          <p:cNvPr id="16" name="Picture 15" descr="EUROMINES_logo_color_40mm_A4.png"/>
          <p:cNvPicPr>
            <a:picLocks noChangeAspect="1"/>
          </p:cNvPicPr>
          <p:nvPr userDrawn="1"/>
        </p:nvPicPr>
        <p:blipFill>
          <a:blip r:embed="rId2" cstate="print"/>
          <a:stretch>
            <a:fillRect/>
          </a:stretch>
        </p:blipFill>
        <p:spPr>
          <a:xfrm>
            <a:off x="259490" y="260648"/>
            <a:ext cx="2548314" cy="1440000"/>
          </a:xfrm>
          <a:prstGeom prst="rect">
            <a:avLst/>
          </a:prstGeom>
          <a:noFill/>
        </p:spPr>
      </p:pic>
      <p:sp>
        <p:nvSpPr>
          <p:cNvPr id="18" name="Round Single Corner Rectangle 17"/>
          <p:cNvSpPr/>
          <p:nvPr userDrawn="1"/>
        </p:nvSpPr>
        <p:spPr>
          <a:xfrm rot="5400000">
            <a:off x="7920785" y="6057292"/>
            <a:ext cx="864056" cy="360000"/>
          </a:xfrm>
          <a:prstGeom prst="round1Rect">
            <a:avLst>
              <a:gd name="adj" fmla="val 28705"/>
            </a:avLst>
          </a:prstGeom>
          <a:solidFill>
            <a:srgbClr val="0084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2" name="Text Placeholder 21"/>
          <p:cNvSpPr>
            <a:spLocks noGrp="1"/>
          </p:cNvSpPr>
          <p:nvPr>
            <p:ph type="body" sz="quarter" idx="10" hasCustomPrompt="1"/>
          </p:nvPr>
        </p:nvSpPr>
        <p:spPr>
          <a:xfrm>
            <a:off x="684213" y="2312876"/>
            <a:ext cx="7848600" cy="1547813"/>
          </a:xfrm>
          <a:prstGeom prst="rect">
            <a:avLst/>
          </a:prstGeom>
        </p:spPr>
        <p:txBody>
          <a:bodyPr anchor="b" anchorCtr="0">
            <a:normAutofit/>
          </a:bodyPr>
          <a:lstStyle>
            <a:lvl1pPr algn="r">
              <a:buNone/>
              <a:defRPr sz="4400" baseline="0">
                <a:solidFill>
                  <a:srgbClr val="005069"/>
                </a:solidFill>
                <a:latin typeface="Century Gothic" pitchFamily="34" charset="0"/>
              </a:defRPr>
            </a:lvl1pPr>
            <a:lvl2pPr>
              <a:buNone/>
              <a:defRPr/>
            </a:lvl2pPr>
            <a:lvl3pPr>
              <a:buNone/>
              <a:defRPr/>
            </a:lvl3pPr>
            <a:lvl4pPr>
              <a:buNone/>
              <a:defRPr/>
            </a:lvl4pPr>
            <a:lvl5pPr>
              <a:buNone/>
              <a:defRPr/>
            </a:lvl5pPr>
          </a:lstStyle>
          <a:p>
            <a:pPr lvl="0"/>
            <a:r>
              <a:rPr lang="cs-CZ" dirty="0"/>
              <a:t>Click to add Euromines</a:t>
            </a:r>
            <a:br>
              <a:rPr lang="cs-CZ" dirty="0"/>
            </a:br>
            <a:r>
              <a:rPr lang="cs-CZ" dirty="0"/>
              <a:t>presentation title</a:t>
            </a:r>
          </a:p>
        </p:txBody>
      </p:sp>
      <p:sp>
        <p:nvSpPr>
          <p:cNvPr id="26" name="Text Placeholder 25"/>
          <p:cNvSpPr>
            <a:spLocks noGrp="1"/>
          </p:cNvSpPr>
          <p:nvPr>
            <p:ph type="body" sz="quarter" idx="11" hasCustomPrompt="1"/>
          </p:nvPr>
        </p:nvSpPr>
        <p:spPr>
          <a:xfrm>
            <a:off x="684213" y="4041068"/>
            <a:ext cx="7848600" cy="1656494"/>
          </a:xfrm>
          <a:prstGeom prst="rect">
            <a:avLst/>
          </a:prstGeom>
        </p:spPr>
        <p:txBody>
          <a:bodyPr>
            <a:normAutofit/>
          </a:bodyPr>
          <a:lstStyle>
            <a:lvl1pPr algn="r">
              <a:buNone/>
              <a:defRPr sz="2400" baseline="0">
                <a:solidFill>
                  <a:srgbClr val="0084C8"/>
                </a:solidFill>
                <a:latin typeface="Century Gothic" pitchFamily="34" charset="0"/>
              </a:defRPr>
            </a:lvl1pPr>
            <a:lvl2pPr>
              <a:buNone/>
              <a:defRPr sz="2400">
                <a:solidFill>
                  <a:srgbClr val="0084C8"/>
                </a:solidFill>
                <a:latin typeface="Century Gothic" pitchFamily="34" charset="0"/>
              </a:defRPr>
            </a:lvl2pPr>
            <a:lvl3pPr>
              <a:buNone/>
              <a:defRPr sz="2400">
                <a:solidFill>
                  <a:srgbClr val="0084C8"/>
                </a:solidFill>
                <a:latin typeface="Century Gothic" pitchFamily="34" charset="0"/>
              </a:defRPr>
            </a:lvl3pPr>
            <a:lvl4pPr>
              <a:buNone/>
              <a:defRPr sz="2400">
                <a:solidFill>
                  <a:srgbClr val="0084C8"/>
                </a:solidFill>
                <a:latin typeface="Century Gothic" pitchFamily="34" charset="0"/>
              </a:defRPr>
            </a:lvl4pPr>
            <a:lvl5pPr>
              <a:buNone/>
              <a:defRPr sz="2400">
                <a:solidFill>
                  <a:srgbClr val="0084C8"/>
                </a:solidFill>
                <a:latin typeface="Century Gothic" pitchFamily="34" charset="0"/>
              </a:defRPr>
            </a:lvl5pPr>
          </a:lstStyle>
          <a:p>
            <a:pPr lvl="0"/>
            <a:r>
              <a:rPr lang="cs-CZ" dirty="0"/>
              <a:t>Click to add Euromines presentation subtitle</a:t>
            </a:r>
          </a:p>
        </p:txBody>
      </p:sp>
      <p:sp>
        <p:nvSpPr>
          <p:cNvPr id="14" name="Text Placeholder 13"/>
          <p:cNvSpPr>
            <a:spLocks noGrp="1"/>
          </p:cNvSpPr>
          <p:nvPr>
            <p:ph type="body" sz="quarter" idx="16" hasCustomPrompt="1"/>
          </p:nvPr>
        </p:nvSpPr>
        <p:spPr>
          <a:xfrm>
            <a:off x="683568" y="5805488"/>
            <a:ext cx="7417445" cy="288000"/>
          </a:xfrm>
        </p:spPr>
        <p:txBody>
          <a:bodyPr>
            <a:noAutofit/>
          </a:bodyPr>
          <a:lstStyle>
            <a:lvl1pPr algn="r">
              <a:buNone/>
              <a:defRPr sz="1300">
                <a:solidFill>
                  <a:schemeClr val="bg1"/>
                </a:solidFill>
              </a:defRPr>
            </a:lvl1pPr>
            <a:lvl2pPr algn="r">
              <a:buNone/>
              <a:defRPr>
                <a:solidFill>
                  <a:schemeClr val="bg1"/>
                </a:solidFill>
              </a:defRPr>
            </a:lvl2pPr>
            <a:lvl3pPr algn="r">
              <a:buNone/>
              <a:defRPr>
                <a:solidFill>
                  <a:schemeClr val="bg1"/>
                </a:solidFill>
              </a:defRPr>
            </a:lvl3pPr>
            <a:lvl4pPr algn="r">
              <a:buNone/>
              <a:defRPr>
                <a:solidFill>
                  <a:schemeClr val="bg1"/>
                </a:solidFill>
              </a:defRPr>
            </a:lvl4pPr>
            <a:lvl5pPr algn="r">
              <a:buNone/>
              <a:defRPr>
                <a:solidFill>
                  <a:schemeClr val="bg1"/>
                </a:solidFill>
              </a:defRPr>
            </a:lvl5pPr>
          </a:lstStyle>
          <a:p>
            <a:pPr lvl="0"/>
            <a:r>
              <a:rPr lang="cs-CZ" dirty="0"/>
              <a:t>Click to add Event name</a:t>
            </a:r>
          </a:p>
        </p:txBody>
      </p:sp>
      <p:sp>
        <p:nvSpPr>
          <p:cNvPr id="15" name="Text Placeholder 13"/>
          <p:cNvSpPr>
            <a:spLocks noGrp="1"/>
          </p:cNvSpPr>
          <p:nvPr>
            <p:ph type="body" sz="quarter" idx="17" hasCustomPrompt="1"/>
          </p:nvPr>
        </p:nvSpPr>
        <p:spPr>
          <a:xfrm>
            <a:off x="683568" y="6093296"/>
            <a:ext cx="7417445" cy="287337"/>
          </a:xfrm>
        </p:spPr>
        <p:txBody>
          <a:bodyPr>
            <a:noAutofit/>
          </a:bodyPr>
          <a:lstStyle>
            <a:lvl1pPr algn="r">
              <a:buNone/>
              <a:defRPr sz="1300">
                <a:solidFill>
                  <a:schemeClr val="bg1"/>
                </a:solidFill>
              </a:defRPr>
            </a:lvl1pPr>
            <a:lvl2pPr algn="r">
              <a:buNone/>
              <a:defRPr>
                <a:solidFill>
                  <a:schemeClr val="bg1"/>
                </a:solidFill>
              </a:defRPr>
            </a:lvl2pPr>
            <a:lvl3pPr algn="r">
              <a:buNone/>
              <a:defRPr>
                <a:solidFill>
                  <a:schemeClr val="bg1"/>
                </a:solidFill>
              </a:defRPr>
            </a:lvl3pPr>
            <a:lvl4pPr algn="r">
              <a:buNone/>
              <a:defRPr>
                <a:solidFill>
                  <a:schemeClr val="bg1"/>
                </a:solidFill>
              </a:defRPr>
            </a:lvl4pPr>
            <a:lvl5pPr algn="r">
              <a:buNone/>
              <a:defRPr>
                <a:solidFill>
                  <a:schemeClr val="bg1"/>
                </a:solidFill>
              </a:defRPr>
            </a:lvl5pPr>
          </a:lstStyle>
          <a:p>
            <a:pPr lvl="0"/>
            <a:r>
              <a:rPr lang="cs-CZ" dirty="0"/>
              <a:t>Click to add Presenter‘s name</a:t>
            </a:r>
          </a:p>
        </p:txBody>
      </p:sp>
      <p:sp>
        <p:nvSpPr>
          <p:cNvPr id="17" name="Text Placeholder 13"/>
          <p:cNvSpPr>
            <a:spLocks noGrp="1"/>
          </p:cNvSpPr>
          <p:nvPr>
            <p:ph type="body" sz="quarter" idx="18" hasCustomPrompt="1"/>
          </p:nvPr>
        </p:nvSpPr>
        <p:spPr>
          <a:xfrm>
            <a:off x="683568" y="6381328"/>
            <a:ext cx="7417445" cy="287337"/>
          </a:xfrm>
        </p:spPr>
        <p:txBody>
          <a:bodyPr>
            <a:noAutofit/>
          </a:bodyPr>
          <a:lstStyle>
            <a:lvl1pPr algn="r">
              <a:buNone/>
              <a:defRPr sz="1300">
                <a:solidFill>
                  <a:schemeClr val="bg1"/>
                </a:solidFill>
              </a:defRPr>
            </a:lvl1pPr>
            <a:lvl2pPr algn="r">
              <a:buNone/>
              <a:defRPr>
                <a:solidFill>
                  <a:schemeClr val="bg1"/>
                </a:solidFill>
              </a:defRPr>
            </a:lvl2pPr>
            <a:lvl3pPr algn="r">
              <a:buNone/>
              <a:defRPr>
                <a:solidFill>
                  <a:schemeClr val="bg1"/>
                </a:solidFill>
              </a:defRPr>
            </a:lvl3pPr>
            <a:lvl4pPr algn="r">
              <a:buNone/>
              <a:defRPr>
                <a:solidFill>
                  <a:schemeClr val="bg1"/>
                </a:solidFill>
              </a:defRPr>
            </a:lvl4pPr>
            <a:lvl5pPr algn="r">
              <a:buNone/>
              <a:defRPr>
                <a:solidFill>
                  <a:schemeClr val="bg1"/>
                </a:solidFill>
              </a:defRPr>
            </a:lvl5pPr>
          </a:lstStyle>
          <a:p>
            <a:pPr lvl="0"/>
            <a:r>
              <a:rPr lang="cs-CZ" dirty="0"/>
              <a:t>Click to add Date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gradFill>
          <a:gsLst>
            <a:gs pos="0">
              <a:srgbClr val="7DAFCD">
                <a:alpha val="67000"/>
              </a:srgbClr>
            </a:gs>
            <a:gs pos="100000">
              <a:schemeClr val="bg1"/>
            </a:gs>
          </a:gsLst>
          <a:lin ang="10800000" scaled="0"/>
        </a:gradFill>
        <a:effectLst/>
      </p:bgPr>
    </p:bg>
    <p:spTree>
      <p:nvGrpSpPr>
        <p:cNvPr id="1" name=""/>
        <p:cNvGrpSpPr/>
        <p:nvPr/>
      </p:nvGrpSpPr>
      <p:grpSpPr>
        <a:xfrm>
          <a:off x="0" y="0"/>
          <a:ext cx="0" cy="0"/>
          <a:chOff x="0" y="0"/>
          <a:chExt cx="0" cy="0"/>
        </a:xfrm>
      </p:grpSpPr>
      <p:sp>
        <p:nvSpPr>
          <p:cNvPr id="9" name="Round Single Corner Rectangle 8"/>
          <p:cNvSpPr/>
          <p:nvPr userDrawn="1"/>
        </p:nvSpPr>
        <p:spPr>
          <a:xfrm flipH="1">
            <a:off x="503548" y="2492896"/>
            <a:ext cx="8640960" cy="1440000"/>
          </a:xfrm>
          <a:prstGeom prst="round1Rect">
            <a:avLst/>
          </a:prstGeom>
          <a:gradFill>
            <a:gsLst>
              <a:gs pos="0">
                <a:schemeClr val="bg1">
                  <a:alpha val="67000"/>
                </a:schemeClr>
              </a:gs>
              <a:gs pos="100000">
                <a:schemeClr val="bg1">
                  <a:alpha val="0"/>
                </a:schemeClr>
              </a:gs>
            </a:gsLst>
            <a:lin ang="10800000" scaled="0"/>
          </a:gradFill>
          <a:ln w="31750">
            <a:gradFill>
              <a:gsLst>
                <a:gs pos="0">
                  <a:schemeClr val="accent1">
                    <a:tint val="66000"/>
                    <a:satMod val="160000"/>
                  </a:schemeClr>
                </a:gs>
                <a:gs pos="100000">
                  <a:schemeClr val="bg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Title 1"/>
          <p:cNvSpPr txBox="1">
            <a:spLocks/>
          </p:cNvSpPr>
          <p:nvPr userDrawn="1"/>
        </p:nvSpPr>
        <p:spPr>
          <a:xfrm>
            <a:off x="2231740" y="2636912"/>
            <a:ext cx="6624736" cy="1143000"/>
          </a:xfrm>
          <a:prstGeom prst="rect">
            <a:avLst/>
          </a:prstGeom>
        </p:spPr>
        <p:txBody>
          <a:bodyPr vert="horz" lIns="91440" tIns="45720" rIns="91440" bIns="45720" rtlCol="0" anchor="ctr">
            <a:normAutofit/>
          </a:bodyPr>
          <a:lstStyle/>
          <a:p>
            <a:pPr lvl="0">
              <a:spcBef>
                <a:spcPct val="0"/>
              </a:spcBef>
            </a:pPr>
            <a:r>
              <a:rPr lang="en-US" sz="2400" kern="1200" spc="-50" baseline="0" dirty="0">
                <a:solidFill>
                  <a:srgbClr val="0084C8"/>
                </a:solidFill>
                <a:latin typeface="Century Gothic" pitchFamily="34" charset="0"/>
                <a:ea typeface="+mj-ea"/>
                <a:cs typeface="+mj-cs"/>
              </a:rPr>
              <a:t>European Association of Mining Industries</a:t>
            </a:r>
            <a:endParaRPr kumimoji="0" lang="cs-CZ" sz="2400" b="0" i="0" u="none" strike="noStrike" kern="1200" cap="none" spc="-50" normalizeH="0" baseline="0" noProof="0" dirty="0">
              <a:ln>
                <a:noFill/>
              </a:ln>
              <a:solidFill>
                <a:srgbClr val="0084C8"/>
              </a:solidFill>
              <a:effectLst/>
              <a:uLnTx/>
              <a:uFillTx/>
              <a:latin typeface="Century Gothic" pitchFamily="34" charset="0"/>
              <a:ea typeface="+mj-ea"/>
              <a:cs typeface="+mj-cs"/>
            </a:endParaRPr>
          </a:p>
        </p:txBody>
      </p:sp>
      <p:pic>
        <p:nvPicPr>
          <p:cNvPr id="6" name="Picture 5" descr="Mined in Europe 02.png"/>
          <p:cNvPicPr>
            <a:picLocks noChangeAspect="1"/>
          </p:cNvPicPr>
          <p:nvPr userDrawn="1"/>
        </p:nvPicPr>
        <p:blipFill>
          <a:blip r:embed="rId2" cstate="print"/>
          <a:stretch>
            <a:fillRect/>
          </a:stretch>
        </p:blipFill>
        <p:spPr>
          <a:xfrm>
            <a:off x="827584" y="2888940"/>
            <a:ext cx="1213106" cy="667513"/>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sz="3200"/>
            </a:lvl1pPr>
          </a:lstStyle>
          <a:p>
            <a:r>
              <a:rPr lang="cs-CZ" dirty="0"/>
              <a:t>Klepnutím lze upravit styl předlohy nadpisů.</a:t>
            </a:r>
          </a:p>
        </p:txBody>
      </p:sp>
      <p:sp>
        <p:nvSpPr>
          <p:cNvPr id="3" name="Zástupný symbol pro obsah 2"/>
          <p:cNvSpPr>
            <a:spLocks noGrp="1"/>
          </p:cNvSpPr>
          <p:nvPr>
            <p:ph idx="1"/>
          </p:nvPr>
        </p:nvSpPr>
        <p:spPr/>
        <p:txBody>
          <a:bodyPr/>
          <a:lstStyle/>
          <a:p>
            <a:pPr lvl="0"/>
            <a:r>
              <a:rPr lang="cs-CZ" dirty="0"/>
              <a:t>Klepnutím lze upravit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4" name="Zástupný symbol pro datum 3"/>
          <p:cNvSpPr>
            <a:spLocks noGrp="1"/>
          </p:cNvSpPr>
          <p:nvPr>
            <p:ph type="dt" sz="half" idx="10"/>
          </p:nvPr>
        </p:nvSpPr>
        <p:spPr>
          <a:xfrm>
            <a:off x="6686872" y="6492875"/>
            <a:ext cx="2133600" cy="365125"/>
          </a:xfrm>
          <a:prstGeom prst="rect">
            <a:avLst/>
          </a:prstGeom>
        </p:spPr>
        <p:txBody>
          <a:bodyPr/>
          <a:lstStyle/>
          <a:p>
            <a:r>
              <a:rPr lang="en-US" dirty="0"/>
              <a:t>www.euromines.org</a:t>
            </a:r>
            <a:endParaRPr lang="cs-CZ" dirty="0"/>
          </a:p>
        </p:txBody>
      </p:sp>
      <p:sp>
        <p:nvSpPr>
          <p:cNvPr id="9" name="Zástupný symbol pro číslo snímku 5"/>
          <p:cNvSpPr>
            <a:spLocks noGrp="1"/>
          </p:cNvSpPr>
          <p:nvPr>
            <p:ph type="sldNum" sz="quarter" idx="4"/>
          </p:nvPr>
        </p:nvSpPr>
        <p:spPr>
          <a:xfrm>
            <a:off x="6588224" y="260648"/>
            <a:ext cx="2133600" cy="293117"/>
          </a:xfrm>
          <a:prstGeom prst="rect">
            <a:avLst/>
          </a:prstGeom>
        </p:spPr>
        <p:txBody>
          <a:bodyPr/>
          <a:lstStyle>
            <a:lvl1pPr algn="r">
              <a:defRPr sz="1400">
                <a:solidFill>
                  <a:schemeClr val="bg1"/>
                </a:solidFill>
              </a:defRPr>
            </a:lvl1pPr>
          </a:lstStyle>
          <a:p>
            <a:r>
              <a:rPr lang="cs-CZ" b="1" dirty="0"/>
              <a:t>» </a:t>
            </a:r>
            <a:fld id="{928A1EB2-80B2-44B7-A188-1B2B2DC7279A}" type="slidenum">
              <a:rPr lang="cs-CZ" smtClean="0"/>
              <a:pPr/>
              <a:t>‹#›</a:t>
            </a:fld>
            <a:endParaRPr lang="cs-CZ" dirty="0"/>
          </a:p>
        </p:txBody>
      </p:sp>
    </p:spTree>
    <p:extLst>
      <p:ext uri="{BB962C8B-B14F-4D97-AF65-F5344CB8AC3E}">
        <p14:creationId xmlns:p14="http://schemas.microsoft.com/office/powerpoint/2010/main" val="22004631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Klepnutím lze upravit styl předlohy nadpisů.</a:t>
            </a:r>
          </a:p>
        </p:txBody>
      </p:sp>
      <p:sp>
        <p:nvSpPr>
          <p:cNvPr id="3" name="Zástupný symbol pro obsah 2"/>
          <p:cNvSpPr>
            <a:spLocks noGrp="1"/>
          </p:cNvSpPr>
          <p:nvPr>
            <p:ph sz="half" idx="1"/>
          </p:nvPr>
        </p:nvSpPr>
        <p:spPr>
          <a:xfrm>
            <a:off x="457200" y="185536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dirty="0"/>
              <a:t>Klepnutím lze upravit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4" name="Zástupný symbol pro obsah 3"/>
          <p:cNvSpPr>
            <a:spLocks noGrp="1"/>
          </p:cNvSpPr>
          <p:nvPr>
            <p:ph sz="half" idx="2"/>
          </p:nvPr>
        </p:nvSpPr>
        <p:spPr>
          <a:xfrm>
            <a:off x="4648200" y="185536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a:t>Klepnutím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p:cNvSpPr>
            <a:spLocks noGrp="1"/>
          </p:cNvSpPr>
          <p:nvPr>
            <p:ph type="dt" sz="half" idx="10"/>
          </p:nvPr>
        </p:nvSpPr>
        <p:spPr>
          <a:xfrm>
            <a:off x="6686872" y="6492875"/>
            <a:ext cx="2133600" cy="365125"/>
          </a:xfrm>
          <a:prstGeom prst="rect">
            <a:avLst/>
          </a:prstGeom>
        </p:spPr>
        <p:txBody>
          <a:bodyPr/>
          <a:lstStyle/>
          <a:p>
            <a:r>
              <a:rPr lang="en-US" dirty="0"/>
              <a:t>www.euromines.org</a:t>
            </a:r>
            <a:endParaRPr lang="cs-CZ" dirty="0"/>
          </a:p>
        </p:txBody>
      </p:sp>
      <p:sp>
        <p:nvSpPr>
          <p:cNvPr id="8" name="Zástupný symbol pro číslo snímku 5"/>
          <p:cNvSpPr>
            <a:spLocks noGrp="1"/>
          </p:cNvSpPr>
          <p:nvPr>
            <p:ph type="sldNum" sz="quarter" idx="4"/>
          </p:nvPr>
        </p:nvSpPr>
        <p:spPr>
          <a:xfrm>
            <a:off x="6588224" y="260648"/>
            <a:ext cx="2133600" cy="293117"/>
          </a:xfrm>
          <a:prstGeom prst="rect">
            <a:avLst/>
          </a:prstGeom>
        </p:spPr>
        <p:txBody>
          <a:bodyPr/>
          <a:lstStyle>
            <a:lvl1pPr algn="r">
              <a:defRPr sz="1400">
                <a:solidFill>
                  <a:schemeClr val="bg1"/>
                </a:solidFill>
              </a:defRPr>
            </a:lvl1pPr>
          </a:lstStyle>
          <a:p>
            <a:r>
              <a:rPr lang="cs-CZ" b="1" dirty="0"/>
              <a:t>» </a:t>
            </a:r>
            <a:fld id="{928A1EB2-80B2-44B7-A188-1B2B2DC7279A}" type="slidenum">
              <a:rPr lang="cs-CZ" smtClean="0"/>
              <a:pPr/>
              <a:t>‹#›</a:t>
            </a:fld>
            <a:endParaRPr lang="cs-CZ" dirty="0"/>
          </a:p>
        </p:txBody>
      </p:sp>
    </p:spTree>
    <p:extLst>
      <p:ext uri="{BB962C8B-B14F-4D97-AF65-F5344CB8AC3E}">
        <p14:creationId xmlns:p14="http://schemas.microsoft.com/office/powerpoint/2010/main" val="34701296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245225"/>
            <a:ext cx="2133600" cy="476250"/>
          </a:xfrm>
          <a:prstGeom prst="rect">
            <a:avLst/>
          </a:prstGeom>
        </p:spPr>
        <p:txBody>
          <a:bodyPr/>
          <a:lstStyle>
            <a:lvl1pPr>
              <a:defRPr/>
            </a:lvl1pPr>
          </a:lstStyle>
          <a:p>
            <a:endParaRPr lang="en-GB">
              <a:solidFill>
                <a:srgbClr val="000000"/>
              </a:solidFill>
            </a:endParaRPr>
          </a:p>
        </p:txBody>
      </p:sp>
      <p:sp>
        <p:nvSpPr>
          <p:cNvPr id="3" name="Footer Placeholder 2"/>
          <p:cNvSpPr>
            <a:spLocks noGrp="1"/>
          </p:cNvSpPr>
          <p:nvPr>
            <p:ph type="ftr" sz="quarter" idx="11"/>
          </p:nvPr>
        </p:nvSpPr>
        <p:spPr>
          <a:xfrm>
            <a:off x="3124200" y="6245225"/>
            <a:ext cx="2895600" cy="476250"/>
          </a:xfrm>
          <a:prstGeom prst="rect">
            <a:avLst/>
          </a:prstGeom>
        </p:spPr>
        <p:txBody>
          <a:bodyPr/>
          <a:lstStyle>
            <a:lvl1pPr>
              <a:defRPr/>
            </a:lvl1pPr>
          </a:lstStyle>
          <a:p>
            <a:endParaRPr lang="en-GB">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324DD857-3B91-4750-A544-DFF8191BD7DE}"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2053222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822961" y="6459786"/>
            <a:ext cx="1854203" cy="365125"/>
          </a:xfrm>
          <a:prstGeom prst="rect">
            <a:avLst/>
          </a:prstGeom>
        </p:spPr>
        <p:txBody>
          <a:bodyPr/>
          <a:lstStyle/>
          <a:p>
            <a:fld id="{286991AD-2F04-47DB-9FBD-5D87A853BD84}" type="datetime1">
              <a:rPr lang="en-GB" smtClean="0"/>
              <a:t>18/05/2018</a:t>
            </a:fld>
            <a:endParaRPr lang="en-GB"/>
          </a:p>
        </p:txBody>
      </p:sp>
      <p:sp>
        <p:nvSpPr>
          <p:cNvPr id="4" name="Footer Placeholder 3"/>
          <p:cNvSpPr>
            <a:spLocks noGrp="1"/>
          </p:cNvSpPr>
          <p:nvPr>
            <p:ph type="ftr" sz="quarter" idx="11"/>
          </p:nvPr>
        </p:nvSpPr>
        <p:spPr>
          <a:xfrm>
            <a:off x="822959" y="6459786"/>
            <a:ext cx="5558783" cy="365125"/>
          </a:xfrm>
          <a:prstGeom prst="rect">
            <a:avLst/>
          </a:prstGeom>
        </p:spPr>
        <p:txBody>
          <a:bodyPr/>
          <a:lstStyle/>
          <a:p>
            <a:r>
              <a:rPr lang="en-GB"/>
              <a:t>The Barytes Association</a:t>
            </a:r>
          </a:p>
        </p:txBody>
      </p:sp>
      <p:sp>
        <p:nvSpPr>
          <p:cNvPr id="5" name="Slide Number Placeholder 4"/>
          <p:cNvSpPr>
            <a:spLocks noGrp="1"/>
          </p:cNvSpPr>
          <p:nvPr>
            <p:ph type="sldNum" sz="quarter" idx="12"/>
          </p:nvPr>
        </p:nvSpPr>
        <p:spPr/>
        <p:txBody>
          <a:bodyPr/>
          <a:lstStyle/>
          <a:p>
            <a:fld id="{04E11233-5EBA-44BE-B6C2-A9035732FBFD}" type="slidenum">
              <a:rPr lang="en-GB" smtClean="0"/>
              <a:t>‹#›</a:t>
            </a:fld>
            <a:endParaRPr lang="en-GB"/>
          </a:p>
        </p:txBody>
      </p:sp>
    </p:spTree>
    <p:extLst>
      <p:ext uri="{BB962C8B-B14F-4D97-AF65-F5344CB8AC3E}">
        <p14:creationId xmlns:p14="http://schemas.microsoft.com/office/powerpoint/2010/main" val="1201148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5" name="Inhaltsplatzhalter 4"/>
          <p:cNvSpPr>
            <a:spLocks noGrp="1"/>
          </p:cNvSpPr>
          <p:nvPr>
            <p:ph sz="quarter" idx="10"/>
          </p:nvPr>
        </p:nvSpPr>
        <p:spPr>
          <a:xfrm>
            <a:off x="539750" y="1509185"/>
            <a:ext cx="8064500" cy="4895848"/>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18725090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cs-CZ"/>
          </a:p>
        </p:txBody>
      </p:sp>
      <p:sp>
        <p:nvSpPr>
          <p:cNvPr id="3" name="Slide Number Placeholder 2"/>
          <p:cNvSpPr>
            <a:spLocks noGrp="1"/>
          </p:cNvSpPr>
          <p:nvPr>
            <p:ph type="sldNum" sz="quarter" idx="10"/>
          </p:nvPr>
        </p:nvSpPr>
        <p:spPr/>
        <p:txBody>
          <a:bodyPr/>
          <a:lstStyle/>
          <a:p>
            <a:fld id="{7E6CC085-2BD7-4B14-ABF3-DEC2E0FFE422}" type="slidenum">
              <a:rPr lang="cs-CZ" smtClean="0"/>
              <a:pPr/>
              <a:t>‹#›</a:t>
            </a:fld>
            <a:endParaRPr lang="cs-CZ" dirty="0"/>
          </a:p>
        </p:txBody>
      </p:sp>
      <p:sp>
        <p:nvSpPr>
          <p:cNvPr id="6" name="Text Placeholder 5"/>
          <p:cNvSpPr>
            <a:spLocks noGrp="1"/>
          </p:cNvSpPr>
          <p:nvPr>
            <p:ph type="body" sz="quarter" idx="11"/>
          </p:nvPr>
        </p:nvSpPr>
        <p:spPr>
          <a:xfrm>
            <a:off x="468313" y="1989138"/>
            <a:ext cx="8064500" cy="4176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15" name="Title 1"/>
          <p:cNvSpPr>
            <a:spLocks noGrp="1"/>
          </p:cNvSpPr>
          <p:nvPr>
            <p:ph type="title"/>
          </p:nvPr>
        </p:nvSpPr>
        <p:spPr>
          <a:xfrm>
            <a:off x="457200" y="404664"/>
            <a:ext cx="6995120" cy="1143000"/>
          </a:xfrm>
          <a:prstGeom prst="rect">
            <a:avLst/>
          </a:prstGeom>
        </p:spPr>
        <p:txBody>
          <a:bodyPr anchor="ctr" anchorCtr="0">
            <a:normAutofit/>
          </a:bodyPr>
          <a:lstStyle>
            <a:lvl1pPr algn="l">
              <a:defRPr sz="3200">
                <a:solidFill>
                  <a:schemeClr val="bg1"/>
                </a:solidFill>
                <a:latin typeface="Century Gothic" pitchFamily="34" charset="0"/>
              </a:defRPr>
            </a:lvl1pPr>
          </a:lstStyle>
          <a:p>
            <a:pPr algn="l"/>
            <a:r>
              <a:rPr lang="en-US" sz="3200">
                <a:solidFill>
                  <a:schemeClr val="bg1"/>
                </a:solidFill>
                <a:latin typeface="Century Gothic" pitchFamily="34" charset="0"/>
              </a:rPr>
              <a:t>Click to edit Master title style</a:t>
            </a:r>
            <a:endParaRPr lang="cs-CZ" sz="3200" dirty="0">
              <a:solidFill>
                <a:schemeClr val="bg1"/>
              </a:solidFill>
              <a:latin typeface="Century Gothic" pitchFamily="34" charset="0"/>
            </a:endParaRPr>
          </a:p>
        </p:txBody>
      </p:sp>
      <p:sp>
        <p:nvSpPr>
          <p:cNvPr id="22" name="Text Placeholder 21"/>
          <p:cNvSpPr>
            <a:spLocks noGrp="1"/>
          </p:cNvSpPr>
          <p:nvPr>
            <p:ph type="body" sz="quarter" idx="10"/>
          </p:nvPr>
        </p:nvSpPr>
        <p:spPr>
          <a:xfrm>
            <a:off x="467545" y="1952105"/>
            <a:ext cx="4680519" cy="4321211"/>
          </a:xfrm>
          <a:prstGeom prst="rect">
            <a:avLst/>
          </a:prstGeom>
        </p:spPr>
        <p:txBody>
          <a:bodyPr/>
          <a:lstStyle>
            <a:lvl1pPr>
              <a:buFont typeface="Century Gothic" pitchFamily="34" charset="0"/>
              <a:buChar char="≡"/>
              <a:defRPr sz="2000">
                <a:solidFill>
                  <a:srgbClr val="005069"/>
                </a:solidFill>
                <a:latin typeface="Century Gothic" pitchFamily="34" charset="0"/>
              </a:defRPr>
            </a:lvl1pPr>
            <a:lvl2pPr>
              <a:buFont typeface="Arial" pitchFamily="34" charset="0"/>
              <a:buChar char="꞊"/>
              <a:defRPr sz="1800">
                <a:solidFill>
                  <a:srgbClr val="005069"/>
                </a:solidFill>
                <a:latin typeface="Century Gothic" pitchFamily="34" charset="0"/>
              </a:defRPr>
            </a:lvl2pPr>
            <a:lvl3pPr>
              <a:buFont typeface="Century Gothic" pitchFamily="34" charset="0"/>
              <a:buChar char="-"/>
              <a:defRPr sz="1600">
                <a:solidFill>
                  <a:srgbClr val="005069"/>
                </a:solidFill>
                <a:latin typeface="Century Gothic" pitchFamily="34" charset="0"/>
              </a:defRPr>
            </a:lvl3pPr>
            <a:lvl4pPr>
              <a:buFont typeface="Century Gothic" pitchFamily="34" charset="0"/>
              <a:buChar char="·"/>
              <a:defRPr sz="1400">
                <a:solidFill>
                  <a:srgbClr val="005069"/>
                </a:solidFill>
                <a:latin typeface="Century Gothic" pitchFamily="34" charset="0"/>
              </a:defRPr>
            </a:lvl4pPr>
            <a:lvl5pPr>
              <a:defRPr sz="1200">
                <a:solidFill>
                  <a:srgbClr val="005069"/>
                </a:solidFill>
                <a:latin typeface="Century Gothic"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dirty="0"/>
          </a:p>
        </p:txBody>
      </p:sp>
      <p:sp>
        <p:nvSpPr>
          <p:cNvPr id="24" name="Picture Placeholder 23"/>
          <p:cNvSpPr>
            <a:spLocks noGrp="1"/>
          </p:cNvSpPr>
          <p:nvPr>
            <p:ph type="pic" sz="quarter" idx="11"/>
          </p:nvPr>
        </p:nvSpPr>
        <p:spPr>
          <a:xfrm>
            <a:off x="5364088" y="1964987"/>
            <a:ext cx="3168725" cy="3600400"/>
          </a:xfrm>
          <a:prstGeom prst="round1Rect">
            <a:avLst>
              <a:gd name="adj" fmla="val 12881"/>
            </a:avLst>
          </a:prstGeom>
          <a:ln w="12700">
            <a:solidFill>
              <a:srgbClr val="7DAFCD"/>
            </a:solidFill>
          </a:ln>
        </p:spPr>
        <p:style>
          <a:lnRef idx="2">
            <a:schemeClr val="accent1"/>
          </a:lnRef>
          <a:fillRef idx="1">
            <a:schemeClr val="lt1"/>
          </a:fillRef>
          <a:effectRef idx="0">
            <a:schemeClr val="accent1"/>
          </a:effectRef>
          <a:fontRef idx="none"/>
        </p:style>
        <p:txBody>
          <a:bodyPr>
            <a:normAutofit/>
          </a:bodyPr>
          <a:lstStyle>
            <a:lvl1pPr>
              <a:buNone/>
              <a:defRPr sz="1600">
                <a:solidFill>
                  <a:srgbClr val="005069"/>
                </a:solidFill>
                <a:latin typeface="Century Gothic" pitchFamily="34" charset="0"/>
              </a:defRPr>
            </a:lvl1pPr>
          </a:lstStyle>
          <a:p>
            <a:r>
              <a:rPr lang="en-US"/>
              <a:t>Click icon to add picture</a:t>
            </a:r>
            <a:endParaRPr lang="cs-CZ" dirty="0"/>
          </a:p>
        </p:txBody>
      </p:sp>
      <p:sp>
        <p:nvSpPr>
          <p:cNvPr id="9" name="Slide Number Placeholder 8"/>
          <p:cNvSpPr>
            <a:spLocks noGrp="1"/>
          </p:cNvSpPr>
          <p:nvPr>
            <p:ph type="sldNum" sz="quarter" idx="12"/>
          </p:nvPr>
        </p:nvSpPr>
        <p:spPr/>
        <p:txBody>
          <a:bodyPr/>
          <a:lstStyle/>
          <a:p>
            <a:fld id="{7E6CC085-2BD7-4B14-ABF3-DEC2E0FFE422}" type="slidenum">
              <a:rPr lang="cs-CZ" smtClean="0"/>
              <a:pPr/>
              <a:t>‹#›</a:t>
            </a:fld>
            <a:endParaRPr lang="cs-CZ"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and 3 Vertical Images">
    <p:spTree>
      <p:nvGrpSpPr>
        <p:cNvPr id="1" name=""/>
        <p:cNvGrpSpPr/>
        <p:nvPr/>
      </p:nvGrpSpPr>
      <p:grpSpPr>
        <a:xfrm>
          <a:off x="0" y="0"/>
          <a:ext cx="0" cy="0"/>
          <a:chOff x="0" y="0"/>
          <a:chExt cx="0" cy="0"/>
        </a:xfrm>
      </p:grpSpPr>
      <p:sp>
        <p:nvSpPr>
          <p:cNvPr id="15" name="Title 1"/>
          <p:cNvSpPr>
            <a:spLocks noGrp="1"/>
          </p:cNvSpPr>
          <p:nvPr>
            <p:ph type="title"/>
          </p:nvPr>
        </p:nvSpPr>
        <p:spPr>
          <a:xfrm>
            <a:off x="457200" y="404664"/>
            <a:ext cx="6995120" cy="1143000"/>
          </a:xfrm>
          <a:prstGeom prst="rect">
            <a:avLst/>
          </a:prstGeom>
        </p:spPr>
        <p:txBody>
          <a:bodyPr anchor="ctr" anchorCtr="0">
            <a:normAutofit/>
          </a:bodyPr>
          <a:lstStyle>
            <a:lvl1pPr algn="l">
              <a:defRPr sz="3200">
                <a:solidFill>
                  <a:schemeClr val="bg1"/>
                </a:solidFill>
                <a:latin typeface="Century Gothic" pitchFamily="34" charset="0"/>
              </a:defRPr>
            </a:lvl1pPr>
          </a:lstStyle>
          <a:p>
            <a:pPr algn="l"/>
            <a:r>
              <a:rPr lang="en-US" sz="3200">
                <a:solidFill>
                  <a:schemeClr val="bg1"/>
                </a:solidFill>
                <a:latin typeface="Century Gothic" pitchFamily="34" charset="0"/>
              </a:rPr>
              <a:t>Click to edit Master title style</a:t>
            </a:r>
            <a:endParaRPr lang="cs-CZ" sz="3200" dirty="0">
              <a:solidFill>
                <a:schemeClr val="bg1"/>
              </a:solidFill>
              <a:latin typeface="Century Gothic" pitchFamily="34" charset="0"/>
            </a:endParaRPr>
          </a:p>
        </p:txBody>
      </p:sp>
      <p:sp>
        <p:nvSpPr>
          <p:cNvPr id="22" name="Text Placeholder 21"/>
          <p:cNvSpPr>
            <a:spLocks noGrp="1"/>
          </p:cNvSpPr>
          <p:nvPr>
            <p:ph type="body" sz="quarter" idx="10"/>
          </p:nvPr>
        </p:nvSpPr>
        <p:spPr>
          <a:xfrm>
            <a:off x="467545" y="1952105"/>
            <a:ext cx="5400599" cy="4321211"/>
          </a:xfrm>
          <a:prstGeom prst="rect">
            <a:avLst/>
          </a:prstGeom>
        </p:spPr>
        <p:txBody>
          <a:bodyPr/>
          <a:lstStyle>
            <a:lvl1pPr>
              <a:buFont typeface="Century Gothic" pitchFamily="34" charset="0"/>
              <a:buChar char="≡"/>
              <a:defRPr sz="2000">
                <a:solidFill>
                  <a:srgbClr val="005069"/>
                </a:solidFill>
                <a:latin typeface="Century Gothic" pitchFamily="34" charset="0"/>
              </a:defRPr>
            </a:lvl1pPr>
            <a:lvl2pPr>
              <a:buFont typeface="Arial" pitchFamily="34" charset="0"/>
              <a:buChar char="꞊"/>
              <a:defRPr sz="1800">
                <a:solidFill>
                  <a:srgbClr val="005069"/>
                </a:solidFill>
                <a:latin typeface="Century Gothic" pitchFamily="34" charset="0"/>
              </a:defRPr>
            </a:lvl2pPr>
            <a:lvl3pPr>
              <a:buFont typeface="Century Gothic" pitchFamily="34" charset="0"/>
              <a:buChar char="-"/>
              <a:defRPr sz="1600">
                <a:solidFill>
                  <a:srgbClr val="005069"/>
                </a:solidFill>
                <a:latin typeface="Century Gothic" pitchFamily="34" charset="0"/>
              </a:defRPr>
            </a:lvl3pPr>
            <a:lvl4pPr>
              <a:buFont typeface="Century Gothic" pitchFamily="34" charset="0"/>
              <a:buChar char="·"/>
              <a:defRPr sz="1400">
                <a:solidFill>
                  <a:srgbClr val="005069"/>
                </a:solidFill>
                <a:latin typeface="Century Gothic" pitchFamily="34" charset="0"/>
              </a:defRPr>
            </a:lvl4pPr>
            <a:lvl5pPr>
              <a:defRPr sz="1200">
                <a:solidFill>
                  <a:srgbClr val="005069"/>
                </a:solidFill>
                <a:latin typeface="Century Gothic"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dirty="0"/>
          </a:p>
        </p:txBody>
      </p:sp>
      <p:sp>
        <p:nvSpPr>
          <p:cNvPr id="24" name="Picture Placeholder 23"/>
          <p:cNvSpPr>
            <a:spLocks noGrp="1"/>
          </p:cNvSpPr>
          <p:nvPr>
            <p:ph type="pic" sz="quarter" idx="11"/>
          </p:nvPr>
        </p:nvSpPr>
        <p:spPr>
          <a:xfrm>
            <a:off x="6012160" y="1988840"/>
            <a:ext cx="2520653" cy="1368000"/>
          </a:xfrm>
          <a:prstGeom prst="round1Rect">
            <a:avLst>
              <a:gd name="adj" fmla="val 12881"/>
            </a:avLst>
          </a:prstGeom>
          <a:ln w="12700">
            <a:solidFill>
              <a:srgbClr val="7DAFCD"/>
            </a:solidFill>
          </a:ln>
        </p:spPr>
        <p:style>
          <a:lnRef idx="2">
            <a:schemeClr val="accent1"/>
          </a:lnRef>
          <a:fillRef idx="1">
            <a:schemeClr val="lt1"/>
          </a:fillRef>
          <a:effectRef idx="0">
            <a:schemeClr val="accent1"/>
          </a:effectRef>
          <a:fontRef idx="none"/>
        </p:style>
        <p:txBody>
          <a:bodyPr>
            <a:normAutofit/>
          </a:bodyPr>
          <a:lstStyle>
            <a:lvl1pPr>
              <a:buNone/>
              <a:defRPr sz="1600">
                <a:solidFill>
                  <a:srgbClr val="005069"/>
                </a:solidFill>
                <a:latin typeface="Century Gothic" pitchFamily="34" charset="0"/>
              </a:defRPr>
            </a:lvl1pPr>
          </a:lstStyle>
          <a:p>
            <a:r>
              <a:rPr lang="en-US"/>
              <a:t>Click icon to add picture</a:t>
            </a:r>
            <a:endParaRPr lang="cs-CZ" dirty="0"/>
          </a:p>
        </p:txBody>
      </p:sp>
      <p:sp>
        <p:nvSpPr>
          <p:cNvPr id="9" name="Slide Number Placeholder 8"/>
          <p:cNvSpPr>
            <a:spLocks noGrp="1"/>
          </p:cNvSpPr>
          <p:nvPr>
            <p:ph type="sldNum" sz="quarter" idx="12"/>
          </p:nvPr>
        </p:nvSpPr>
        <p:spPr/>
        <p:txBody>
          <a:bodyPr/>
          <a:lstStyle/>
          <a:p>
            <a:fld id="{7E6CC085-2BD7-4B14-ABF3-DEC2E0FFE422}" type="slidenum">
              <a:rPr lang="cs-CZ" smtClean="0"/>
              <a:pPr/>
              <a:t>‹#›</a:t>
            </a:fld>
            <a:endParaRPr lang="cs-CZ" dirty="0"/>
          </a:p>
        </p:txBody>
      </p:sp>
      <p:sp>
        <p:nvSpPr>
          <p:cNvPr id="6" name="Picture Placeholder 23"/>
          <p:cNvSpPr>
            <a:spLocks noGrp="1"/>
          </p:cNvSpPr>
          <p:nvPr>
            <p:ph type="pic" sz="quarter" idx="13"/>
          </p:nvPr>
        </p:nvSpPr>
        <p:spPr>
          <a:xfrm>
            <a:off x="6012160" y="3356992"/>
            <a:ext cx="2520653" cy="1368000"/>
          </a:xfrm>
          <a:prstGeom prst="rect">
            <a:avLst/>
          </a:prstGeom>
          <a:ln>
            <a:solidFill>
              <a:srgbClr val="7DAFCD"/>
            </a:solidFill>
          </a:ln>
        </p:spPr>
        <p:style>
          <a:lnRef idx="2">
            <a:schemeClr val="accent1"/>
          </a:lnRef>
          <a:fillRef idx="1">
            <a:schemeClr val="lt1"/>
          </a:fillRef>
          <a:effectRef idx="0">
            <a:schemeClr val="accent1"/>
          </a:effectRef>
          <a:fontRef idx="none"/>
        </p:style>
        <p:txBody>
          <a:bodyPr>
            <a:normAutofit/>
          </a:bodyPr>
          <a:lstStyle>
            <a:lvl1pPr>
              <a:buNone/>
              <a:defRPr sz="1600">
                <a:solidFill>
                  <a:srgbClr val="005069"/>
                </a:solidFill>
                <a:latin typeface="Century Gothic" pitchFamily="34" charset="0"/>
              </a:defRPr>
            </a:lvl1pPr>
          </a:lstStyle>
          <a:p>
            <a:r>
              <a:rPr lang="en-US"/>
              <a:t>Click icon to add picture</a:t>
            </a:r>
            <a:endParaRPr lang="cs-CZ" dirty="0"/>
          </a:p>
        </p:txBody>
      </p:sp>
      <p:sp>
        <p:nvSpPr>
          <p:cNvPr id="7" name="Picture Placeholder 23"/>
          <p:cNvSpPr>
            <a:spLocks noGrp="1"/>
          </p:cNvSpPr>
          <p:nvPr>
            <p:ph type="pic" sz="quarter" idx="14"/>
          </p:nvPr>
        </p:nvSpPr>
        <p:spPr>
          <a:xfrm>
            <a:off x="6012160" y="4725144"/>
            <a:ext cx="2520653" cy="1368000"/>
          </a:xfrm>
          <a:prstGeom prst="rect">
            <a:avLst/>
          </a:prstGeom>
          <a:ln>
            <a:solidFill>
              <a:srgbClr val="7DAFCD"/>
            </a:solidFill>
          </a:ln>
        </p:spPr>
        <p:style>
          <a:lnRef idx="2">
            <a:schemeClr val="accent1"/>
          </a:lnRef>
          <a:fillRef idx="1">
            <a:schemeClr val="lt1"/>
          </a:fillRef>
          <a:effectRef idx="0">
            <a:schemeClr val="accent1"/>
          </a:effectRef>
          <a:fontRef idx="none"/>
        </p:style>
        <p:txBody>
          <a:bodyPr>
            <a:normAutofit/>
          </a:bodyPr>
          <a:lstStyle>
            <a:lvl1pPr>
              <a:buNone/>
              <a:defRPr sz="1600">
                <a:solidFill>
                  <a:srgbClr val="005069"/>
                </a:solidFill>
                <a:latin typeface="Century Gothic" pitchFamily="34" charset="0"/>
              </a:defRPr>
            </a:lvl1pPr>
          </a:lstStyle>
          <a:p>
            <a:r>
              <a:rPr lang="en-US"/>
              <a:t>Click icon to add picture</a:t>
            </a:r>
            <a:endParaRPr lang="cs-CZ"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nd 3 Horizontal Images">
    <p:spTree>
      <p:nvGrpSpPr>
        <p:cNvPr id="1" name=""/>
        <p:cNvGrpSpPr/>
        <p:nvPr/>
      </p:nvGrpSpPr>
      <p:grpSpPr>
        <a:xfrm>
          <a:off x="0" y="0"/>
          <a:ext cx="0" cy="0"/>
          <a:chOff x="0" y="0"/>
          <a:chExt cx="0" cy="0"/>
        </a:xfrm>
      </p:grpSpPr>
      <p:sp>
        <p:nvSpPr>
          <p:cNvPr id="15" name="Title 1"/>
          <p:cNvSpPr>
            <a:spLocks noGrp="1"/>
          </p:cNvSpPr>
          <p:nvPr>
            <p:ph type="title"/>
          </p:nvPr>
        </p:nvSpPr>
        <p:spPr>
          <a:xfrm>
            <a:off x="457200" y="404664"/>
            <a:ext cx="6995120" cy="1143000"/>
          </a:xfrm>
          <a:prstGeom prst="rect">
            <a:avLst/>
          </a:prstGeom>
        </p:spPr>
        <p:txBody>
          <a:bodyPr anchor="ctr" anchorCtr="0">
            <a:normAutofit/>
          </a:bodyPr>
          <a:lstStyle>
            <a:lvl1pPr algn="l">
              <a:defRPr sz="3200">
                <a:solidFill>
                  <a:schemeClr val="bg1"/>
                </a:solidFill>
                <a:latin typeface="Century Gothic" pitchFamily="34" charset="0"/>
              </a:defRPr>
            </a:lvl1pPr>
          </a:lstStyle>
          <a:p>
            <a:pPr algn="l"/>
            <a:r>
              <a:rPr lang="en-US" sz="3200">
                <a:solidFill>
                  <a:schemeClr val="bg1"/>
                </a:solidFill>
                <a:latin typeface="Century Gothic" pitchFamily="34" charset="0"/>
              </a:rPr>
              <a:t>Click to edit Master title style</a:t>
            </a:r>
            <a:endParaRPr lang="cs-CZ" sz="3200" dirty="0">
              <a:solidFill>
                <a:schemeClr val="bg1"/>
              </a:solidFill>
              <a:latin typeface="Century Gothic" pitchFamily="34" charset="0"/>
            </a:endParaRPr>
          </a:p>
        </p:txBody>
      </p:sp>
      <p:sp>
        <p:nvSpPr>
          <p:cNvPr id="22" name="Text Placeholder 21"/>
          <p:cNvSpPr>
            <a:spLocks noGrp="1"/>
          </p:cNvSpPr>
          <p:nvPr>
            <p:ph type="body" sz="quarter" idx="10"/>
          </p:nvPr>
        </p:nvSpPr>
        <p:spPr>
          <a:xfrm>
            <a:off x="467545" y="1952105"/>
            <a:ext cx="8065268" cy="2629023"/>
          </a:xfrm>
          <a:prstGeom prst="rect">
            <a:avLst/>
          </a:prstGeom>
        </p:spPr>
        <p:txBody>
          <a:bodyPr/>
          <a:lstStyle>
            <a:lvl1pPr>
              <a:buFont typeface="Century Gothic" pitchFamily="34" charset="0"/>
              <a:buChar char="≡"/>
              <a:defRPr sz="2000">
                <a:solidFill>
                  <a:srgbClr val="005069"/>
                </a:solidFill>
                <a:latin typeface="Century Gothic" pitchFamily="34" charset="0"/>
              </a:defRPr>
            </a:lvl1pPr>
            <a:lvl2pPr>
              <a:buFont typeface="Arial" pitchFamily="34" charset="0"/>
              <a:buChar char="꞊"/>
              <a:defRPr sz="1800">
                <a:solidFill>
                  <a:srgbClr val="005069"/>
                </a:solidFill>
                <a:latin typeface="Century Gothic" pitchFamily="34" charset="0"/>
              </a:defRPr>
            </a:lvl2pPr>
            <a:lvl3pPr>
              <a:buFont typeface="Century Gothic" pitchFamily="34" charset="0"/>
              <a:buChar char="-"/>
              <a:defRPr sz="1600">
                <a:solidFill>
                  <a:srgbClr val="005069"/>
                </a:solidFill>
                <a:latin typeface="Century Gothic" pitchFamily="34" charset="0"/>
              </a:defRPr>
            </a:lvl3pPr>
            <a:lvl4pPr>
              <a:buFont typeface="Century Gothic" pitchFamily="34" charset="0"/>
              <a:buChar char="·"/>
              <a:defRPr sz="1400">
                <a:solidFill>
                  <a:srgbClr val="005069"/>
                </a:solidFill>
                <a:latin typeface="Century Gothic" pitchFamily="34" charset="0"/>
              </a:defRPr>
            </a:lvl4pPr>
            <a:lvl5pPr>
              <a:defRPr sz="1200">
                <a:solidFill>
                  <a:srgbClr val="005069"/>
                </a:solidFill>
                <a:latin typeface="Century Gothic"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dirty="0"/>
          </a:p>
        </p:txBody>
      </p:sp>
      <p:sp>
        <p:nvSpPr>
          <p:cNvPr id="24" name="Picture Placeholder 23"/>
          <p:cNvSpPr>
            <a:spLocks noGrp="1"/>
          </p:cNvSpPr>
          <p:nvPr>
            <p:ph type="pic" sz="quarter" idx="11"/>
          </p:nvPr>
        </p:nvSpPr>
        <p:spPr>
          <a:xfrm>
            <a:off x="5868813" y="4725144"/>
            <a:ext cx="2664000" cy="1368000"/>
          </a:xfrm>
          <a:prstGeom prst="round1Rect">
            <a:avLst>
              <a:gd name="adj" fmla="val 12881"/>
            </a:avLst>
          </a:prstGeom>
          <a:ln w="12700">
            <a:solidFill>
              <a:srgbClr val="7DAFCD"/>
            </a:solidFill>
          </a:ln>
        </p:spPr>
        <p:style>
          <a:lnRef idx="2">
            <a:schemeClr val="accent1"/>
          </a:lnRef>
          <a:fillRef idx="1">
            <a:schemeClr val="lt1"/>
          </a:fillRef>
          <a:effectRef idx="0">
            <a:schemeClr val="accent1"/>
          </a:effectRef>
          <a:fontRef idx="none"/>
        </p:style>
        <p:txBody>
          <a:bodyPr>
            <a:normAutofit/>
          </a:bodyPr>
          <a:lstStyle>
            <a:lvl1pPr>
              <a:buNone/>
              <a:defRPr sz="1600">
                <a:solidFill>
                  <a:srgbClr val="005069"/>
                </a:solidFill>
                <a:latin typeface="Century Gothic" pitchFamily="34" charset="0"/>
              </a:defRPr>
            </a:lvl1pPr>
          </a:lstStyle>
          <a:p>
            <a:r>
              <a:rPr lang="en-US"/>
              <a:t>Click icon to add picture</a:t>
            </a:r>
            <a:endParaRPr lang="cs-CZ" dirty="0"/>
          </a:p>
        </p:txBody>
      </p:sp>
      <p:sp>
        <p:nvSpPr>
          <p:cNvPr id="9" name="Slide Number Placeholder 8"/>
          <p:cNvSpPr>
            <a:spLocks noGrp="1"/>
          </p:cNvSpPr>
          <p:nvPr>
            <p:ph type="sldNum" sz="quarter" idx="12"/>
          </p:nvPr>
        </p:nvSpPr>
        <p:spPr/>
        <p:txBody>
          <a:bodyPr/>
          <a:lstStyle/>
          <a:p>
            <a:fld id="{7E6CC085-2BD7-4B14-ABF3-DEC2E0FFE422}" type="slidenum">
              <a:rPr lang="cs-CZ" smtClean="0"/>
              <a:pPr/>
              <a:t>‹#›</a:t>
            </a:fld>
            <a:endParaRPr lang="cs-CZ" dirty="0"/>
          </a:p>
        </p:txBody>
      </p:sp>
      <p:sp>
        <p:nvSpPr>
          <p:cNvPr id="6" name="Picture Placeholder 23"/>
          <p:cNvSpPr>
            <a:spLocks noGrp="1"/>
          </p:cNvSpPr>
          <p:nvPr>
            <p:ph type="pic" sz="quarter" idx="13"/>
          </p:nvPr>
        </p:nvSpPr>
        <p:spPr>
          <a:xfrm>
            <a:off x="539848" y="4725144"/>
            <a:ext cx="2664000" cy="1368000"/>
          </a:xfrm>
          <a:prstGeom prst="rect">
            <a:avLst/>
          </a:prstGeom>
          <a:ln>
            <a:solidFill>
              <a:srgbClr val="7DAFCD"/>
            </a:solidFill>
          </a:ln>
        </p:spPr>
        <p:style>
          <a:lnRef idx="2">
            <a:schemeClr val="accent1"/>
          </a:lnRef>
          <a:fillRef idx="1">
            <a:schemeClr val="lt1"/>
          </a:fillRef>
          <a:effectRef idx="0">
            <a:schemeClr val="accent1"/>
          </a:effectRef>
          <a:fontRef idx="none"/>
        </p:style>
        <p:txBody>
          <a:bodyPr>
            <a:normAutofit/>
          </a:bodyPr>
          <a:lstStyle>
            <a:lvl1pPr>
              <a:buNone/>
              <a:defRPr sz="1600">
                <a:solidFill>
                  <a:srgbClr val="005069"/>
                </a:solidFill>
                <a:latin typeface="Century Gothic" pitchFamily="34" charset="0"/>
              </a:defRPr>
            </a:lvl1pPr>
          </a:lstStyle>
          <a:p>
            <a:r>
              <a:rPr lang="en-US"/>
              <a:t>Click icon to add picture</a:t>
            </a:r>
            <a:endParaRPr lang="cs-CZ" dirty="0"/>
          </a:p>
        </p:txBody>
      </p:sp>
      <p:sp>
        <p:nvSpPr>
          <p:cNvPr id="7" name="Picture Placeholder 23"/>
          <p:cNvSpPr>
            <a:spLocks noGrp="1"/>
          </p:cNvSpPr>
          <p:nvPr>
            <p:ph type="pic" sz="quarter" idx="14"/>
          </p:nvPr>
        </p:nvSpPr>
        <p:spPr>
          <a:xfrm>
            <a:off x="3204144" y="4725144"/>
            <a:ext cx="2664000" cy="1368000"/>
          </a:xfrm>
          <a:prstGeom prst="rect">
            <a:avLst/>
          </a:prstGeom>
          <a:ln>
            <a:solidFill>
              <a:srgbClr val="7DAFCD"/>
            </a:solidFill>
          </a:ln>
        </p:spPr>
        <p:style>
          <a:lnRef idx="2">
            <a:schemeClr val="accent1"/>
          </a:lnRef>
          <a:fillRef idx="1">
            <a:schemeClr val="lt1"/>
          </a:fillRef>
          <a:effectRef idx="0">
            <a:schemeClr val="accent1"/>
          </a:effectRef>
          <a:fontRef idx="none"/>
        </p:style>
        <p:txBody>
          <a:bodyPr>
            <a:normAutofit/>
          </a:bodyPr>
          <a:lstStyle>
            <a:lvl1pPr>
              <a:buNone/>
              <a:defRPr sz="1600">
                <a:solidFill>
                  <a:srgbClr val="005069"/>
                </a:solidFill>
                <a:latin typeface="Century Gothic" pitchFamily="34" charset="0"/>
              </a:defRPr>
            </a:lvl1pPr>
          </a:lstStyle>
          <a:p>
            <a:r>
              <a:rPr lang="en-US"/>
              <a:t>Click icon to add picture</a:t>
            </a:r>
            <a:endParaRPr lang="cs-CZ"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ext and Object">
    <p:spTree>
      <p:nvGrpSpPr>
        <p:cNvPr id="1" name=""/>
        <p:cNvGrpSpPr/>
        <p:nvPr/>
      </p:nvGrpSpPr>
      <p:grpSpPr>
        <a:xfrm>
          <a:off x="0" y="0"/>
          <a:ext cx="0" cy="0"/>
          <a:chOff x="0" y="0"/>
          <a:chExt cx="0" cy="0"/>
        </a:xfrm>
      </p:grpSpPr>
      <p:sp>
        <p:nvSpPr>
          <p:cNvPr id="14" name="Round Single Corner Rectangle 13"/>
          <p:cNvSpPr/>
          <p:nvPr userDrawn="1"/>
        </p:nvSpPr>
        <p:spPr>
          <a:xfrm flipH="1">
            <a:off x="251520" y="260648"/>
            <a:ext cx="8640960" cy="1440000"/>
          </a:xfrm>
          <a:prstGeom prst="round1Rect">
            <a:avLst/>
          </a:prstGeom>
          <a:gradFill>
            <a:gsLst>
              <a:gs pos="20000">
                <a:srgbClr val="7DAFCD"/>
              </a:gs>
              <a:gs pos="100000">
                <a:schemeClr val="bg1">
                  <a:alpha val="0"/>
                </a:schemeClr>
              </a:gs>
              <a:gs pos="100000">
                <a:schemeClr val="accent1">
                  <a:tint val="23500"/>
                  <a:satMod val="1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5" name="Title 1"/>
          <p:cNvSpPr>
            <a:spLocks noGrp="1"/>
          </p:cNvSpPr>
          <p:nvPr userDrawn="1">
            <p:ph type="title"/>
          </p:nvPr>
        </p:nvSpPr>
        <p:spPr>
          <a:xfrm>
            <a:off x="457200" y="404664"/>
            <a:ext cx="6995120" cy="1143000"/>
          </a:xfrm>
          <a:prstGeom prst="rect">
            <a:avLst/>
          </a:prstGeom>
        </p:spPr>
        <p:txBody>
          <a:bodyPr anchor="ctr" anchorCtr="0">
            <a:normAutofit/>
          </a:bodyPr>
          <a:lstStyle>
            <a:lvl1pPr algn="l">
              <a:defRPr sz="3200">
                <a:solidFill>
                  <a:schemeClr val="bg1"/>
                </a:solidFill>
                <a:latin typeface="Century Gothic" pitchFamily="34" charset="0"/>
              </a:defRPr>
            </a:lvl1pPr>
          </a:lstStyle>
          <a:p>
            <a:pPr algn="l"/>
            <a:r>
              <a:rPr lang="en-US" sz="3200">
                <a:solidFill>
                  <a:schemeClr val="bg1"/>
                </a:solidFill>
                <a:latin typeface="Century Gothic" pitchFamily="34" charset="0"/>
              </a:rPr>
              <a:t>Click to edit Master title style</a:t>
            </a:r>
            <a:endParaRPr lang="cs-CZ" sz="3200" dirty="0">
              <a:solidFill>
                <a:schemeClr val="bg1"/>
              </a:solidFill>
              <a:latin typeface="Century Gothic" pitchFamily="34" charset="0"/>
            </a:endParaRPr>
          </a:p>
        </p:txBody>
      </p:sp>
      <p:sp>
        <p:nvSpPr>
          <p:cNvPr id="22" name="Text Placeholder 21"/>
          <p:cNvSpPr>
            <a:spLocks noGrp="1"/>
          </p:cNvSpPr>
          <p:nvPr>
            <p:ph type="body" sz="quarter" idx="10"/>
          </p:nvPr>
        </p:nvSpPr>
        <p:spPr>
          <a:xfrm>
            <a:off x="467545" y="1952105"/>
            <a:ext cx="4032447" cy="4321211"/>
          </a:xfrm>
          <a:prstGeom prst="rect">
            <a:avLst/>
          </a:prstGeom>
        </p:spPr>
        <p:txBody>
          <a:bodyPr/>
          <a:lstStyle>
            <a:lvl1pPr>
              <a:buFont typeface="Century Gothic" pitchFamily="34" charset="0"/>
              <a:buChar char="≡"/>
              <a:defRPr sz="2000">
                <a:solidFill>
                  <a:srgbClr val="005069"/>
                </a:solidFill>
                <a:latin typeface="Century Gothic" pitchFamily="34" charset="0"/>
              </a:defRPr>
            </a:lvl1pPr>
            <a:lvl2pPr>
              <a:buFont typeface="Arial" pitchFamily="34" charset="0"/>
              <a:buChar char="꞊"/>
              <a:defRPr sz="1800">
                <a:solidFill>
                  <a:srgbClr val="005069"/>
                </a:solidFill>
                <a:latin typeface="Century Gothic" pitchFamily="34" charset="0"/>
              </a:defRPr>
            </a:lvl2pPr>
            <a:lvl3pPr>
              <a:buFont typeface="Century Gothic" pitchFamily="34" charset="0"/>
              <a:buChar char="-"/>
              <a:defRPr sz="1600">
                <a:solidFill>
                  <a:srgbClr val="005069"/>
                </a:solidFill>
                <a:latin typeface="Century Gothic" pitchFamily="34" charset="0"/>
              </a:defRPr>
            </a:lvl3pPr>
            <a:lvl4pPr>
              <a:buFont typeface="Century Gothic" pitchFamily="34" charset="0"/>
              <a:buChar char="·"/>
              <a:defRPr sz="1400">
                <a:solidFill>
                  <a:srgbClr val="005069"/>
                </a:solidFill>
                <a:latin typeface="Century Gothic" pitchFamily="34" charset="0"/>
              </a:defRPr>
            </a:lvl4pPr>
            <a:lvl5pPr>
              <a:defRPr sz="1200">
                <a:solidFill>
                  <a:srgbClr val="005069"/>
                </a:solidFill>
                <a:latin typeface="Century Gothic"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dirty="0"/>
          </a:p>
        </p:txBody>
      </p:sp>
      <p:sp>
        <p:nvSpPr>
          <p:cNvPr id="11" name="Content Placeholder 10"/>
          <p:cNvSpPr>
            <a:spLocks noGrp="1"/>
          </p:cNvSpPr>
          <p:nvPr>
            <p:ph sz="quarter" idx="14"/>
          </p:nvPr>
        </p:nvSpPr>
        <p:spPr>
          <a:xfrm>
            <a:off x="4644008" y="1952625"/>
            <a:ext cx="3888804" cy="4320000"/>
          </a:xfrm>
          <a:prstGeom prst="rect">
            <a:avLst/>
          </a:prstGeom>
        </p:spPr>
        <p:txBody>
          <a:bodyPr/>
          <a:lstStyle>
            <a:lvl1pPr>
              <a:buNone/>
              <a:defRPr sz="1600">
                <a:solidFill>
                  <a:srgbClr val="005069"/>
                </a:solidFill>
                <a:latin typeface="Century Gothic" pitchFamily="34" charset="0"/>
              </a:defRPr>
            </a:lvl1pPr>
          </a:lstStyle>
          <a:p>
            <a:pPr lvl="0"/>
            <a:r>
              <a:rPr lang="en-US"/>
              <a:t>Click to edit Master text styles</a:t>
            </a:r>
          </a:p>
        </p:txBody>
      </p:sp>
      <p:sp>
        <p:nvSpPr>
          <p:cNvPr id="9" name="Slide Number Placeholder 8"/>
          <p:cNvSpPr>
            <a:spLocks noGrp="1"/>
          </p:cNvSpPr>
          <p:nvPr>
            <p:ph type="sldNum" sz="quarter" idx="15"/>
          </p:nvPr>
        </p:nvSpPr>
        <p:spPr/>
        <p:txBody>
          <a:bodyPr/>
          <a:lstStyle/>
          <a:p>
            <a:fld id="{7E6CC085-2BD7-4B14-ABF3-DEC2E0FFE422}" type="slidenum">
              <a:rPr lang="cs-CZ" smtClean="0"/>
              <a:pPr/>
              <a:t>‹#›</a:t>
            </a:fld>
            <a:endParaRPr lang="cs-CZ"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Text Boxes">
    <p:spTree>
      <p:nvGrpSpPr>
        <p:cNvPr id="1" name=""/>
        <p:cNvGrpSpPr/>
        <p:nvPr/>
      </p:nvGrpSpPr>
      <p:grpSpPr>
        <a:xfrm>
          <a:off x="0" y="0"/>
          <a:ext cx="0" cy="0"/>
          <a:chOff x="0" y="0"/>
          <a:chExt cx="0" cy="0"/>
        </a:xfrm>
      </p:grpSpPr>
      <p:sp>
        <p:nvSpPr>
          <p:cNvPr id="14" name="Round Single Corner Rectangle 13"/>
          <p:cNvSpPr/>
          <p:nvPr userDrawn="1"/>
        </p:nvSpPr>
        <p:spPr>
          <a:xfrm flipH="1">
            <a:off x="251520" y="260648"/>
            <a:ext cx="8640960" cy="1440000"/>
          </a:xfrm>
          <a:prstGeom prst="round1Rect">
            <a:avLst/>
          </a:prstGeom>
          <a:gradFill>
            <a:gsLst>
              <a:gs pos="20000">
                <a:srgbClr val="7DAFCD"/>
              </a:gs>
              <a:gs pos="100000">
                <a:schemeClr val="bg1">
                  <a:alpha val="0"/>
                </a:schemeClr>
              </a:gs>
              <a:gs pos="100000">
                <a:schemeClr val="accent1">
                  <a:tint val="23500"/>
                  <a:satMod val="1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5" name="Title 1"/>
          <p:cNvSpPr>
            <a:spLocks noGrp="1"/>
          </p:cNvSpPr>
          <p:nvPr userDrawn="1">
            <p:ph type="title"/>
          </p:nvPr>
        </p:nvSpPr>
        <p:spPr>
          <a:xfrm>
            <a:off x="457200" y="404664"/>
            <a:ext cx="6995120" cy="1143000"/>
          </a:xfrm>
          <a:prstGeom prst="rect">
            <a:avLst/>
          </a:prstGeom>
        </p:spPr>
        <p:txBody>
          <a:bodyPr anchor="ctr" anchorCtr="0">
            <a:normAutofit/>
          </a:bodyPr>
          <a:lstStyle>
            <a:lvl1pPr algn="l">
              <a:defRPr sz="3200">
                <a:solidFill>
                  <a:schemeClr val="bg1"/>
                </a:solidFill>
                <a:latin typeface="Century Gothic" pitchFamily="34" charset="0"/>
              </a:defRPr>
            </a:lvl1pPr>
          </a:lstStyle>
          <a:p>
            <a:pPr algn="l"/>
            <a:r>
              <a:rPr lang="en-US" sz="3200">
                <a:solidFill>
                  <a:schemeClr val="bg1"/>
                </a:solidFill>
                <a:latin typeface="Century Gothic" pitchFamily="34" charset="0"/>
              </a:rPr>
              <a:t>Click to edit Master title style</a:t>
            </a:r>
            <a:endParaRPr lang="cs-CZ" sz="3200" dirty="0">
              <a:solidFill>
                <a:schemeClr val="bg1"/>
              </a:solidFill>
              <a:latin typeface="Century Gothic" pitchFamily="34" charset="0"/>
            </a:endParaRPr>
          </a:p>
        </p:txBody>
      </p:sp>
      <p:sp>
        <p:nvSpPr>
          <p:cNvPr id="22" name="Text Placeholder 21"/>
          <p:cNvSpPr>
            <a:spLocks noGrp="1"/>
          </p:cNvSpPr>
          <p:nvPr>
            <p:ph type="body" sz="quarter" idx="10"/>
          </p:nvPr>
        </p:nvSpPr>
        <p:spPr>
          <a:xfrm>
            <a:off x="467545" y="1952105"/>
            <a:ext cx="3960439" cy="4321211"/>
          </a:xfrm>
          <a:prstGeom prst="rect">
            <a:avLst/>
          </a:prstGeom>
        </p:spPr>
        <p:txBody>
          <a:bodyPr/>
          <a:lstStyle>
            <a:lvl1pPr>
              <a:buFont typeface="Century Gothic" pitchFamily="34" charset="0"/>
              <a:buChar char="≡"/>
              <a:defRPr sz="2000">
                <a:solidFill>
                  <a:srgbClr val="005069"/>
                </a:solidFill>
                <a:latin typeface="Century Gothic" pitchFamily="34" charset="0"/>
              </a:defRPr>
            </a:lvl1pPr>
            <a:lvl2pPr>
              <a:buFont typeface="Arial" pitchFamily="34" charset="0"/>
              <a:buChar char="꞊"/>
              <a:defRPr sz="1800">
                <a:solidFill>
                  <a:srgbClr val="005069"/>
                </a:solidFill>
                <a:latin typeface="Century Gothic" pitchFamily="34" charset="0"/>
              </a:defRPr>
            </a:lvl2pPr>
            <a:lvl3pPr>
              <a:buFont typeface="Century Gothic" pitchFamily="34" charset="0"/>
              <a:buChar char="-"/>
              <a:defRPr sz="1600">
                <a:solidFill>
                  <a:srgbClr val="005069"/>
                </a:solidFill>
                <a:latin typeface="Century Gothic" pitchFamily="34" charset="0"/>
              </a:defRPr>
            </a:lvl3pPr>
            <a:lvl4pPr>
              <a:buFont typeface="Century Gothic" pitchFamily="34" charset="0"/>
              <a:buChar char="·"/>
              <a:defRPr sz="1400">
                <a:solidFill>
                  <a:srgbClr val="005069"/>
                </a:solidFill>
                <a:latin typeface="Century Gothic" pitchFamily="34" charset="0"/>
              </a:defRPr>
            </a:lvl4pPr>
            <a:lvl5pPr>
              <a:defRPr sz="1200">
                <a:solidFill>
                  <a:srgbClr val="005069"/>
                </a:solidFill>
                <a:latin typeface="Century Gothic"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dirty="0"/>
          </a:p>
        </p:txBody>
      </p:sp>
      <p:sp>
        <p:nvSpPr>
          <p:cNvPr id="10" name="Text Placeholder 21"/>
          <p:cNvSpPr>
            <a:spLocks noGrp="1"/>
          </p:cNvSpPr>
          <p:nvPr>
            <p:ph type="body" sz="quarter" idx="13"/>
          </p:nvPr>
        </p:nvSpPr>
        <p:spPr>
          <a:xfrm>
            <a:off x="4608004" y="1952836"/>
            <a:ext cx="3924000" cy="4321211"/>
          </a:xfrm>
          <a:prstGeom prst="rect">
            <a:avLst/>
          </a:prstGeom>
        </p:spPr>
        <p:txBody>
          <a:bodyPr/>
          <a:lstStyle>
            <a:lvl1pPr>
              <a:buFont typeface="Century Gothic" pitchFamily="34" charset="0"/>
              <a:buChar char="≡"/>
              <a:defRPr sz="2000">
                <a:solidFill>
                  <a:srgbClr val="005069"/>
                </a:solidFill>
                <a:latin typeface="Century Gothic" pitchFamily="34" charset="0"/>
              </a:defRPr>
            </a:lvl1pPr>
            <a:lvl2pPr>
              <a:buFont typeface="Arial" pitchFamily="34" charset="0"/>
              <a:buChar char="꞊"/>
              <a:defRPr sz="1800">
                <a:solidFill>
                  <a:srgbClr val="005069"/>
                </a:solidFill>
                <a:latin typeface="Century Gothic" pitchFamily="34" charset="0"/>
              </a:defRPr>
            </a:lvl2pPr>
            <a:lvl3pPr>
              <a:buFont typeface="Century Gothic" pitchFamily="34" charset="0"/>
              <a:buChar char="-"/>
              <a:defRPr sz="1600">
                <a:solidFill>
                  <a:srgbClr val="005069"/>
                </a:solidFill>
                <a:latin typeface="Century Gothic" pitchFamily="34" charset="0"/>
              </a:defRPr>
            </a:lvl3pPr>
            <a:lvl4pPr>
              <a:buFont typeface="Century Gothic" pitchFamily="34" charset="0"/>
              <a:buChar char="·"/>
              <a:defRPr sz="1400">
                <a:solidFill>
                  <a:srgbClr val="005069"/>
                </a:solidFill>
                <a:latin typeface="Century Gothic" pitchFamily="34" charset="0"/>
              </a:defRPr>
            </a:lvl4pPr>
            <a:lvl5pPr>
              <a:defRPr sz="1200">
                <a:solidFill>
                  <a:srgbClr val="005069"/>
                </a:solidFill>
                <a:latin typeface="Century Gothic"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dirty="0"/>
          </a:p>
        </p:txBody>
      </p:sp>
      <p:sp>
        <p:nvSpPr>
          <p:cNvPr id="9" name="Slide Number Placeholder 8"/>
          <p:cNvSpPr>
            <a:spLocks noGrp="1"/>
          </p:cNvSpPr>
          <p:nvPr>
            <p:ph type="sldNum" sz="quarter" idx="14"/>
          </p:nvPr>
        </p:nvSpPr>
        <p:spPr/>
        <p:txBody>
          <a:bodyPr/>
          <a:lstStyle/>
          <a:p>
            <a:fld id="{7E6CC085-2BD7-4B14-ABF3-DEC2E0FFE422}" type="slidenum">
              <a:rPr lang="cs-CZ" smtClean="0"/>
              <a:pPr/>
              <a:t>‹#›</a:t>
            </a:fld>
            <a:endParaRPr lang="cs-CZ"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Images">
    <p:spTree>
      <p:nvGrpSpPr>
        <p:cNvPr id="1" name=""/>
        <p:cNvGrpSpPr/>
        <p:nvPr/>
      </p:nvGrpSpPr>
      <p:grpSpPr>
        <a:xfrm>
          <a:off x="0" y="0"/>
          <a:ext cx="0" cy="0"/>
          <a:chOff x="0" y="0"/>
          <a:chExt cx="0" cy="0"/>
        </a:xfrm>
      </p:grpSpPr>
      <p:sp>
        <p:nvSpPr>
          <p:cNvPr id="14" name="Round Single Corner Rectangle 13"/>
          <p:cNvSpPr/>
          <p:nvPr userDrawn="1"/>
        </p:nvSpPr>
        <p:spPr>
          <a:xfrm flipH="1">
            <a:off x="251520" y="260648"/>
            <a:ext cx="8640960" cy="1440000"/>
          </a:xfrm>
          <a:prstGeom prst="round1Rect">
            <a:avLst/>
          </a:prstGeom>
          <a:gradFill>
            <a:gsLst>
              <a:gs pos="20000">
                <a:srgbClr val="7DAFCD"/>
              </a:gs>
              <a:gs pos="100000">
                <a:schemeClr val="bg1">
                  <a:alpha val="0"/>
                </a:schemeClr>
              </a:gs>
              <a:gs pos="100000">
                <a:schemeClr val="accent1">
                  <a:tint val="23500"/>
                  <a:satMod val="1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5" name="Title 1"/>
          <p:cNvSpPr>
            <a:spLocks noGrp="1"/>
          </p:cNvSpPr>
          <p:nvPr userDrawn="1">
            <p:ph type="title"/>
          </p:nvPr>
        </p:nvSpPr>
        <p:spPr>
          <a:xfrm>
            <a:off x="457200" y="404664"/>
            <a:ext cx="6995120" cy="1143000"/>
          </a:xfrm>
          <a:prstGeom prst="rect">
            <a:avLst/>
          </a:prstGeom>
        </p:spPr>
        <p:txBody>
          <a:bodyPr anchor="ctr" anchorCtr="0">
            <a:normAutofit/>
          </a:bodyPr>
          <a:lstStyle>
            <a:lvl1pPr algn="l">
              <a:defRPr sz="3200">
                <a:solidFill>
                  <a:schemeClr val="bg1"/>
                </a:solidFill>
                <a:latin typeface="Century Gothic" pitchFamily="34" charset="0"/>
              </a:defRPr>
            </a:lvl1pPr>
          </a:lstStyle>
          <a:p>
            <a:pPr algn="l"/>
            <a:r>
              <a:rPr lang="en-US" sz="3200">
                <a:solidFill>
                  <a:schemeClr val="bg1"/>
                </a:solidFill>
                <a:latin typeface="Century Gothic" pitchFamily="34" charset="0"/>
              </a:rPr>
              <a:t>Click to edit Master title style</a:t>
            </a:r>
            <a:endParaRPr lang="cs-CZ" sz="3200" dirty="0">
              <a:solidFill>
                <a:schemeClr val="bg1"/>
              </a:solidFill>
              <a:latin typeface="Century Gothic" pitchFamily="34" charset="0"/>
            </a:endParaRPr>
          </a:p>
        </p:txBody>
      </p:sp>
      <p:sp>
        <p:nvSpPr>
          <p:cNvPr id="22" name="Text Placeholder 21"/>
          <p:cNvSpPr>
            <a:spLocks noGrp="1"/>
          </p:cNvSpPr>
          <p:nvPr>
            <p:ph type="body" sz="quarter" idx="10"/>
          </p:nvPr>
        </p:nvSpPr>
        <p:spPr>
          <a:xfrm>
            <a:off x="467545" y="4473116"/>
            <a:ext cx="3960439" cy="432048"/>
          </a:xfrm>
          <a:prstGeom prst="rect">
            <a:avLst/>
          </a:prstGeom>
        </p:spPr>
        <p:txBody>
          <a:bodyPr/>
          <a:lstStyle>
            <a:lvl1pPr>
              <a:buFont typeface="Century Gothic" pitchFamily="34" charset="0"/>
              <a:buNone/>
              <a:defRPr sz="2000">
                <a:solidFill>
                  <a:srgbClr val="005069"/>
                </a:solidFill>
                <a:latin typeface="Century Gothic" pitchFamily="34" charset="0"/>
              </a:defRPr>
            </a:lvl1pPr>
            <a:lvl2pPr>
              <a:buFont typeface="Arial" pitchFamily="34" charset="0"/>
              <a:buNone/>
              <a:defRPr sz="1800">
                <a:solidFill>
                  <a:srgbClr val="005069"/>
                </a:solidFill>
                <a:latin typeface="Century Gothic" pitchFamily="34" charset="0"/>
              </a:defRPr>
            </a:lvl2pPr>
            <a:lvl3pPr>
              <a:buFont typeface="Century Gothic" pitchFamily="34" charset="0"/>
              <a:buNone/>
              <a:defRPr sz="1600">
                <a:solidFill>
                  <a:srgbClr val="005069"/>
                </a:solidFill>
                <a:latin typeface="Century Gothic" pitchFamily="34" charset="0"/>
              </a:defRPr>
            </a:lvl3pPr>
            <a:lvl4pPr>
              <a:buFont typeface="Century Gothic" pitchFamily="34" charset="0"/>
              <a:buChar char="·"/>
              <a:defRPr sz="1400">
                <a:solidFill>
                  <a:srgbClr val="005069"/>
                </a:solidFill>
                <a:latin typeface="Century Gothic" pitchFamily="34" charset="0"/>
              </a:defRPr>
            </a:lvl4pPr>
            <a:lvl5pPr>
              <a:defRPr sz="1200">
                <a:solidFill>
                  <a:srgbClr val="005069"/>
                </a:solidFill>
                <a:latin typeface="Century Gothic" pitchFamily="34" charset="0"/>
              </a:defRPr>
            </a:lvl5pPr>
          </a:lstStyle>
          <a:p>
            <a:pPr lvl="0"/>
            <a:r>
              <a:rPr lang="en-US"/>
              <a:t>Click to edit Master text styles</a:t>
            </a:r>
          </a:p>
        </p:txBody>
      </p:sp>
      <p:sp>
        <p:nvSpPr>
          <p:cNvPr id="11" name="Picture Placeholder 23"/>
          <p:cNvSpPr>
            <a:spLocks noGrp="1"/>
          </p:cNvSpPr>
          <p:nvPr>
            <p:ph type="pic" sz="quarter" idx="11"/>
          </p:nvPr>
        </p:nvSpPr>
        <p:spPr>
          <a:xfrm>
            <a:off x="575556" y="1988840"/>
            <a:ext cx="3600000" cy="2394000"/>
          </a:xfrm>
          <a:prstGeom prst="round1Rect">
            <a:avLst>
              <a:gd name="adj" fmla="val 12881"/>
            </a:avLst>
          </a:prstGeom>
          <a:ln w="12700">
            <a:solidFill>
              <a:srgbClr val="7DAFCD"/>
            </a:solidFill>
          </a:ln>
        </p:spPr>
        <p:style>
          <a:lnRef idx="2">
            <a:schemeClr val="accent1"/>
          </a:lnRef>
          <a:fillRef idx="1">
            <a:schemeClr val="lt1"/>
          </a:fillRef>
          <a:effectRef idx="0">
            <a:schemeClr val="accent1"/>
          </a:effectRef>
          <a:fontRef idx="none"/>
        </p:style>
        <p:txBody>
          <a:bodyPr>
            <a:normAutofit/>
          </a:bodyPr>
          <a:lstStyle>
            <a:lvl1pPr>
              <a:buNone/>
              <a:defRPr sz="1600">
                <a:solidFill>
                  <a:srgbClr val="005069"/>
                </a:solidFill>
                <a:latin typeface="Century Gothic" pitchFamily="34" charset="0"/>
              </a:defRPr>
            </a:lvl1pPr>
          </a:lstStyle>
          <a:p>
            <a:r>
              <a:rPr lang="en-US"/>
              <a:t>Click icon to add picture</a:t>
            </a:r>
            <a:endParaRPr lang="cs-CZ"/>
          </a:p>
        </p:txBody>
      </p:sp>
      <p:sp>
        <p:nvSpPr>
          <p:cNvPr id="12" name="Text Placeholder 21"/>
          <p:cNvSpPr>
            <a:spLocks noGrp="1"/>
          </p:cNvSpPr>
          <p:nvPr>
            <p:ph type="body" sz="quarter" idx="13"/>
          </p:nvPr>
        </p:nvSpPr>
        <p:spPr>
          <a:xfrm>
            <a:off x="467544" y="4869160"/>
            <a:ext cx="3960439" cy="1404156"/>
          </a:xfrm>
          <a:prstGeom prst="rect">
            <a:avLst/>
          </a:prstGeom>
        </p:spPr>
        <p:txBody>
          <a:bodyPr>
            <a:normAutofit/>
          </a:bodyPr>
          <a:lstStyle>
            <a:lvl1pPr>
              <a:buFont typeface="Century Gothic" pitchFamily="34" charset="0"/>
              <a:buNone/>
              <a:defRPr sz="1400">
                <a:solidFill>
                  <a:schemeClr val="tx1"/>
                </a:solidFill>
                <a:latin typeface="Century Gothic" pitchFamily="34" charset="0"/>
              </a:defRPr>
            </a:lvl1pPr>
            <a:lvl2pPr>
              <a:buFont typeface="Arial" pitchFamily="34" charset="0"/>
              <a:buNone/>
              <a:defRPr sz="1800">
                <a:solidFill>
                  <a:srgbClr val="005069"/>
                </a:solidFill>
                <a:latin typeface="Century Gothic" pitchFamily="34" charset="0"/>
              </a:defRPr>
            </a:lvl2pPr>
            <a:lvl3pPr>
              <a:buFont typeface="Century Gothic" pitchFamily="34" charset="0"/>
              <a:buNone/>
              <a:defRPr sz="1600">
                <a:solidFill>
                  <a:srgbClr val="005069"/>
                </a:solidFill>
                <a:latin typeface="Century Gothic" pitchFamily="34" charset="0"/>
              </a:defRPr>
            </a:lvl3pPr>
            <a:lvl4pPr>
              <a:buFont typeface="Century Gothic" pitchFamily="34" charset="0"/>
              <a:buChar char="·"/>
              <a:defRPr sz="1400">
                <a:solidFill>
                  <a:srgbClr val="005069"/>
                </a:solidFill>
                <a:latin typeface="Century Gothic" pitchFamily="34" charset="0"/>
              </a:defRPr>
            </a:lvl4pPr>
            <a:lvl5pPr>
              <a:defRPr sz="1200">
                <a:solidFill>
                  <a:srgbClr val="005069"/>
                </a:solidFill>
                <a:latin typeface="Century Gothic" pitchFamily="34" charset="0"/>
              </a:defRPr>
            </a:lvl5pPr>
          </a:lstStyle>
          <a:p>
            <a:pPr lvl="0"/>
            <a:r>
              <a:rPr lang="en-US"/>
              <a:t>Click to edit Master text styles</a:t>
            </a:r>
          </a:p>
        </p:txBody>
      </p:sp>
      <p:sp>
        <p:nvSpPr>
          <p:cNvPr id="13" name="Text Placeholder 21"/>
          <p:cNvSpPr>
            <a:spLocks noGrp="1"/>
          </p:cNvSpPr>
          <p:nvPr>
            <p:ph type="body" sz="quarter" idx="14"/>
          </p:nvPr>
        </p:nvSpPr>
        <p:spPr>
          <a:xfrm>
            <a:off x="4535997" y="4473116"/>
            <a:ext cx="3960439" cy="432048"/>
          </a:xfrm>
          <a:prstGeom prst="rect">
            <a:avLst/>
          </a:prstGeom>
        </p:spPr>
        <p:txBody>
          <a:bodyPr/>
          <a:lstStyle>
            <a:lvl1pPr>
              <a:buFont typeface="Century Gothic" pitchFamily="34" charset="0"/>
              <a:buNone/>
              <a:defRPr sz="2000">
                <a:solidFill>
                  <a:srgbClr val="005069"/>
                </a:solidFill>
                <a:latin typeface="Century Gothic" pitchFamily="34" charset="0"/>
              </a:defRPr>
            </a:lvl1pPr>
            <a:lvl2pPr>
              <a:buFont typeface="Arial" pitchFamily="34" charset="0"/>
              <a:buNone/>
              <a:defRPr sz="1800">
                <a:solidFill>
                  <a:srgbClr val="005069"/>
                </a:solidFill>
                <a:latin typeface="Century Gothic" pitchFamily="34" charset="0"/>
              </a:defRPr>
            </a:lvl2pPr>
            <a:lvl3pPr>
              <a:buFont typeface="Century Gothic" pitchFamily="34" charset="0"/>
              <a:buNone/>
              <a:defRPr sz="1600">
                <a:solidFill>
                  <a:srgbClr val="005069"/>
                </a:solidFill>
                <a:latin typeface="Century Gothic" pitchFamily="34" charset="0"/>
              </a:defRPr>
            </a:lvl3pPr>
            <a:lvl4pPr>
              <a:buFont typeface="Century Gothic" pitchFamily="34" charset="0"/>
              <a:buChar char="·"/>
              <a:defRPr sz="1400">
                <a:solidFill>
                  <a:srgbClr val="005069"/>
                </a:solidFill>
                <a:latin typeface="Century Gothic" pitchFamily="34" charset="0"/>
              </a:defRPr>
            </a:lvl4pPr>
            <a:lvl5pPr>
              <a:defRPr sz="1200">
                <a:solidFill>
                  <a:srgbClr val="005069"/>
                </a:solidFill>
                <a:latin typeface="Century Gothic" pitchFamily="34" charset="0"/>
              </a:defRPr>
            </a:lvl5pPr>
          </a:lstStyle>
          <a:p>
            <a:pPr lvl="0"/>
            <a:r>
              <a:rPr lang="en-US"/>
              <a:t>Click to edit Master text styles</a:t>
            </a:r>
          </a:p>
        </p:txBody>
      </p:sp>
      <p:sp>
        <p:nvSpPr>
          <p:cNvPr id="16" name="Picture Placeholder 23"/>
          <p:cNvSpPr>
            <a:spLocks noGrp="1"/>
          </p:cNvSpPr>
          <p:nvPr>
            <p:ph type="pic" sz="quarter" idx="15"/>
          </p:nvPr>
        </p:nvSpPr>
        <p:spPr>
          <a:xfrm>
            <a:off x="4644008" y="1988840"/>
            <a:ext cx="3600000" cy="2394000"/>
          </a:xfrm>
          <a:prstGeom prst="round1Rect">
            <a:avLst>
              <a:gd name="adj" fmla="val 12881"/>
            </a:avLst>
          </a:prstGeom>
          <a:ln w="12700">
            <a:solidFill>
              <a:srgbClr val="7DAFCD"/>
            </a:solidFill>
          </a:ln>
        </p:spPr>
        <p:style>
          <a:lnRef idx="2">
            <a:schemeClr val="accent1"/>
          </a:lnRef>
          <a:fillRef idx="1">
            <a:schemeClr val="lt1"/>
          </a:fillRef>
          <a:effectRef idx="0">
            <a:schemeClr val="accent1"/>
          </a:effectRef>
          <a:fontRef idx="none"/>
        </p:style>
        <p:txBody>
          <a:bodyPr>
            <a:normAutofit/>
          </a:bodyPr>
          <a:lstStyle>
            <a:lvl1pPr>
              <a:buNone/>
              <a:defRPr sz="1600">
                <a:solidFill>
                  <a:srgbClr val="005069"/>
                </a:solidFill>
                <a:latin typeface="Century Gothic" pitchFamily="34" charset="0"/>
              </a:defRPr>
            </a:lvl1pPr>
          </a:lstStyle>
          <a:p>
            <a:r>
              <a:rPr lang="en-US"/>
              <a:t>Click icon to add picture</a:t>
            </a:r>
            <a:endParaRPr lang="cs-CZ"/>
          </a:p>
        </p:txBody>
      </p:sp>
      <p:sp>
        <p:nvSpPr>
          <p:cNvPr id="18" name="Text Placeholder 21"/>
          <p:cNvSpPr>
            <a:spLocks noGrp="1"/>
          </p:cNvSpPr>
          <p:nvPr>
            <p:ph type="body" sz="quarter" idx="16"/>
          </p:nvPr>
        </p:nvSpPr>
        <p:spPr>
          <a:xfrm>
            <a:off x="4535996" y="4869160"/>
            <a:ext cx="3960439" cy="1404156"/>
          </a:xfrm>
          <a:prstGeom prst="rect">
            <a:avLst/>
          </a:prstGeom>
        </p:spPr>
        <p:txBody>
          <a:bodyPr>
            <a:normAutofit/>
          </a:bodyPr>
          <a:lstStyle>
            <a:lvl1pPr>
              <a:buFont typeface="Century Gothic" pitchFamily="34" charset="0"/>
              <a:buNone/>
              <a:defRPr sz="1400">
                <a:solidFill>
                  <a:schemeClr val="tx1"/>
                </a:solidFill>
                <a:latin typeface="Century Gothic" pitchFamily="34" charset="0"/>
              </a:defRPr>
            </a:lvl1pPr>
            <a:lvl2pPr>
              <a:buFont typeface="Arial" pitchFamily="34" charset="0"/>
              <a:buNone/>
              <a:defRPr sz="1800">
                <a:solidFill>
                  <a:srgbClr val="005069"/>
                </a:solidFill>
                <a:latin typeface="Century Gothic" pitchFamily="34" charset="0"/>
              </a:defRPr>
            </a:lvl2pPr>
            <a:lvl3pPr>
              <a:buFont typeface="Century Gothic" pitchFamily="34" charset="0"/>
              <a:buNone/>
              <a:defRPr sz="1600">
                <a:solidFill>
                  <a:srgbClr val="005069"/>
                </a:solidFill>
                <a:latin typeface="Century Gothic" pitchFamily="34" charset="0"/>
              </a:defRPr>
            </a:lvl3pPr>
            <a:lvl4pPr>
              <a:buFont typeface="Century Gothic" pitchFamily="34" charset="0"/>
              <a:buChar char="·"/>
              <a:defRPr sz="1400">
                <a:solidFill>
                  <a:srgbClr val="005069"/>
                </a:solidFill>
                <a:latin typeface="Century Gothic" pitchFamily="34" charset="0"/>
              </a:defRPr>
            </a:lvl4pPr>
            <a:lvl5pPr>
              <a:defRPr sz="1200">
                <a:solidFill>
                  <a:srgbClr val="005069"/>
                </a:solidFill>
                <a:latin typeface="Century Gothic" pitchFamily="34" charset="0"/>
              </a:defRPr>
            </a:lvl5pPr>
          </a:lstStyle>
          <a:p>
            <a:pPr lvl="0"/>
            <a:r>
              <a:rPr lang="en-US"/>
              <a:t>Click to edit Master text styles</a:t>
            </a:r>
          </a:p>
        </p:txBody>
      </p:sp>
      <p:sp>
        <p:nvSpPr>
          <p:cNvPr id="17" name="Slide Number Placeholder 16"/>
          <p:cNvSpPr>
            <a:spLocks noGrp="1"/>
          </p:cNvSpPr>
          <p:nvPr>
            <p:ph type="sldNum" sz="quarter" idx="17"/>
          </p:nvPr>
        </p:nvSpPr>
        <p:spPr/>
        <p:txBody>
          <a:bodyPr/>
          <a:lstStyle/>
          <a:p>
            <a:fld id="{7E6CC085-2BD7-4B14-ABF3-DEC2E0FFE422}" type="slidenum">
              <a:rPr lang="cs-CZ" smtClean="0"/>
              <a:pPr/>
              <a:t>‹#›</a:t>
            </a:fld>
            <a:endParaRPr lang="cs-CZ"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End">
    <p:bg>
      <p:bgPr>
        <a:gradFill>
          <a:gsLst>
            <a:gs pos="0">
              <a:schemeClr val="accent1">
                <a:tint val="66000"/>
                <a:satMod val="160000"/>
                <a:alpha val="67000"/>
              </a:schemeClr>
            </a:gs>
            <a:gs pos="100000">
              <a:schemeClr val="bg1"/>
            </a:gs>
          </a:gsLst>
          <a:lin ang="10800000" scaled="0"/>
        </a:gradFill>
        <a:effectLst/>
      </p:bgPr>
    </p:bg>
    <p:spTree>
      <p:nvGrpSpPr>
        <p:cNvPr id="1" name=""/>
        <p:cNvGrpSpPr/>
        <p:nvPr/>
      </p:nvGrpSpPr>
      <p:grpSpPr>
        <a:xfrm>
          <a:off x="0" y="0"/>
          <a:ext cx="0" cy="0"/>
          <a:chOff x="0" y="0"/>
          <a:chExt cx="0" cy="0"/>
        </a:xfrm>
      </p:grpSpPr>
      <p:sp>
        <p:nvSpPr>
          <p:cNvPr id="9" name="Round Single Corner Rectangle 8"/>
          <p:cNvSpPr/>
          <p:nvPr userDrawn="1"/>
        </p:nvSpPr>
        <p:spPr>
          <a:xfrm flipH="1">
            <a:off x="503548" y="2492896"/>
            <a:ext cx="8640960" cy="1440000"/>
          </a:xfrm>
          <a:prstGeom prst="round1Rect">
            <a:avLst/>
          </a:prstGeom>
          <a:gradFill>
            <a:gsLst>
              <a:gs pos="0">
                <a:schemeClr val="bg1">
                  <a:alpha val="67000"/>
                </a:schemeClr>
              </a:gs>
              <a:gs pos="100000">
                <a:schemeClr val="bg1">
                  <a:alpha val="0"/>
                </a:schemeClr>
              </a:gs>
            </a:gsLst>
            <a:lin ang="10800000" scaled="0"/>
          </a:gradFill>
          <a:ln w="25400">
            <a:gradFill>
              <a:gsLst>
                <a:gs pos="0">
                  <a:srgbClr val="7DAFCD"/>
                </a:gs>
                <a:gs pos="100000">
                  <a:schemeClr val="bg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Title 1"/>
          <p:cNvSpPr txBox="1">
            <a:spLocks/>
          </p:cNvSpPr>
          <p:nvPr userDrawn="1"/>
        </p:nvSpPr>
        <p:spPr>
          <a:xfrm>
            <a:off x="889248" y="2636912"/>
            <a:ext cx="6995120" cy="1143000"/>
          </a:xfrm>
          <a:prstGeom prst="rect">
            <a:avLst/>
          </a:prstGeom>
        </p:spPr>
        <p:txBody>
          <a:bodyPr vert="horz" lIns="91440" tIns="45720" rIns="91440" bIns="45720" rtlCol="0" anchor="ctr">
            <a:normAutofit/>
          </a:bodyPr>
          <a:lstStyle/>
          <a:p>
            <a:pPr lvl="0">
              <a:spcBef>
                <a:spcPct val="0"/>
              </a:spcBef>
            </a:pPr>
            <a:r>
              <a:rPr lang="en-US" sz="3200" dirty="0">
                <a:solidFill>
                  <a:srgbClr val="005069"/>
                </a:solidFill>
                <a:latin typeface="Century Gothic" pitchFamily="34" charset="0"/>
                <a:ea typeface="+mj-ea"/>
                <a:cs typeface="+mj-cs"/>
              </a:rPr>
              <a:t>Thank you for your </a:t>
            </a:r>
            <a:r>
              <a:rPr lang="cs-CZ" sz="3200" dirty="0">
                <a:solidFill>
                  <a:srgbClr val="005069"/>
                </a:solidFill>
                <a:latin typeface="Century Gothic" pitchFamily="34" charset="0"/>
                <a:ea typeface="+mj-ea"/>
                <a:cs typeface="+mj-cs"/>
              </a:rPr>
              <a:t>kind </a:t>
            </a:r>
            <a:r>
              <a:rPr lang="en-US" sz="3200" dirty="0">
                <a:solidFill>
                  <a:srgbClr val="005069"/>
                </a:solidFill>
                <a:latin typeface="Century Gothic" pitchFamily="34" charset="0"/>
                <a:ea typeface="+mj-ea"/>
                <a:cs typeface="+mj-cs"/>
              </a:rPr>
              <a:t>attention</a:t>
            </a:r>
            <a:endParaRPr kumimoji="0" lang="cs-CZ" sz="3200" b="0" i="0" u="none" strike="noStrike" kern="1200" cap="none" spc="0" normalizeH="0" baseline="0" noProof="0" dirty="0">
              <a:ln>
                <a:noFill/>
              </a:ln>
              <a:solidFill>
                <a:srgbClr val="005069"/>
              </a:solidFill>
              <a:effectLst/>
              <a:uLnTx/>
              <a:uFillTx/>
              <a:latin typeface="Century Gothic" pitchFamily="34" charset="0"/>
              <a:ea typeface="+mj-ea"/>
              <a:cs typeface="+mj-cs"/>
            </a:endParaRPr>
          </a:p>
        </p:txBody>
      </p:sp>
      <p:sp>
        <p:nvSpPr>
          <p:cNvPr id="12" name="Text Placeholder 11"/>
          <p:cNvSpPr>
            <a:spLocks noGrp="1"/>
          </p:cNvSpPr>
          <p:nvPr>
            <p:ph type="body" sz="quarter" idx="10" hasCustomPrompt="1"/>
          </p:nvPr>
        </p:nvSpPr>
        <p:spPr>
          <a:xfrm>
            <a:off x="863587" y="4582381"/>
            <a:ext cx="7669225" cy="502803"/>
          </a:xfrm>
          <a:prstGeom prst="rect">
            <a:avLst/>
          </a:prstGeom>
        </p:spPr>
        <p:txBody>
          <a:bodyPr>
            <a:normAutofit/>
          </a:bodyPr>
          <a:lstStyle>
            <a:lvl1pPr>
              <a:buNone/>
              <a:defRPr sz="2000" baseline="0">
                <a:solidFill>
                  <a:srgbClr val="0084C8"/>
                </a:solidFill>
                <a:latin typeface="Century Gothic" pitchFamily="34" charset="0"/>
              </a:defRPr>
            </a:lvl1pPr>
          </a:lstStyle>
          <a:p>
            <a:pPr lvl="0"/>
            <a:r>
              <a:rPr lang="cs-CZ" dirty="0"/>
              <a:t>Click to add Mr./Mrs./Ms. FirstName Surname</a:t>
            </a:r>
          </a:p>
        </p:txBody>
      </p:sp>
      <p:sp>
        <p:nvSpPr>
          <p:cNvPr id="6" name="TextBox 5"/>
          <p:cNvSpPr txBox="1"/>
          <p:nvPr userDrawn="1"/>
        </p:nvSpPr>
        <p:spPr>
          <a:xfrm>
            <a:off x="899592" y="4165048"/>
            <a:ext cx="5184576" cy="400110"/>
          </a:xfrm>
          <a:prstGeom prst="rect">
            <a:avLst/>
          </a:prstGeom>
        </p:spPr>
        <p:txBody>
          <a:bodyPr vert="horz" wrap="square" lIns="91440" tIns="45720" rIns="91440" bIns="45720" rtlCol="0" anchor="ctr">
            <a:spAutoFit/>
          </a:bodyPr>
          <a:lstStyle/>
          <a:p>
            <a:pPr marL="0" marR="0" indent="0" algn="l" defTabSz="914400" rtl="0" eaLnBrk="1" fontAlgn="auto" latinLnBrk="0" hangingPunct="1">
              <a:lnSpc>
                <a:spcPct val="100000"/>
              </a:lnSpc>
              <a:spcBef>
                <a:spcPts val="0"/>
              </a:spcBef>
              <a:spcAft>
                <a:spcPts val="0"/>
              </a:spcAft>
              <a:buClrTx/>
              <a:buSzTx/>
              <a:buFontTx/>
              <a:buNone/>
              <a:tabLst>
                <a:tab pos="712788" algn="l"/>
              </a:tabLst>
              <a:defRPr/>
            </a:pPr>
            <a:r>
              <a:rPr lang="cs-CZ" sz="2000" dirty="0">
                <a:solidFill>
                  <a:srgbClr val="A7A7A7"/>
                </a:solidFill>
                <a:latin typeface="Century Gothic" pitchFamily="34" charset="0"/>
              </a:rPr>
              <a:t>In case of any questions please contact:</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hyperlink" Target="http://www.euromines.org/"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ound Single Corner Rectangle 7"/>
          <p:cNvSpPr/>
          <p:nvPr/>
        </p:nvSpPr>
        <p:spPr>
          <a:xfrm rot="5400000">
            <a:off x="8154811" y="6363366"/>
            <a:ext cx="396004" cy="360000"/>
          </a:xfrm>
          <a:prstGeom prst="round1Rect">
            <a:avLst>
              <a:gd name="adj" fmla="val 28705"/>
            </a:avLst>
          </a:prstGeom>
          <a:solidFill>
            <a:srgbClr val="0084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 name="Round Single Corner Rectangle 4"/>
          <p:cNvSpPr/>
          <p:nvPr/>
        </p:nvSpPr>
        <p:spPr>
          <a:xfrm flipH="1">
            <a:off x="251520" y="260808"/>
            <a:ext cx="8640960" cy="1440000"/>
          </a:xfrm>
          <a:prstGeom prst="round1Rect">
            <a:avLst/>
          </a:prstGeom>
          <a:gradFill>
            <a:gsLst>
              <a:gs pos="20000">
                <a:srgbClr val="7DAFCD"/>
              </a:gs>
              <a:gs pos="100000">
                <a:schemeClr val="bg1">
                  <a:alpha val="0"/>
                </a:schemeClr>
              </a:gs>
              <a:gs pos="100000">
                <a:schemeClr val="accent1">
                  <a:tint val="23500"/>
                  <a:satMod val="1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Title Placeholder 1"/>
          <p:cNvSpPr>
            <a:spLocks noGrp="1"/>
          </p:cNvSpPr>
          <p:nvPr>
            <p:ph type="title"/>
          </p:nvPr>
        </p:nvSpPr>
        <p:spPr>
          <a:xfrm>
            <a:off x="457200" y="413792"/>
            <a:ext cx="8075613" cy="1143000"/>
          </a:xfrm>
          <a:prstGeom prst="rect">
            <a:avLst/>
          </a:prstGeom>
        </p:spPr>
        <p:txBody>
          <a:bodyPr vert="horz" lIns="91440" tIns="45720" rIns="91440" bIns="45720" rtlCol="0" anchor="ctr" anchorCtr="0">
            <a:normAutofit/>
          </a:bodyPr>
          <a:lstStyle/>
          <a:p>
            <a:r>
              <a:rPr lang="en-US"/>
              <a:t>Click to edit Master title style</a:t>
            </a:r>
            <a:endParaRPr lang="cs-CZ" dirty="0"/>
          </a:p>
        </p:txBody>
      </p:sp>
      <p:sp>
        <p:nvSpPr>
          <p:cNvPr id="3" name="Text Placeholder 2"/>
          <p:cNvSpPr>
            <a:spLocks noGrp="1"/>
          </p:cNvSpPr>
          <p:nvPr>
            <p:ph type="body" idx="1"/>
          </p:nvPr>
        </p:nvSpPr>
        <p:spPr>
          <a:xfrm>
            <a:off x="457199" y="1988840"/>
            <a:ext cx="8075613" cy="413732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8172399" y="6309320"/>
            <a:ext cx="360413" cy="432048"/>
          </a:xfrm>
          <a:prstGeom prst="rect">
            <a:avLst/>
          </a:prstGeom>
        </p:spPr>
        <p:txBody>
          <a:bodyPr vert="horz" wrap="none" lIns="36000" tIns="36000" rIns="36000" bIns="36000" rtlCol="0" anchor="ctr"/>
          <a:lstStyle>
            <a:lvl1pPr algn="ctr">
              <a:defRPr sz="1000">
                <a:solidFill>
                  <a:schemeClr val="bg1"/>
                </a:solidFill>
                <a:latin typeface="Century Gothic" pitchFamily="34" charset="0"/>
              </a:defRPr>
            </a:lvl1pPr>
          </a:lstStyle>
          <a:p>
            <a:fld id="{7E6CC085-2BD7-4B14-ABF3-DEC2E0FFE422}" type="slidenum">
              <a:rPr lang="cs-CZ" smtClean="0"/>
              <a:pPr/>
              <a:t>‹#›</a:t>
            </a:fld>
            <a:endParaRPr lang="cs-CZ" dirty="0"/>
          </a:p>
        </p:txBody>
      </p:sp>
      <p:pic>
        <p:nvPicPr>
          <p:cNvPr id="6" name="Picture 5" descr="EUROMINES_logo_color_40mm_A4.png"/>
          <p:cNvPicPr>
            <a:picLocks noChangeAspect="1"/>
          </p:cNvPicPr>
          <p:nvPr/>
        </p:nvPicPr>
        <p:blipFill>
          <a:blip r:embed="rId17" cstate="print"/>
          <a:stretch>
            <a:fillRect/>
          </a:stretch>
        </p:blipFill>
        <p:spPr>
          <a:xfrm>
            <a:off x="6876256" y="332656"/>
            <a:ext cx="1911234" cy="1080000"/>
          </a:xfrm>
          <a:prstGeom prst="rect">
            <a:avLst/>
          </a:prstGeom>
          <a:noFill/>
        </p:spPr>
      </p:pic>
      <p:sp>
        <p:nvSpPr>
          <p:cNvPr id="7" name="Rectangle 6"/>
          <p:cNvSpPr/>
          <p:nvPr/>
        </p:nvSpPr>
        <p:spPr>
          <a:xfrm>
            <a:off x="467544" y="6402594"/>
            <a:ext cx="4824536" cy="246221"/>
          </a:xfrm>
          <a:prstGeom prst="rect">
            <a:avLst/>
          </a:prstGeom>
        </p:spPr>
        <p:txBody>
          <a:bodyPr wrap="square">
            <a:spAutoFit/>
          </a:bodyPr>
          <a:lstStyle/>
          <a:p>
            <a:pPr algn="l"/>
            <a:r>
              <a:rPr lang="en-US" sz="1000" dirty="0">
                <a:solidFill>
                  <a:srgbClr val="A7A7A7"/>
                </a:solidFill>
              </a:rPr>
              <a:t>European Association of Mining Industries, Metal Ores &amp; Industrial Minerals</a:t>
            </a:r>
            <a:endParaRPr lang="cs-CZ" sz="1000" dirty="0">
              <a:solidFill>
                <a:srgbClr val="A7A7A7"/>
              </a:solidFill>
            </a:endParaRPr>
          </a:p>
        </p:txBody>
      </p:sp>
      <p:sp>
        <p:nvSpPr>
          <p:cNvPr id="9" name="Rectangle 8">
            <a:hlinkClick r:id="rId18"/>
          </p:cNvPr>
          <p:cNvSpPr/>
          <p:nvPr/>
        </p:nvSpPr>
        <p:spPr>
          <a:xfrm>
            <a:off x="6444208" y="6402594"/>
            <a:ext cx="1656184" cy="246221"/>
          </a:xfrm>
          <a:prstGeom prst="rect">
            <a:avLst/>
          </a:prstGeom>
        </p:spPr>
        <p:txBody>
          <a:bodyPr wrap="square">
            <a:spAutoFit/>
          </a:bodyPr>
          <a:lstStyle/>
          <a:p>
            <a:pPr algn="r"/>
            <a:r>
              <a:rPr lang="cs-CZ" sz="1000" u="none" dirty="0">
                <a:solidFill>
                  <a:srgbClr val="A7A7A7"/>
                </a:solidFill>
              </a:rPr>
              <a:t>www.euromines.org</a:t>
            </a:r>
          </a:p>
        </p:txBody>
      </p:sp>
    </p:spTree>
  </p:cSld>
  <p:clrMap bg1="lt1" tx1="dk1" bg2="lt2" tx2="dk2" accent1="accent1" accent2="accent2" accent3="accent3" accent4="accent4" accent5="accent5" accent6="accent6" hlink="hlink" folHlink="folHlink"/>
  <p:sldLayoutIdLst>
    <p:sldLayoutId id="2147483649" r:id="rId1"/>
    <p:sldLayoutId id="2147483664" r:id="rId2"/>
    <p:sldLayoutId id="2147483661" r:id="rId3"/>
    <p:sldLayoutId id="2147483665" r:id="rId4"/>
    <p:sldLayoutId id="2147483666" r:id="rId5"/>
    <p:sldLayoutId id="2147483650" r:id="rId6"/>
    <p:sldLayoutId id="2147483660" r:id="rId7"/>
    <p:sldLayoutId id="2147483663" r:id="rId8"/>
    <p:sldLayoutId id="2147483652" r:id="rId9"/>
    <p:sldLayoutId id="2147483662" r:id="rId10"/>
    <p:sldLayoutId id="2147483667" r:id="rId11"/>
    <p:sldLayoutId id="2147483670" r:id="rId12"/>
    <p:sldLayoutId id="2147483671" r:id="rId13"/>
    <p:sldLayoutId id="2147483672" r:id="rId14"/>
    <p:sldLayoutId id="2147483673" r:id="rId15"/>
  </p:sldLayoutIdLst>
  <p:hf hdr="0" ftr="0" dt="0"/>
  <p:txStyles>
    <p:titleStyle>
      <a:lvl1pPr algn="l" defTabSz="914400" rtl="0" eaLnBrk="1" latinLnBrk="0" hangingPunct="1">
        <a:spcBef>
          <a:spcPct val="0"/>
        </a:spcBef>
        <a:buNone/>
        <a:defRPr lang="cs-CZ" sz="3200" kern="1200" dirty="0" smtClean="0">
          <a:solidFill>
            <a:schemeClr val="bg1"/>
          </a:solidFill>
          <a:latin typeface="Century Gothic" pitchFamily="34" charset="0"/>
          <a:ea typeface="+mj-ea"/>
          <a:cs typeface="+mj-cs"/>
        </a:defRPr>
      </a:lvl1pPr>
    </p:titleStyle>
    <p:bodyStyle>
      <a:lvl1pPr marL="342900" indent="-342900" algn="l" defTabSz="914400" rtl="0" eaLnBrk="1" latinLnBrk="0" hangingPunct="1">
        <a:spcBef>
          <a:spcPct val="20000"/>
        </a:spcBef>
        <a:buFont typeface="Century Gothic" pitchFamily="34" charset="0"/>
        <a:buChar char="≡"/>
        <a:defRPr lang="en-US" sz="2000" kern="1200" smtClean="0">
          <a:solidFill>
            <a:srgbClr val="005069"/>
          </a:solidFill>
          <a:latin typeface="Century Gothic" pitchFamily="34" charset="0"/>
          <a:ea typeface="+mn-ea"/>
          <a:cs typeface="+mn-cs"/>
        </a:defRPr>
      </a:lvl1pPr>
      <a:lvl2pPr marL="742950" indent="-285750" algn="l" defTabSz="914400" rtl="0" eaLnBrk="1" latinLnBrk="0" hangingPunct="1">
        <a:spcBef>
          <a:spcPct val="20000"/>
        </a:spcBef>
        <a:buFont typeface="Arial" pitchFamily="34" charset="0"/>
        <a:buChar char="꞊"/>
        <a:defRPr lang="en-US" sz="1800" kern="1200" smtClean="0">
          <a:solidFill>
            <a:srgbClr val="005069"/>
          </a:solidFill>
          <a:latin typeface="Century Gothic" pitchFamily="34" charset="0"/>
          <a:ea typeface="+mn-ea"/>
          <a:cs typeface="+mn-cs"/>
        </a:defRPr>
      </a:lvl2pPr>
      <a:lvl3pPr marL="1143000" indent="-228600" algn="l" defTabSz="914400" rtl="0" eaLnBrk="1" latinLnBrk="0" hangingPunct="1">
        <a:spcBef>
          <a:spcPct val="20000"/>
        </a:spcBef>
        <a:buFont typeface="Century Gothic" pitchFamily="34" charset="0"/>
        <a:buChar char="-"/>
        <a:defRPr lang="en-US" sz="1600" kern="1200" baseline="0" smtClean="0">
          <a:solidFill>
            <a:srgbClr val="005069"/>
          </a:solidFill>
          <a:latin typeface="Century Gothic" pitchFamily="34" charset="0"/>
          <a:ea typeface="+mn-ea"/>
          <a:cs typeface="+mn-cs"/>
        </a:defRPr>
      </a:lvl3pPr>
      <a:lvl4pPr marL="1600200" indent="-228600" algn="l" defTabSz="914400" rtl="0" eaLnBrk="1" latinLnBrk="0" hangingPunct="1">
        <a:spcBef>
          <a:spcPct val="20000"/>
        </a:spcBef>
        <a:buFont typeface="Arial" pitchFamily="34" charset="0"/>
        <a:buChar char="•"/>
        <a:defRPr lang="en-US" sz="1500" kern="1200" baseline="0" smtClean="0">
          <a:solidFill>
            <a:srgbClr val="005069"/>
          </a:solidFill>
          <a:latin typeface="Century Gothic" pitchFamily="34" charset="0"/>
          <a:ea typeface="+mn-ea"/>
          <a:cs typeface="+mn-cs"/>
        </a:defRPr>
      </a:lvl4pPr>
      <a:lvl5pPr marL="2057400" indent="-228600" algn="l" defTabSz="914400" rtl="0" eaLnBrk="1" latinLnBrk="0" hangingPunct="1">
        <a:spcBef>
          <a:spcPct val="20000"/>
        </a:spcBef>
        <a:buFont typeface="Century Gothic" pitchFamily="34" charset="0"/>
        <a:buChar char="·"/>
        <a:defRPr lang="cs-CZ" sz="1400" kern="1200" dirty="0" smtClean="0">
          <a:solidFill>
            <a:srgbClr val="005069"/>
          </a:solidFill>
          <a:latin typeface="Century Gothic"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jpeg"/><Relationship Id="rId10" Type="http://schemas.openxmlformats.org/officeDocument/2006/relationships/image" Target="../media/image29.png"/><Relationship Id="rId4" Type="http://schemas.openxmlformats.org/officeDocument/2006/relationships/image" Target="../media/image23.jpeg"/><Relationship Id="rId9"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15.xml"/><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p:cNvSpPr>
            <a:spLocks noGrp="1"/>
          </p:cNvSpPr>
          <p:nvPr>
            <p:ph type="body" sz="quarter" idx="10"/>
          </p:nvPr>
        </p:nvSpPr>
        <p:spPr>
          <a:xfrm>
            <a:off x="2483768" y="1628800"/>
            <a:ext cx="6480721" cy="3240360"/>
          </a:xfrm>
        </p:spPr>
        <p:txBody>
          <a:bodyPr>
            <a:normAutofit/>
          </a:bodyPr>
          <a:lstStyle/>
          <a:p>
            <a:pPr algn="ctr"/>
            <a:r>
              <a:rPr lang="en-GB" sz="3600" b="1" dirty="0" smtClean="0"/>
              <a:t>Mining </a:t>
            </a:r>
            <a:r>
              <a:rPr lang="en-GB" sz="3600" b="1" dirty="0"/>
              <a:t>legislation </a:t>
            </a:r>
            <a:endParaRPr lang="en-GB" sz="3600" b="1" dirty="0" smtClean="0"/>
          </a:p>
          <a:p>
            <a:pPr algn="ctr"/>
            <a:r>
              <a:rPr lang="en-GB" sz="3600" b="1" dirty="0" smtClean="0"/>
              <a:t>– </a:t>
            </a:r>
          </a:p>
          <a:p>
            <a:pPr algn="ctr"/>
            <a:r>
              <a:rPr lang="en-GB" sz="3600" b="1" dirty="0" smtClean="0"/>
              <a:t>an obstacle or a </a:t>
            </a:r>
            <a:r>
              <a:rPr lang="en-GB" sz="3600" b="1" dirty="0"/>
              <a:t>cornerstone </a:t>
            </a:r>
            <a:endParaRPr lang="en-GB" sz="3600" b="1" dirty="0" smtClean="0"/>
          </a:p>
          <a:p>
            <a:pPr algn="ctr"/>
            <a:r>
              <a:rPr lang="en-GB" sz="3600" b="1" dirty="0" smtClean="0"/>
              <a:t>for investments?</a:t>
            </a:r>
          </a:p>
          <a:p>
            <a:pPr algn="ctr"/>
            <a:endParaRPr lang="en-GB" sz="2000" b="1" dirty="0" smtClean="0"/>
          </a:p>
        </p:txBody>
      </p:sp>
      <p:sp>
        <p:nvSpPr>
          <p:cNvPr id="26" name="Text Placeholder 25"/>
          <p:cNvSpPr>
            <a:spLocks noGrp="1"/>
          </p:cNvSpPr>
          <p:nvPr>
            <p:ph type="body" sz="quarter" idx="18"/>
          </p:nvPr>
        </p:nvSpPr>
        <p:spPr/>
        <p:txBody>
          <a:bodyPr/>
          <a:lstStyle/>
          <a:p>
            <a:r>
              <a:rPr lang="fr-BE" b="1" dirty="0" smtClean="0">
                <a:solidFill>
                  <a:schemeClr val="accent3">
                    <a:lumMod val="75000"/>
                  </a:schemeClr>
                </a:solidFill>
              </a:rPr>
              <a:t>18th May 2018</a:t>
            </a:r>
            <a:endParaRPr lang="cs-CZ" b="1" dirty="0">
              <a:solidFill>
                <a:schemeClr val="accent3">
                  <a:lumMod val="75000"/>
                </a:schemeClr>
              </a:solidFill>
            </a:endParaRPr>
          </a:p>
        </p:txBody>
      </p:sp>
      <p:pic>
        <p:nvPicPr>
          <p:cNvPr id="7" name="Picture 6">
            <a:extLst>
              <a:ext uri="{FF2B5EF4-FFF2-40B4-BE49-F238E27FC236}">
                <a16:creationId xmlns="" xmlns:a16="http://schemas.microsoft.com/office/drawing/2014/main" id="{A27264B5-725C-4C16-848F-CBDEB33988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20618">
            <a:off x="946978" y="2190657"/>
            <a:ext cx="2645995" cy="374441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075613" cy="566936"/>
          </a:xfrm>
        </p:spPr>
        <p:txBody>
          <a:bodyPr>
            <a:normAutofit/>
          </a:bodyPr>
          <a:lstStyle/>
          <a:p>
            <a:r>
              <a:rPr lang="en-GB" sz="2400" b="1" dirty="0" smtClean="0">
                <a:latin typeface="+mn-lt"/>
              </a:rPr>
              <a:t>List of Critical Raw Materials 2017</a:t>
            </a:r>
            <a:endParaRPr lang="en-GB" sz="2400" b="1" dirty="0">
              <a:latin typeface="+mn-lt"/>
            </a:endParaRPr>
          </a:p>
        </p:txBody>
      </p:sp>
      <p:sp>
        <p:nvSpPr>
          <p:cNvPr id="3" name="Slide Number Placeholder 2"/>
          <p:cNvSpPr>
            <a:spLocks noGrp="1"/>
          </p:cNvSpPr>
          <p:nvPr>
            <p:ph type="sldNum" sz="quarter" idx="10"/>
          </p:nvPr>
        </p:nvSpPr>
        <p:spPr/>
        <p:txBody>
          <a:bodyPr/>
          <a:lstStyle/>
          <a:p>
            <a:fld id="{7E6CC085-2BD7-4B14-ABF3-DEC2E0FFE422}" type="slidenum">
              <a:rPr lang="cs-CZ" smtClean="0"/>
              <a:pPr/>
              <a:t>10</a:t>
            </a:fld>
            <a:endParaRPr lang="cs-CZ"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980728"/>
            <a:ext cx="6408712" cy="5760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Table 3"/>
          <p:cNvGraphicFramePr>
            <a:graphicFrameLocks noGrp="1"/>
          </p:cNvGraphicFramePr>
          <p:nvPr>
            <p:extLst>
              <p:ext uri="{D42A27DB-BD31-4B8C-83A1-F6EECF244321}">
                <p14:modId xmlns:p14="http://schemas.microsoft.com/office/powerpoint/2010/main" val="160487660"/>
              </p:ext>
            </p:extLst>
          </p:nvPr>
        </p:nvGraphicFramePr>
        <p:xfrm>
          <a:off x="6767736" y="2748487"/>
          <a:ext cx="2376264" cy="3992880"/>
        </p:xfrm>
        <a:graphic>
          <a:graphicData uri="http://schemas.openxmlformats.org/drawingml/2006/table">
            <a:tbl>
              <a:tblPr firstRow="1" bandRow="1">
                <a:tableStyleId>{5C22544A-7EE6-4342-B048-85BDC9FD1C3A}</a:tableStyleId>
              </a:tblPr>
              <a:tblGrid>
                <a:gridCol w="1188132"/>
                <a:gridCol w="1188132"/>
              </a:tblGrid>
              <a:tr h="238678">
                <a:tc gridSpan="2">
                  <a:txBody>
                    <a:bodyPr/>
                    <a:lstStyle/>
                    <a:p>
                      <a:r>
                        <a:rPr lang="en-GB" sz="1000" dirty="0" smtClean="0"/>
                        <a:t>2017 Critical Raw Materials</a:t>
                      </a:r>
                      <a:endParaRPr lang="en-GB" sz="1000" dirty="0"/>
                    </a:p>
                  </a:txBody>
                  <a:tcPr/>
                </a:tc>
                <a:tc hMerge="1">
                  <a:txBody>
                    <a:bodyPr/>
                    <a:lstStyle/>
                    <a:p>
                      <a:endParaRPr lang="en-GB" sz="1000" dirty="0"/>
                    </a:p>
                  </a:txBody>
                  <a:tcPr/>
                </a:tc>
              </a:tr>
              <a:tr h="238678">
                <a:tc>
                  <a:txBody>
                    <a:bodyPr/>
                    <a:lstStyle/>
                    <a:p>
                      <a:r>
                        <a:rPr lang="en-GB" sz="1200" b="1" dirty="0" smtClean="0"/>
                        <a:t>Antimony</a:t>
                      </a:r>
                    </a:p>
                  </a:txBody>
                  <a:tcPr/>
                </a:tc>
                <a:tc>
                  <a:txBody>
                    <a:bodyPr/>
                    <a:lstStyle/>
                    <a:p>
                      <a:r>
                        <a:rPr lang="en-GB" sz="1200" b="1" dirty="0" err="1" smtClean="0"/>
                        <a:t>Baryte</a:t>
                      </a:r>
                      <a:endParaRPr lang="en-GB" sz="1200" b="1" dirty="0" smtClean="0"/>
                    </a:p>
                  </a:txBody>
                  <a:tcPr>
                    <a:solidFill>
                      <a:srgbClr val="FFFF00"/>
                    </a:solidFill>
                  </a:tcPr>
                </a:tc>
              </a:tr>
              <a:tr h="238678">
                <a:tc>
                  <a:txBody>
                    <a:bodyPr/>
                    <a:lstStyle/>
                    <a:p>
                      <a:r>
                        <a:rPr lang="en-GB" sz="1200" b="1" dirty="0" smtClean="0"/>
                        <a:t>Beryllium</a:t>
                      </a:r>
                      <a:endParaRPr lang="en-GB" sz="1200" b="1" dirty="0"/>
                    </a:p>
                  </a:txBody>
                  <a:tcPr/>
                </a:tc>
                <a:tc>
                  <a:txBody>
                    <a:bodyPr/>
                    <a:lstStyle/>
                    <a:p>
                      <a:r>
                        <a:rPr lang="en-GB" sz="1200" b="1" dirty="0" smtClean="0"/>
                        <a:t>Bismuth</a:t>
                      </a:r>
                      <a:endParaRPr lang="en-GB" sz="1200" b="1" dirty="0"/>
                    </a:p>
                  </a:txBody>
                  <a:tcPr>
                    <a:solidFill>
                      <a:srgbClr val="FFFF00"/>
                    </a:solidFill>
                  </a:tcPr>
                </a:tc>
              </a:tr>
              <a:tr h="238678">
                <a:tc>
                  <a:txBody>
                    <a:bodyPr/>
                    <a:lstStyle/>
                    <a:p>
                      <a:r>
                        <a:rPr lang="en-GB" sz="1200" b="1" dirty="0" smtClean="0"/>
                        <a:t>Borate</a:t>
                      </a:r>
                      <a:endParaRPr lang="en-GB" sz="1200" b="1" dirty="0"/>
                    </a:p>
                  </a:txBody>
                  <a:tcPr>
                    <a:solidFill>
                      <a:schemeClr val="accent2">
                        <a:lumMod val="40000"/>
                        <a:lumOff val="60000"/>
                      </a:schemeClr>
                    </a:solidFill>
                  </a:tcPr>
                </a:tc>
                <a:tc>
                  <a:txBody>
                    <a:bodyPr/>
                    <a:lstStyle/>
                    <a:p>
                      <a:r>
                        <a:rPr lang="en-GB" sz="1200" b="1" dirty="0" smtClean="0"/>
                        <a:t>Cobalt</a:t>
                      </a:r>
                      <a:endParaRPr lang="en-GB" sz="1200" b="1" dirty="0"/>
                    </a:p>
                  </a:txBody>
                  <a:tcPr/>
                </a:tc>
              </a:tr>
              <a:tr h="238678">
                <a:tc>
                  <a:txBody>
                    <a:bodyPr/>
                    <a:lstStyle/>
                    <a:p>
                      <a:r>
                        <a:rPr lang="en-GB" sz="1200" b="1" dirty="0" smtClean="0"/>
                        <a:t>Fluorspar</a:t>
                      </a:r>
                      <a:endParaRPr lang="en-GB" sz="1200" b="1" dirty="0"/>
                    </a:p>
                  </a:txBody>
                  <a:tcPr/>
                </a:tc>
                <a:tc>
                  <a:txBody>
                    <a:bodyPr/>
                    <a:lstStyle/>
                    <a:p>
                      <a:r>
                        <a:rPr lang="en-GB" sz="1200" b="1" dirty="0" smtClean="0"/>
                        <a:t>Gallium</a:t>
                      </a:r>
                      <a:endParaRPr lang="en-GB" sz="1200" b="1" dirty="0"/>
                    </a:p>
                  </a:txBody>
                  <a:tcPr/>
                </a:tc>
              </a:tr>
              <a:tr h="238678">
                <a:tc>
                  <a:txBody>
                    <a:bodyPr/>
                    <a:lstStyle/>
                    <a:p>
                      <a:r>
                        <a:rPr lang="en-GB" sz="1200" b="1" dirty="0" smtClean="0"/>
                        <a:t>Germanium</a:t>
                      </a:r>
                      <a:endParaRPr lang="en-GB" sz="1200" b="1" dirty="0"/>
                    </a:p>
                  </a:txBody>
                  <a:tcPr/>
                </a:tc>
                <a:tc>
                  <a:txBody>
                    <a:bodyPr/>
                    <a:lstStyle/>
                    <a:p>
                      <a:r>
                        <a:rPr lang="en-GB" sz="1200" b="1" dirty="0" smtClean="0"/>
                        <a:t>Hafnium</a:t>
                      </a:r>
                      <a:endParaRPr lang="en-GB" sz="1200" b="1" dirty="0"/>
                    </a:p>
                  </a:txBody>
                  <a:tcPr>
                    <a:solidFill>
                      <a:srgbClr val="FFFF00"/>
                    </a:solidFill>
                  </a:tcPr>
                </a:tc>
              </a:tr>
              <a:tr h="238678">
                <a:tc>
                  <a:txBody>
                    <a:bodyPr/>
                    <a:lstStyle/>
                    <a:p>
                      <a:r>
                        <a:rPr lang="en-GB" sz="1200" b="1" dirty="0" smtClean="0"/>
                        <a:t>Helium</a:t>
                      </a:r>
                      <a:endParaRPr lang="en-GB" sz="1200" b="1" dirty="0"/>
                    </a:p>
                  </a:txBody>
                  <a:tcPr>
                    <a:solidFill>
                      <a:srgbClr val="FFFF00"/>
                    </a:solidFill>
                  </a:tcPr>
                </a:tc>
                <a:tc>
                  <a:txBody>
                    <a:bodyPr/>
                    <a:lstStyle/>
                    <a:p>
                      <a:r>
                        <a:rPr lang="en-GB" sz="1200" b="1" dirty="0" smtClean="0"/>
                        <a:t>Heavy REEs</a:t>
                      </a:r>
                      <a:endParaRPr lang="en-GB" sz="1200" b="1" dirty="0"/>
                    </a:p>
                  </a:txBody>
                  <a:tcPr/>
                </a:tc>
              </a:tr>
              <a:tr h="238678">
                <a:tc>
                  <a:txBody>
                    <a:bodyPr/>
                    <a:lstStyle/>
                    <a:p>
                      <a:r>
                        <a:rPr lang="en-GB" sz="1200" b="1" dirty="0" smtClean="0"/>
                        <a:t>Indium</a:t>
                      </a:r>
                      <a:endParaRPr lang="en-GB" sz="1200" b="1" dirty="0"/>
                    </a:p>
                  </a:txBody>
                  <a:tcPr/>
                </a:tc>
                <a:tc>
                  <a:txBody>
                    <a:bodyPr/>
                    <a:lstStyle/>
                    <a:p>
                      <a:r>
                        <a:rPr lang="en-GB" sz="1200" b="1" dirty="0" smtClean="0"/>
                        <a:t>Light</a:t>
                      </a:r>
                      <a:r>
                        <a:rPr lang="en-GB" sz="1200" b="1" baseline="0" dirty="0" smtClean="0"/>
                        <a:t> REEs</a:t>
                      </a:r>
                      <a:endParaRPr lang="en-GB" sz="1200" b="1" dirty="0"/>
                    </a:p>
                  </a:txBody>
                  <a:tcPr/>
                </a:tc>
              </a:tr>
              <a:tr h="238678">
                <a:tc>
                  <a:txBody>
                    <a:bodyPr/>
                    <a:lstStyle/>
                    <a:p>
                      <a:r>
                        <a:rPr lang="en-GB" sz="1200" b="1" dirty="0" smtClean="0"/>
                        <a:t>Magnesium</a:t>
                      </a:r>
                      <a:endParaRPr lang="en-GB" sz="1200" b="1" dirty="0"/>
                    </a:p>
                  </a:txBody>
                  <a:tcPr/>
                </a:tc>
                <a:tc>
                  <a:txBody>
                    <a:bodyPr/>
                    <a:lstStyle/>
                    <a:p>
                      <a:r>
                        <a:rPr lang="en-GB" sz="1200" b="1" dirty="0" smtClean="0"/>
                        <a:t>Nat. Graphite</a:t>
                      </a:r>
                      <a:endParaRPr lang="en-GB" sz="1200" b="1" dirty="0"/>
                    </a:p>
                  </a:txBody>
                  <a:tcPr/>
                </a:tc>
              </a:tr>
              <a:tr h="238678">
                <a:tc>
                  <a:txBody>
                    <a:bodyPr/>
                    <a:lstStyle/>
                    <a:p>
                      <a:r>
                        <a:rPr lang="en-GB" sz="1200" b="1" dirty="0" smtClean="0"/>
                        <a:t>Nat. Rubber</a:t>
                      </a:r>
                      <a:endParaRPr lang="en-GB" sz="1200" b="1" dirty="0"/>
                    </a:p>
                  </a:txBody>
                  <a:tcPr>
                    <a:solidFill>
                      <a:srgbClr val="FFFF00"/>
                    </a:solidFill>
                  </a:tcPr>
                </a:tc>
                <a:tc>
                  <a:txBody>
                    <a:bodyPr/>
                    <a:lstStyle/>
                    <a:p>
                      <a:r>
                        <a:rPr lang="en-GB" sz="1200" b="1" dirty="0" smtClean="0"/>
                        <a:t>Niobium</a:t>
                      </a:r>
                      <a:endParaRPr lang="en-GB" sz="1200" b="1" dirty="0"/>
                    </a:p>
                  </a:txBody>
                  <a:tcPr/>
                </a:tc>
              </a:tr>
              <a:tr h="238678">
                <a:tc>
                  <a:txBody>
                    <a:bodyPr/>
                    <a:lstStyle/>
                    <a:p>
                      <a:r>
                        <a:rPr lang="en-GB" sz="1200" b="1" dirty="0" smtClean="0"/>
                        <a:t>PGMs</a:t>
                      </a:r>
                      <a:endParaRPr lang="en-GB" sz="1200" b="1" dirty="0"/>
                    </a:p>
                  </a:txBody>
                  <a:tcPr/>
                </a:tc>
                <a:tc>
                  <a:txBody>
                    <a:bodyPr/>
                    <a:lstStyle/>
                    <a:p>
                      <a:r>
                        <a:rPr lang="en-GB" sz="1200" b="1" dirty="0" smtClean="0"/>
                        <a:t>Phosphate rock</a:t>
                      </a:r>
                      <a:endParaRPr lang="en-GB" sz="1200" b="1" dirty="0"/>
                    </a:p>
                  </a:txBody>
                  <a:tcPr>
                    <a:solidFill>
                      <a:schemeClr val="accent2">
                        <a:lumMod val="40000"/>
                        <a:lumOff val="60000"/>
                      </a:schemeClr>
                    </a:solidFill>
                  </a:tcPr>
                </a:tc>
              </a:tr>
              <a:tr h="238678">
                <a:tc>
                  <a:txBody>
                    <a:bodyPr/>
                    <a:lstStyle/>
                    <a:p>
                      <a:r>
                        <a:rPr lang="en-GB" sz="1200" b="1" dirty="0" smtClean="0"/>
                        <a:t>Phosphorous</a:t>
                      </a:r>
                      <a:endParaRPr lang="en-GB" sz="1200" b="1" dirty="0"/>
                    </a:p>
                  </a:txBody>
                  <a:tcPr>
                    <a:solidFill>
                      <a:srgbClr val="FFFF00"/>
                    </a:solidFill>
                  </a:tcPr>
                </a:tc>
                <a:tc>
                  <a:txBody>
                    <a:bodyPr/>
                    <a:lstStyle/>
                    <a:p>
                      <a:r>
                        <a:rPr lang="en-GB" sz="1200" b="1" dirty="0" smtClean="0"/>
                        <a:t>Scandium</a:t>
                      </a:r>
                      <a:endParaRPr lang="en-GB" sz="1200" b="1" dirty="0"/>
                    </a:p>
                  </a:txBody>
                  <a:tcPr>
                    <a:solidFill>
                      <a:srgbClr val="FFFF00"/>
                    </a:solidFill>
                  </a:tcPr>
                </a:tc>
              </a:tr>
              <a:tr h="238678">
                <a:tc>
                  <a:txBody>
                    <a:bodyPr/>
                    <a:lstStyle/>
                    <a:p>
                      <a:r>
                        <a:rPr lang="en-GB" sz="1200" b="1" dirty="0" smtClean="0"/>
                        <a:t>Silicon metal</a:t>
                      </a:r>
                      <a:endParaRPr lang="en-GB" sz="1200" b="1" dirty="0"/>
                    </a:p>
                  </a:txBody>
                  <a:tcPr>
                    <a:solidFill>
                      <a:schemeClr val="accent2">
                        <a:lumMod val="40000"/>
                        <a:lumOff val="60000"/>
                      </a:schemeClr>
                    </a:solidFill>
                  </a:tcPr>
                </a:tc>
                <a:tc>
                  <a:txBody>
                    <a:bodyPr/>
                    <a:lstStyle/>
                    <a:p>
                      <a:r>
                        <a:rPr lang="en-GB" sz="1200" b="1" dirty="0" smtClean="0"/>
                        <a:t>Tantalum</a:t>
                      </a:r>
                      <a:endParaRPr lang="en-GB" sz="1200" b="1" dirty="0"/>
                    </a:p>
                  </a:txBody>
                  <a:tcPr>
                    <a:solidFill>
                      <a:srgbClr val="FFFF00"/>
                    </a:solidFill>
                  </a:tcPr>
                </a:tc>
              </a:tr>
              <a:tr h="238678">
                <a:tc>
                  <a:txBody>
                    <a:bodyPr/>
                    <a:lstStyle/>
                    <a:p>
                      <a:r>
                        <a:rPr lang="en-GB" sz="1200" b="1" dirty="0" smtClean="0"/>
                        <a:t>Tungsten</a:t>
                      </a:r>
                      <a:endParaRPr lang="en-GB" sz="1200" b="1" dirty="0"/>
                    </a:p>
                  </a:txBody>
                  <a:tcPr/>
                </a:tc>
                <a:tc>
                  <a:txBody>
                    <a:bodyPr/>
                    <a:lstStyle/>
                    <a:p>
                      <a:r>
                        <a:rPr lang="en-GB" sz="1200" b="1" dirty="0" smtClean="0"/>
                        <a:t>Vanadium</a:t>
                      </a:r>
                      <a:endParaRPr lang="en-GB" sz="1200" b="1" dirty="0"/>
                    </a:p>
                  </a:txBody>
                  <a:tcPr>
                    <a:solidFill>
                      <a:srgbClr val="FFFF00"/>
                    </a:solidFill>
                  </a:tcPr>
                </a:tc>
              </a:tr>
            </a:tbl>
          </a:graphicData>
        </a:graphic>
      </p:graphicFrame>
      <p:sp>
        <p:nvSpPr>
          <p:cNvPr id="5" name="TextBox 4"/>
          <p:cNvSpPr txBox="1"/>
          <p:nvPr/>
        </p:nvSpPr>
        <p:spPr>
          <a:xfrm>
            <a:off x="6768244" y="2060848"/>
            <a:ext cx="2375756" cy="646331"/>
          </a:xfrm>
          <a:prstGeom prst="rect">
            <a:avLst/>
          </a:prstGeom>
        </p:spPr>
        <p:txBody>
          <a:bodyPr vert="horz" wrap="square" lIns="91440" tIns="45720" rIns="91440" bIns="45720" rtlCol="0" anchor="ctr">
            <a:spAutoFit/>
          </a:bodyPr>
          <a:lstStyle/>
          <a:p>
            <a:pPr algn="just">
              <a:tabLst>
                <a:tab pos="712788" algn="l"/>
              </a:tabLst>
            </a:pPr>
            <a:r>
              <a:rPr lang="en-US" sz="1200" b="1" dirty="0"/>
              <a:t>2011= </a:t>
            </a:r>
            <a:r>
              <a:rPr lang="en-US" sz="1200" b="1" dirty="0" smtClean="0"/>
              <a:t>	14 minerals</a:t>
            </a:r>
          </a:p>
          <a:p>
            <a:pPr algn="just">
              <a:tabLst>
                <a:tab pos="712788" algn="l"/>
              </a:tabLst>
            </a:pPr>
            <a:r>
              <a:rPr lang="en-US" sz="1200" b="1" dirty="0" smtClean="0"/>
              <a:t>2014 = 	20 minerals</a:t>
            </a:r>
          </a:p>
          <a:p>
            <a:pPr algn="just">
              <a:tabLst>
                <a:tab pos="712788" algn="l"/>
              </a:tabLst>
            </a:pPr>
            <a:r>
              <a:rPr lang="en-US" sz="1200" b="1" dirty="0" smtClean="0"/>
              <a:t>2017 = 	27 </a:t>
            </a:r>
            <a:r>
              <a:rPr lang="en-US" sz="1200" b="1" dirty="0"/>
              <a:t>minerals</a:t>
            </a:r>
            <a:endParaRPr lang="en-GB" sz="1200" dirty="0" smtClean="0"/>
          </a:p>
        </p:txBody>
      </p:sp>
      <p:cxnSp>
        <p:nvCxnSpPr>
          <p:cNvPr id="9" name="Straight Arrow Connector 8"/>
          <p:cNvCxnSpPr/>
          <p:nvPr/>
        </p:nvCxnSpPr>
        <p:spPr>
          <a:xfrm flipH="1">
            <a:off x="4860032" y="1632432"/>
            <a:ext cx="1980051" cy="424484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6804248" y="1340768"/>
            <a:ext cx="2160240"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Not </a:t>
            </a:r>
            <a:r>
              <a:rPr lang="en-GB" sz="1400" b="1" dirty="0" smtClean="0"/>
              <a:t>critical</a:t>
            </a:r>
            <a:r>
              <a:rPr lang="en-GB" sz="1400" b="1" dirty="0"/>
              <a:t>, but essential </a:t>
            </a:r>
            <a:r>
              <a:rPr lang="en-GB" sz="1400" b="1" dirty="0" smtClean="0"/>
              <a:t>!</a:t>
            </a:r>
            <a:endParaRPr lang="en-GB" sz="1400" b="1" dirty="0"/>
          </a:p>
        </p:txBody>
      </p:sp>
    </p:spTree>
    <p:extLst>
      <p:ext uri="{BB962C8B-B14F-4D97-AF65-F5344CB8AC3E}">
        <p14:creationId xmlns:p14="http://schemas.microsoft.com/office/powerpoint/2010/main" val="31255005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13792"/>
            <a:ext cx="8075613" cy="1143000"/>
          </a:xfrm>
        </p:spPr>
        <p:txBody>
          <a:bodyPr>
            <a:normAutofit/>
          </a:bodyPr>
          <a:lstStyle/>
          <a:p>
            <a:r>
              <a:rPr lang="cs-CZ" sz="2400" b="1" dirty="0"/>
              <a:t>Overview of legislation </a:t>
            </a:r>
            <a:br>
              <a:rPr lang="cs-CZ" sz="2400" b="1" dirty="0"/>
            </a:br>
            <a:r>
              <a:rPr lang="cs-CZ" sz="2400" b="1" dirty="0"/>
              <a:t>impacting the mining industry</a:t>
            </a:r>
            <a:endParaRPr lang="en-GB" sz="2400" b="1" dirty="0"/>
          </a:p>
        </p:txBody>
      </p:sp>
      <p:sp>
        <p:nvSpPr>
          <p:cNvPr id="3" name="Slide Number Placeholder 2"/>
          <p:cNvSpPr>
            <a:spLocks noGrp="1"/>
          </p:cNvSpPr>
          <p:nvPr>
            <p:ph type="sldNum" sz="quarter" idx="10"/>
          </p:nvPr>
        </p:nvSpPr>
        <p:spPr>
          <a:xfrm>
            <a:off x="8172400" y="6309320"/>
            <a:ext cx="360413" cy="432048"/>
          </a:xfrm>
        </p:spPr>
        <p:txBody>
          <a:bodyPr/>
          <a:lstStyle/>
          <a:p>
            <a:fld id="{7E6CC085-2BD7-4B14-ABF3-DEC2E0FFE422}" type="slidenum">
              <a:rPr lang="cs-CZ" smtClean="0"/>
              <a:pPr/>
              <a:t>11</a:t>
            </a:fld>
            <a:endParaRPr lang="cs-CZ" dirty="0"/>
          </a:p>
        </p:txBody>
      </p:sp>
      <p:sp>
        <p:nvSpPr>
          <p:cNvPr id="8" name="TextBox 7"/>
          <p:cNvSpPr txBox="1"/>
          <p:nvPr/>
        </p:nvSpPr>
        <p:spPr>
          <a:xfrm>
            <a:off x="395536" y="1844824"/>
            <a:ext cx="2592288" cy="461665"/>
          </a:xfrm>
          <a:prstGeom prst="rect">
            <a:avLst/>
          </a:prstGeom>
          <a:solidFill>
            <a:schemeClr val="accent2">
              <a:lumMod val="40000"/>
              <a:lumOff val="60000"/>
            </a:schemeClr>
          </a:solidFill>
        </p:spPr>
        <p:txBody>
          <a:bodyPr vert="horz" wrap="square" lIns="91440" tIns="45720" rIns="91440" bIns="45720" rtlCol="0" anchor="ctr">
            <a:spAutoFit/>
          </a:bodyPr>
          <a:lstStyle/>
          <a:p>
            <a:pPr>
              <a:tabLst>
                <a:tab pos="712788" algn="l"/>
              </a:tabLst>
            </a:pPr>
            <a:r>
              <a:rPr lang="en-GB" sz="1200" dirty="0"/>
              <a:t>Workplaces, equipment, signs, personal protective  </a:t>
            </a:r>
            <a:r>
              <a:rPr lang="en-GB" sz="1200" dirty="0" err="1"/>
              <a:t>equipments</a:t>
            </a:r>
            <a:endParaRPr lang="en-GB" sz="1200" dirty="0"/>
          </a:p>
        </p:txBody>
      </p:sp>
      <p:sp>
        <p:nvSpPr>
          <p:cNvPr id="9" name="TextBox 8"/>
          <p:cNvSpPr txBox="1"/>
          <p:nvPr/>
        </p:nvSpPr>
        <p:spPr>
          <a:xfrm>
            <a:off x="395537" y="2337263"/>
            <a:ext cx="2592287"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89/654/EEC – Workplace</a:t>
            </a:r>
          </a:p>
        </p:txBody>
      </p:sp>
      <p:sp>
        <p:nvSpPr>
          <p:cNvPr id="10" name="TextBox 9"/>
          <p:cNvSpPr txBox="1"/>
          <p:nvPr/>
        </p:nvSpPr>
        <p:spPr>
          <a:xfrm>
            <a:off x="395536" y="2824821"/>
            <a:ext cx="2592288"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2009/104/EC – Work equipment</a:t>
            </a:r>
          </a:p>
        </p:txBody>
      </p:sp>
      <p:sp>
        <p:nvSpPr>
          <p:cNvPr id="11" name="TextBox 10"/>
          <p:cNvSpPr txBox="1"/>
          <p:nvPr/>
        </p:nvSpPr>
        <p:spPr>
          <a:xfrm>
            <a:off x="395536" y="3316388"/>
            <a:ext cx="2592288"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89/656/EEC – Personal Protective Equipment</a:t>
            </a:r>
          </a:p>
        </p:txBody>
      </p:sp>
      <p:sp>
        <p:nvSpPr>
          <p:cNvPr id="12" name="TextBox 11"/>
          <p:cNvSpPr txBox="1"/>
          <p:nvPr/>
        </p:nvSpPr>
        <p:spPr>
          <a:xfrm>
            <a:off x="395536" y="3813536"/>
            <a:ext cx="2600190"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92/58/EEC – Safety and/or Health Signs</a:t>
            </a:r>
          </a:p>
        </p:txBody>
      </p:sp>
      <p:sp>
        <p:nvSpPr>
          <p:cNvPr id="13" name="TextBox 12"/>
          <p:cNvSpPr txBox="1"/>
          <p:nvPr/>
        </p:nvSpPr>
        <p:spPr>
          <a:xfrm>
            <a:off x="387634" y="4310684"/>
            <a:ext cx="2600190"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1999/92/EC – Risks from Explosive Atmospheres (ATEX)</a:t>
            </a:r>
          </a:p>
        </p:txBody>
      </p:sp>
      <p:sp>
        <p:nvSpPr>
          <p:cNvPr id="15" name="TextBox 14"/>
          <p:cNvSpPr txBox="1"/>
          <p:nvPr/>
        </p:nvSpPr>
        <p:spPr>
          <a:xfrm>
            <a:off x="379732" y="4857079"/>
            <a:ext cx="2592288" cy="461665"/>
          </a:xfrm>
          <a:prstGeom prst="rect">
            <a:avLst/>
          </a:prstGeom>
          <a:solidFill>
            <a:schemeClr val="accent2">
              <a:lumMod val="40000"/>
              <a:lumOff val="60000"/>
            </a:schemeClr>
          </a:solidFill>
        </p:spPr>
        <p:txBody>
          <a:bodyPr vert="horz" wrap="square" lIns="91440" tIns="45720" rIns="91440" bIns="45720" rtlCol="0" anchor="ctr">
            <a:spAutoFit/>
          </a:bodyPr>
          <a:lstStyle/>
          <a:p>
            <a:pPr>
              <a:tabLst>
                <a:tab pos="712788" algn="l"/>
              </a:tabLst>
            </a:pPr>
            <a:r>
              <a:rPr lang="en-GB" sz="1200" dirty="0"/>
              <a:t>Workload, ergonomics and psychosocial risks</a:t>
            </a:r>
          </a:p>
        </p:txBody>
      </p:sp>
      <p:sp>
        <p:nvSpPr>
          <p:cNvPr id="16" name="TextBox 15"/>
          <p:cNvSpPr txBox="1"/>
          <p:nvPr/>
        </p:nvSpPr>
        <p:spPr>
          <a:xfrm>
            <a:off x="379732" y="5359064"/>
            <a:ext cx="2600190"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90/269/EEC – Manual Handling of Loads</a:t>
            </a:r>
          </a:p>
        </p:txBody>
      </p:sp>
      <p:sp>
        <p:nvSpPr>
          <p:cNvPr id="17" name="TextBox 16"/>
          <p:cNvSpPr txBox="1"/>
          <p:nvPr/>
        </p:nvSpPr>
        <p:spPr>
          <a:xfrm>
            <a:off x="381015" y="5863505"/>
            <a:ext cx="2600190"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90/270/EEC – Display Screen Equipment</a:t>
            </a:r>
          </a:p>
        </p:txBody>
      </p:sp>
      <p:sp>
        <p:nvSpPr>
          <p:cNvPr id="19" name="TextBox 18"/>
          <p:cNvSpPr txBox="1"/>
          <p:nvPr/>
        </p:nvSpPr>
        <p:spPr>
          <a:xfrm>
            <a:off x="3090703" y="1844824"/>
            <a:ext cx="2592288" cy="276999"/>
          </a:xfrm>
          <a:prstGeom prst="rect">
            <a:avLst/>
          </a:prstGeom>
          <a:solidFill>
            <a:schemeClr val="accent2">
              <a:lumMod val="40000"/>
              <a:lumOff val="60000"/>
            </a:schemeClr>
          </a:solidFill>
        </p:spPr>
        <p:txBody>
          <a:bodyPr vert="horz" wrap="square" lIns="91440" tIns="45720" rIns="91440" bIns="45720" rtlCol="0" anchor="ctr">
            <a:spAutoFit/>
          </a:bodyPr>
          <a:lstStyle/>
          <a:p>
            <a:r>
              <a:rPr lang="en-GB" sz="1200" dirty="0"/>
              <a:t>Physical agents</a:t>
            </a:r>
          </a:p>
        </p:txBody>
      </p:sp>
      <p:sp>
        <p:nvSpPr>
          <p:cNvPr id="20" name="TextBox 19"/>
          <p:cNvSpPr txBox="1"/>
          <p:nvPr/>
        </p:nvSpPr>
        <p:spPr>
          <a:xfrm>
            <a:off x="3090703" y="2160171"/>
            <a:ext cx="2592287" cy="276999"/>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2002/44/EC – Vibration</a:t>
            </a:r>
          </a:p>
        </p:txBody>
      </p:sp>
      <p:sp>
        <p:nvSpPr>
          <p:cNvPr id="21" name="TextBox 20"/>
          <p:cNvSpPr txBox="1"/>
          <p:nvPr/>
        </p:nvSpPr>
        <p:spPr>
          <a:xfrm>
            <a:off x="3090702" y="2466389"/>
            <a:ext cx="2592287" cy="276999"/>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2003/10/EC – Noise</a:t>
            </a:r>
          </a:p>
        </p:txBody>
      </p:sp>
      <p:sp>
        <p:nvSpPr>
          <p:cNvPr id="22" name="TextBox 21"/>
          <p:cNvSpPr txBox="1"/>
          <p:nvPr/>
        </p:nvSpPr>
        <p:spPr>
          <a:xfrm>
            <a:off x="3090702" y="2772607"/>
            <a:ext cx="2592287"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2004/40/EC – Electromagnetic Fields</a:t>
            </a:r>
          </a:p>
        </p:txBody>
      </p:sp>
      <p:sp>
        <p:nvSpPr>
          <p:cNvPr id="23" name="TextBox 22"/>
          <p:cNvSpPr txBox="1"/>
          <p:nvPr/>
        </p:nvSpPr>
        <p:spPr>
          <a:xfrm>
            <a:off x="3090701" y="3263078"/>
            <a:ext cx="2592287"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2006/25/EC – Artificial Optical Radiation</a:t>
            </a:r>
          </a:p>
        </p:txBody>
      </p:sp>
      <p:sp>
        <p:nvSpPr>
          <p:cNvPr id="25" name="TextBox 24"/>
          <p:cNvSpPr txBox="1"/>
          <p:nvPr/>
        </p:nvSpPr>
        <p:spPr>
          <a:xfrm>
            <a:off x="5762095" y="1844824"/>
            <a:ext cx="2592288" cy="276999"/>
          </a:xfrm>
          <a:prstGeom prst="rect">
            <a:avLst/>
          </a:prstGeom>
          <a:solidFill>
            <a:schemeClr val="accent2">
              <a:lumMod val="40000"/>
              <a:lumOff val="60000"/>
            </a:schemeClr>
          </a:solidFill>
        </p:spPr>
        <p:txBody>
          <a:bodyPr vert="horz" wrap="square" lIns="91440" tIns="45720" rIns="91440" bIns="45720" rtlCol="0" anchor="ctr">
            <a:spAutoFit/>
          </a:bodyPr>
          <a:lstStyle/>
          <a:p>
            <a:r>
              <a:rPr lang="en-GB" sz="1200" dirty="0"/>
              <a:t>Chemical agents</a:t>
            </a:r>
          </a:p>
        </p:txBody>
      </p:sp>
      <p:sp>
        <p:nvSpPr>
          <p:cNvPr id="28" name="TextBox 27"/>
          <p:cNvSpPr txBox="1"/>
          <p:nvPr/>
        </p:nvSpPr>
        <p:spPr>
          <a:xfrm>
            <a:off x="5763696" y="2169766"/>
            <a:ext cx="2592287"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2004/37/EC – Carcinogens or Mutagens</a:t>
            </a:r>
          </a:p>
        </p:txBody>
      </p:sp>
      <p:sp>
        <p:nvSpPr>
          <p:cNvPr id="29" name="TextBox 28"/>
          <p:cNvSpPr txBox="1"/>
          <p:nvPr/>
        </p:nvSpPr>
        <p:spPr>
          <a:xfrm>
            <a:off x="5756650" y="3136403"/>
            <a:ext cx="2592287"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98/24/EC – Chemical Agents at Work</a:t>
            </a:r>
          </a:p>
        </p:txBody>
      </p:sp>
      <p:sp>
        <p:nvSpPr>
          <p:cNvPr id="31" name="TextBox 30"/>
          <p:cNvSpPr txBox="1"/>
          <p:nvPr/>
        </p:nvSpPr>
        <p:spPr>
          <a:xfrm>
            <a:off x="3090700" y="5543730"/>
            <a:ext cx="2592288" cy="276999"/>
          </a:xfrm>
          <a:prstGeom prst="rect">
            <a:avLst/>
          </a:prstGeom>
          <a:solidFill>
            <a:schemeClr val="accent2">
              <a:lumMod val="40000"/>
              <a:lumOff val="60000"/>
            </a:schemeClr>
          </a:solidFill>
        </p:spPr>
        <p:txBody>
          <a:bodyPr vert="horz" wrap="square" lIns="91440" tIns="45720" rIns="91440" bIns="45720" rtlCol="0" anchor="ctr">
            <a:spAutoFit/>
          </a:bodyPr>
          <a:lstStyle/>
          <a:p>
            <a:r>
              <a:rPr lang="en-GB" sz="1200" dirty="0"/>
              <a:t>Biological agents</a:t>
            </a:r>
          </a:p>
        </p:txBody>
      </p:sp>
      <p:sp>
        <p:nvSpPr>
          <p:cNvPr id="32" name="TextBox 31"/>
          <p:cNvSpPr txBox="1"/>
          <p:nvPr/>
        </p:nvSpPr>
        <p:spPr>
          <a:xfrm>
            <a:off x="3090701" y="5863505"/>
            <a:ext cx="2592287"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2000/54/EC – Biological agents</a:t>
            </a:r>
          </a:p>
        </p:txBody>
      </p:sp>
      <p:sp>
        <p:nvSpPr>
          <p:cNvPr id="34" name="TextBox 33"/>
          <p:cNvSpPr txBox="1"/>
          <p:nvPr/>
        </p:nvSpPr>
        <p:spPr>
          <a:xfrm>
            <a:off x="5756650" y="3634939"/>
            <a:ext cx="2592288" cy="461665"/>
          </a:xfrm>
          <a:prstGeom prst="rect">
            <a:avLst/>
          </a:prstGeom>
          <a:solidFill>
            <a:schemeClr val="accent2">
              <a:lumMod val="40000"/>
              <a:lumOff val="60000"/>
            </a:schemeClr>
          </a:solidFill>
        </p:spPr>
        <p:txBody>
          <a:bodyPr vert="horz" wrap="square" lIns="91440" tIns="45720" rIns="91440" bIns="45720" rtlCol="0" anchor="ctr">
            <a:spAutoFit/>
          </a:bodyPr>
          <a:lstStyle/>
          <a:p>
            <a:r>
              <a:rPr lang="en-GB" sz="1200" dirty="0"/>
              <a:t>Sector-specific and worker-related directives</a:t>
            </a:r>
          </a:p>
        </p:txBody>
      </p:sp>
      <p:sp>
        <p:nvSpPr>
          <p:cNvPr id="35" name="TextBox 34"/>
          <p:cNvSpPr txBox="1"/>
          <p:nvPr/>
        </p:nvSpPr>
        <p:spPr>
          <a:xfrm>
            <a:off x="5753903" y="5144425"/>
            <a:ext cx="2592287"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92/91/EEC - mineral-extracting industries - drilling</a:t>
            </a:r>
          </a:p>
        </p:txBody>
      </p:sp>
      <p:sp>
        <p:nvSpPr>
          <p:cNvPr id="36" name="TextBox 35"/>
          <p:cNvSpPr txBox="1"/>
          <p:nvPr/>
        </p:nvSpPr>
        <p:spPr>
          <a:xfrm>
            <a:off x="5753902" y="5642213"/>
            <a:ext cx="2592287"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91/383/EEC42 – Temporary workers</a:t>
            </a:r>
          </a:p>
        </p:txBody>
      </p:sp>
      <p:sp>
        <p:nvSpPr>
          <p:cNvPr id="37" name="TextBox 36"/>
          <p:cNvSpPr txBox="1"/>
          <p:nvPr/>
        </p:nvSpPr>
        <p:spPr>
          <a:xfrm>
            <a:off x="5753901" y="6149899"/>
            <a:ext cx="2592287"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94/33/EC – Young people at work</a:t>
            </a:r>
          </a:p>
        </p:txBody>
      </p:sp>
      <p:sp>
        <p:nvSpPr>
          <p:cNvPr id="38" name="TextBox 37"/>
          <p:cNvSpPr txBox="1"/>
          <p:nvPr/>
        </p:nvSpPr>
        <p:spPr>
          <a:xfrm>
            <a:off x="5763696" y="2670365"/>
            <a:ext cx="2592287" cy="430887"/>
          </a:xfrm>
          <a:prstGeom prst="rect">
            <a:avLst/>
          </a:prstGeom>
          <a:solidFill>
            <a:schemeClr val="accent6">
              <a:lumMod val="90000"/>
            </a:schemeClr>
          </a:solidFill>
        </p:spPr>
        <p:txBody>
          <a:bodyPr vert="horz" wrap="square" lIns="91440" tIns="45720" rIns="91440" bIns="45720" rtlCol="0" anchor="ctr">
            <a:spAutoFit/>
          </a:bodyPr>
          <a:lstStyle/>
          <a:p>
            <a:r>
              <a:rPr lang="en-GB" sz="1100" dirty="0"/>
              <a:t>Voluntary EU Social Dialogue Agreement – NEPSI</a:t>
            </a:r>
          </a:p>
        </p:txBody>
      </p:sp>
      <p:pic>
        <p:nvPicPr>
          <p:cNvPr id="39" name="Picture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0070" y="3903451"/>
            <a:ext cx="1571677" cy="1318244"/>
          </a:xfrm>
          <a:prstGeom prst="rect">
            <a:avLst/>
          </a:prstGeom>
        </p:spPr>
      </p:pic>
      <p:sp>
        <p:nvSpPr>
          <p:cNvPr id="33" name="TextBox 32"/>
          <p:cNvSpPr txBox="1"/>
          <p:nvPr/>
        </p:nvSpPr>
        <p:spPr>
          <a:xfrm>
            <a:off x="5756650" y="4132727"/>
            <a:ext cx="2592287"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92/57/EEC – Temporary or mobile construction sites</a:t>
            </a:r>
          </a:p>
        </p:txBody>
      </p:sp>
      <p:sp>
        <p:nvSpPr>
          <p:cNvPr id="40" name="TextBox 39"/>
          <p:cNvSpPr txBox="1"/>
          <p:nvPr/>
        </p:nvSpPr>
        <p:spPr>
          <a:xfrm>
            <a:off x="5753904" y="4636783"/>
            <a:ext cx="2592287"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Directive 92/104/EEC - mineral-extracting industries </a:t>
            </a:r>
          </a:p>
        </p:txBody>
      </p:sp>
      <p:sp>
        <p:nvSpPr>
          <p:cNvPr id="5" name="Text Placeholder 3"/>
          <p:cNvSpPr txBox="1">
            <a:spLocks/>
          </p:cNvSpPr>
          <p:nvPr/>
        </p:nvSpPr>
        <p:spPr>
          <a:xfrm>
            <a:off x="2995324" y="5157490"/>
            <a:ext cx="2635218" cy="57576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Century Gothic" pitchFamily="34" charset="0"/>
              <a:buChar char="≡"/>
              <a:defRPr lang="en-US" sz="2000" kern="1200" smtClean="0">
                <a:solidFill>
                  <a:srgbClr val="005069"/>
                </a:solidFill>
                <a:latin typeface="Century Gothic" pitchFamily="34" charset="0"/>
                <a:ea typeface="+mn-ea"/>
                <a:cs typeface="+mn-cs"/>
              </a:defRPr>
            </a:lvl1pPr>
            <a:lvl2pPr marL="742950" indent="-285750" algn="l" defTabSz="914400" rtl="0" eaLnBrk="1" latinLnBrk="0" hangingPunct="1">
              <a:spcBef>
                <a:spcPct val="20000"/>
              </a:spcBef>
              <a:buFont typeface="Arial" pitchFamily="34" charset="0"/>
              <a:buChar char="꞊"/>
              <a:defRPr lang="en-US" sz="1800" kern="1200" smtClean="0">
                <a:solidFill>
                  <a:srgbClr val="005069"/>
                </a:solidFill>
                <a:latin typeface="Century Gothic" pitchFamily="34" charset="0"/>
                <a:ea typeface="+mn-ea"/>
                <a:cs typeface="+mn-cs"/>
              </a:defRPr>
            </a:lvl2pPr>
            <a:lvl3pPr marL="1143000" indent="-228600" algn="l" defTabSz="914400" rtl="0" eaLnBrk="1" latinLnBrk="0" hangingPunct="1">
              <a:spcBef>
                <a:spcPct val="20000"/>
              </a:spcBef>
              <a:buFont typeface="Century Gothic" pitchFamily="34" charset="0"/>
              <a:buChar char="-"/>
              <a:defRPr lang="en-US" sz="1600" kern="1200" baseline="0" smtClean="0">
                <a:solidFill>
                  <a:srgbClr val="005069"/>
                </a:solidFill>
                <a:latin typeface="Century Gothic" pitchFamily="34" charset="0"/>
                <a:ea typeface="+mn-ea"/>
                <a:cs typeface="+mn-cs"/>
              </a:defRPr>
            </a:lvl3pPr>
            <a:lvl4pPr marL="1600200" indent="-228600" algn="l" defTabSz="914400" rtl="0" eaLnBrk="1" latinLnBrk="0" hangingPunct="1">
              <a:spcBef>
                <a:spcPct val="20000"/>
              </a:spcBef>
              <a:buFont typeface="Arial" pitchFamily="34" charset="0"/>
              <a:buChar char="•"/>
              <a:defRPr lang="en-US" sz="1500" kern="1200" baseline="0" smtClean="0">
                <a:solidFill>
                  <a:srgbClr val="005069"/>
                </a:solidFill>
                <a:latin typeface="Century Gothic" pitchFamily="34" charset="0"/>
                <a:ea typeface="+mn-ea"/>
                <a:cs typeface="+mn-cs"/>
              </a:defRPr>
            </a:lvl4pPr>
            <a:lvl5pPr marL="2057400" indent="-228600" algn="l" defTabSz="914400" rtl="0" eaLnBrk="1" latinLnBrk="0" hangingPunct="1">
              <a:spcBef>
                <a:spcPct val="20000"/>
              </a:spcBef>
              <a:buFont typeface="Century Gothic" pitchFamily="34" charset="0"/>
              <a:buChar char="·"/>
              <a:defRPr lang="cs-CZ" sz="1400" kern="1200" dirty="0" smtClean="0">
                <a:solidFill>
                  <a:srgbClr val="005069"/>
                </a:solidFill>
                <a:latin typeface="Century Gothic"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Century Gothic" pitchFamily="34" charset="0"/>
              <a:buNone/>
            </a:pPr>
            <a:r>
              <a:rPr lang="cs-CZ" sz="1800" b="1" dirty="0">
                <a:solidFill>
                  <a:schemeClr val="bg1"/>
                </a:solidFill>
              </a:rPr>
              <a:t>Health </a:t>
            </a:r>
            <a:r>
              <a:rPr lang="en-US" sz="1800" b="1" dirty="0">
                <a:solidFill>
                  <a:schemeClr val="bg1"/>
                </a:solidFill>
              </a:rPr>
              <a:t>&amp; Safety</a:t>
            </a:r>
            <a:endParaRPr lang="en-GB" sz="1800" b="1" dirty="0">
              <a:solidFill>
                <a:schemeClr val="bg1"/>
              </a:solidFill>
            </a:endParaRPr>
          </a:p>
        </p:txBody>
      </p:sp>
    </p:spTree>
    <p:extLst>
      <p:ext uri="{BB962C8B-B14F-4D97-AF65-F5344CB8AC3E}">
        <p14:creationId xmlns:p14="http://schemas.microsoft.com/office/powerpoint/2010/main" val="845891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p:cNvSpPr>
            <a:spLocks noGrp="1"/>
          </p:cNvSpPr>
          <p:nvPr>
            <p:ph type="title"/>
          </p:nvPr>
        </p:nvSpPr>
        <p:spPr>
          <a:xfrm>
            <a:off x="467544" y="476672"/>
            <a:ext cx="8592494" cy="1080120"/>
          </a:xfrm>
        </p:spPr>
        <p:txBody>
          <a:bodyPr>
            <a:noAutofit/>
          </a:bodyPr>
          <a:lstStyle/>
          <a:p>
            <a:r>
              <a:rPr lang="en-GB" sz="2400" b="1" dirty="0"/>
              <a:t>Chemical Agents </a:t>
            </a:r>
            <a:r>
              <a:rPr lang="en-GB" sz="2400" b="1" dirty="0" smtClean="0"/>
              <a:t>Directive </a:t>
            </a:r>
            <a:r>
              <a:rPr lang="en-US" sz="2400" b="1" dirty="0" smtClean="0"/>
              <a:t>Overview – </a:t>
            </a:r>
            <a:br>
              <a:rPr lang="en-US" sz="2400" b="1" dirty="0" smtClean="0"/>
            </a:br>
            <a:r>
              <a:rPr lang="en-GB" sz="2400" b="1" dirty="0" smtClean="0"/>
              <a:t>NO2</a:t>
            </a:r>
            <a:r>
              <a:rPr lang="en-GB" sz="2400" b="1" dirty="0"/>
              <a:t>, NO, CO </a:t>
            </a:r>
            <a:r>
              <a:rPr lang="en-US" sz="2800" b="1" dirty="0" smtClean="0"/>
              <a:t/>
            </a:r>
            <a:br>
              <a:rPr lang="en-US" sz="2800" b="1" dirty="0" smtClean="0"/>
            </a:br>
            <a:r>
              <a:rPr lang="en-GB" sz="1600" b="1" u="sng" dirty="0" smtClean="0">
                <a:solidFill>
                  <a:srgbClr val="FF0000"/>
                </a:solidFill>
              </a:rPr>
              <a:t>Indicative </a:t>
            </a:r>
            <a:r>
              <a:rPr lang="en-US" sz="1600" b="1" u="sng" dirty="0" smtClean="0">
                <a:solidFill>
                  <a:srgbClr val="FF0000"/>
                </a:solidFill>
              </a:rPr>
              <a:t>OELs</a:t>
            </a:r>
            <a:r>
              <a:rPr lang="en-US" sz="1600" b="1" dirty="0" smtClean="0">
                <a:solidFill>
                  <a:srgbClr val="FF0000"/>
                </a:solidFill>
              </a:rPr>
              <a:t>:</a:t>
            </a:r>
            <a:r>
              <a:rPr lang="en-US" sz="1600" b="1" dirty="0" smtClean="0"/>
              <a:t> </a:t>
            </a:r>
            <a:r>
              <a:rPr lang="en-GB" sz="1600" b="1" u="sng" dirty="0" smtClean="0">
                <a:solidFill>
                  <a:srgbClr val="FF0000"/>
                </a:solidFill>
              </a:rPr>
              <a:t>open for adaptation at national level ! </a:t>
            </a:r>
            <a:endParaRPr lang="en-US" sz="1600" b="1" u="sng" dirty="0">
              <a:solidFill>
                <a:srgbClr val="FF0000"/>
              </a:solidFill>
            </a:endParaRPr>
          </a:p>
        </p:txBody>
      </p:sp>
      <p:graphicFrame>
        <p:nvGraphicFramePr>
          <p:cNvPr id="2" name="Tabelle 1"/>
          <p:cNvGraphicFramePr>
            <a:graphicFrameLocks noGrp="1"/>
          </p:cNvGraphicFramePr>
          <p:nvPr>
            <p:extLst>
              <p:ext uri="{D42A27DB-BD31-4B8C-83A1-F6EECF244321}">
                <p14:modId xmlns:p14="http://schemas.microsoft.com/office/powerpoint/2010/main" val="1515714890"/>
              </p:ext>
            </p:extLst>
          </p:nvPr>
        </p:nvGraphicFramePr>
        <p:xfrm>
          <a:off x="539552" y="1781665"/>
          <a:ext cx="7416824" cy="3665021"/>
        </p:xfrm>
        <a:graphic>
          <a:graphicData uri="http://schemas.openxmlformats.org/drawingml/2006/table">
            <a:tbl>
              <a:tblPr firstRow="1" bandRow="1">
                <a:tableStyleId>{5C22544A-7EE6-4342-B048-85BDC9FD1C3A}</a:tableStyleId>
              </a:tblPr>
              <a:tblGrid>
                <a:gridCol w="1236137"/>
                <a:gridCol w="1309094"/>
                <a:gridCol w="1278793"/>
                <a:gridCol w="1400583"/>
                <a:gridCol w="956080"/>
                <a:gridCol w="1236137"/>
              </a:tblGrid>
              <a:tr h="807266">
                <a:tc>
                  <a:txBody>
                    <a:bodyPr/>
                    <a:lstStyle/>
                    <a:p>
                      <a:pPr algn="ctr"/>
                      <a:endParaRPr lang="en-US" sz="1200" noProof="0" dirty="0">
                        <a:latin typeface="+mj-lt"/>
                      </a:endParaRPr>
                    </a:p>
                  </a:txBody>
                  <a:tcPr marL="84406" marR="84406"/>
                </a:tc>
                <a:tc>
                  <a:txBody>
                    <a:bodyPr/>
                    <a:lstStyle/>
                    <a:p>
                      <a:pPr algn="ctr"/>
                      <a:r>
                        <a:rPr lang="en-US" sz="1200" b="1" noProof="0" dirty="0" smtClean="0">
                          <a:solidFill>
                            <a:schemeClr val="tx1"/>
                          </a:solidFill>
                          <a:latin typeface="+mj-lt"/>
                        </a:rPr>
                        <a:t>Germany</a:t>
                      </a:r>
                    </a:p>
                    <a:p>
                      <a:pPr algn="ctr"/>
                      <a:endParaRPr lang="en-US" sz="1200" b="1" noProof="0" dirty="0" smtClean="0">
                        <a:solidFill>
                          <a:schemeClr val="tx1"/>
                        </a:solidFill>
                        <a:latin typeface="+mj-lt"/>
                      </a:endParaRPr>
                    </a:p>
                    <a:p>
                      <a:pPr algn="ctr"/>
                      <a:r>
                        <a:rPr lang="en-US" sz="1200" b="1" noProof="0" dirty="0" smtClean="0">
                          <a:solidFill>
                            <a:schemeClr val="tx1"/>
                          </a:solidFill>
                          <a:latin typeface="+mj-lt"/>
                        </a:rPr>
                        <a:t>suspended</a:t>
                      </a:r>
                      <a:endParaRPr lang="en-US" sz="1200" b="1" noProof="0" dirty="0">
                        <a:solidFill>
                          <a:schemeClr val="tx1"/>
                        </a:solidFill>
                        <a:latin typeface="+mj-lt"/>
                      </a:endParaRPr>
                    </a:p>
                  </a:txBody>
                  <a:tcPr marL="84406" marR="84406"/>
                </a:tc>
                <a:tc>
                  <a:txBody>
                    <a:bodyPr/>
                    <a:lstStyle/>
                    <a:p>
                      <a:pPr algn="ctr"/>
                      <a:r>
                        <a:rPr lang="en-US" sz="1200" b="1" noProof="0" dirty="0" smtClean="0">
                          <a:solidFill>
                            <a:schemeClr val="tx1"/>
                          </a:solidFill>
                          <a:latin typeface="+mj-lt"/>
                        </a:rPr>
                        <a:t>USA</a:t>
                      </a:r>
                    </a:p>
                    <a:p>
                      <a:pPr algn="ctr"/>
                      <a:endParaRPr lang="en-US" sz="1200" b="1" noProof="0" dirty="0" smtClean="0">
                        <a:solidFill>
                          <a:schemeClr val="tx1"/>
                        </a:solidFill>
                        <a:latin typeface="+mj-lt"/>
                      </a:endParaRPr>
                    </a:p>
                    <a:p>
                      <a:pPr algn="ctr"/>
                      <a:r>
                        <a:rPr lang="en-US" sz="1200" b="1" noProof="0" dirty="0" smtClean="0">
                          <a:solidFill>
                            <a:schemeClr val="tx1"/>
                          </a:solidFill>
                          <a:latin typeface="+mj-lt"/>
                        </a:rPr>
                        <a:t>in force</a:t>
                      </a:r>
                      <a:endParaRPr lang="en-US" sz="1200" b="1" noProof="0" dirty="0">
                        <a:solidFill>
                          <a:schemeClr val="tx1"/>
                        </a:solidFill>
                        <a:latin typeface="+mj-lt"/>
                      </a:endParaRPr>
                    </a:p>
                  </a:txBody>
                  <a:tcPr marL="84406" marR="84406"/>
                </a:tc>
                <a:tc>
                  <a:txBody>
                    <a:bodyPr/>
                    <a:lstStyle/>
                    <a:p>
                      <a:pPr algn="ctr"/>
                      <a:r>
                        <a:rPr lang="en-US" sz="1200" b="1" noProof="0" dirty="0" smtClean="0">
                          <a:solidFill>
                            <a:schemeClr val="tx1"/>
                          </a:solidFill>
                          <a:latin typeface="+mj-lt"/>
                        </a:rPr>
                        <a:t>Canada</a:t>
                      </a:r>
                      <a:br>
                        <a:rPr lang="en-US" sz="1200" b="1" noProof="0" dirty="0" smtClean="0">
                          <a:solidFill>
                            <a:schemeClr val="tx1"/>
                          </a:solidFill>
                          <a:latin typeface="+mj-lt"/>
                        </a:rPr>
                      </a:br>
                      <a:r>
                        <a:rPr lang="en-US" sz="1200" b="1" noProof="0" dirty="0" smtClean="0">
                          <a:solidFill>
                            <a:schemeClr val="tx1"/>
                          </a:solidFill>
                          <a:latin typeface="+mj-lt"/>
                        </a:rPr>
                        <a:t>(ON, QB)</a:t>
                      </a:r>
                      <a:br>
                        <a:rPr lang="en-US" sz="1200" b="1" noProof="0" dirty="0" smtClean="0">
                          <a:solidFill>
                            <a:schemeClr val="tx1"/>
                          </a:solidFill>
                          <a:latin typeface="+mj-lt"/>
                        </a:rPr>
                      </a:br>
                      <a:r>
                        <a:rPr lang="en-US" sz="1200" b="1" noProof="0" dirty="0" smtClean="0">
                          <a:solidFill>
                            <a:schemeClr val="tx1"/>
                          </a:solidFill>
                          <a:latin typeface="+mj-lt"/>
                        </a:rPr>
                        <a:t>in force</a:t>
                      </a:r>
                      <a:endParaRPr lang="en-US" sz="1200" b="1" noProof="0" dirty="0">
                        <a:solidFill>
                          <a:schemeClr val="tx1"/>
                        </a:solidFill>
                        <a:latin typeface="+mj-lt"/>
                      </a:endParaRPr>
                    </a:p>
                  </a:txBody>
                  <a:tcPr marL="84406" marR="84406"/>
                </a:tc>
                <a:tc>
                  <a:txBody>
                    <a:bodyPr/>
                    <a:lstStyle/>
                    <a:p>
                      <a:pPr algn="ctr"/>
                      <a:endParaRPr lang="en-US" sz="1600" b="1" noProof="0" dirty="0">
                        <a:solidFill>
                          <a:schemeClr val="tx1"/>
                        </a:solidFill>
                        <a:latin typeface="+mj-lt"/>
                      </a:endParaRPr>
                    </a:p>
                  </a:txBody>
                  <a:tcPr marL="84406" marR="84406">
                    <a:solidFill>
                      <a:schemeClr val="bg1"/>
                    </a:solidFill>
                  </a:tcPr>
                </a:tc>
                <a:tc>
                  <a:txBody>
                    <a:bodyPr/>
                    <a:lstStyle/>
                    <a:p>
                      <a:pPr algn="ctr"/>
                      <a:r>
                        <a:rPr lang="en-US" sz="1200" b="1" noProof="0" dirty="0" smtClean="0">
                          <a:solidFill>
                            <a:schemeClr val="tx1"/>
                          </a:solidFill>
                          <a:latin typeface="+mj-lt"/>
                        </a:rPr>
                        <a:t>EU</a:t>
                      </a:r>
                    </a:p>
                    <a:p>
                      <a:pPr algn="ctr"/>
                      <a:r>
                        <a:rPr lang="en-US" sz="1200" b="1" noProof="0" dirty="0" smtClean="0">
                          <a:solidFill>
                            <a:schemeClr val="tx1"/>
                          </a:solidFill>
                          <a:latin typeface="+mj-lt"/>
                        </a:rPr>
                        <a:t>(adopted)</a:t>
                      </a:r>
                      <a:br>
                        <a:rPr lang="en-US" sz="1200" b="1" noProof="0" dirty="0" smtClean="0">
                          <a:solidFill>
                            <a:schemeClr val="tx1"/>
                          </a:solidFill>
                          <a:latin typeface="+mj-lt"/>
                        </a:rPr>
                      </a:br>
                      <a:endParaRPr lang="en-US" sz="1200" b="1" noProof="0" dirty="0">
                        <a:solidFill>
                          <a:schemeClr val="tx1"/>
                        </a:solidFill>
                        <a:latin typeface="+mj-lt"/>
                      </a:endParaRPr>
                    </a:p>
                  </a:txBody>
                  <a:tcPr marL="84406" marR="84406"/>
                </a:tc>
              </a:tr>
              <a:tr h="608501">
                <a:tc>
                  <a:txBody>
                    <a:bodyPr/>
                    <a:lstStyle/>
                    <a:p>
                      <a:r>
                        <a:rPr lang="en-US" sz="1200" b="1" noProof="0" dirty="0" smtClean="0">
                          <a:latin typeface="+mj-lt"/>
                        </a:rPr>
                        <a:t>Nitrogen monoxide</a:t>
                      </a:r>
                      <a:br>
                        <a:rPr lang="en-US" sz="1200" b="1" noProof="0" dirty="0" smtClean="0">
                          <a:latin typeface="+mj-lt"/>
                        </a:rPr>
                      </a:br>
                      <a:r>
                        <a:rPr lang="en-US" sz="1200" b="1" baseline="0" noProof="0" dirty="0" smtClean="0">
                          <a:latin typeface="+mj-lt"/>
                        </a:rPr>
                        <a:t>NO</a:t>
                      </a:r>
                      <a:endParaRPr lang="en-US" sz="1200" b="1" noProof="0" dirty="0">
                        <a:latin typeface="+mj-lt"/>
                      </a:endParaRPr>
                    </a:p>
                  </a:txBody>
                  <a:tcPr marL="84406" marR="84406" anchor="ctr"/>
                </a:tc>
                <a:tc>
                  <a:txBody>
                    <a:bodyPr/>
                    <a:lstStyle/>
                    <a:p>
                      <a:pPr algn="ctr"/>
                      <a:r>
                        <a:rPr lang="en-US" sz="1200" b="1" noProof="0" dirty="0" smtClean="0">
                          <a:latin typeface="+mj-lt"/>
                        </a:rPr>
                        <a:t>25 ppm</a:t>
                      </a:r>
                      <a:endParaRPr lang="en-US" sz="1200" b="1" noProof="0" dirty="0">
                        <a:latin typeface="+mj-lt"/>
                      </a:endParaRPr>
                    </a:p>
                  </a:txBody>
                  <a:tcPr marL="84406" marR="84406" anchor="ctr"/>
                </a:tc>
                <a:tc>
                  <a:txBody>
                    <a:bodyPr/>
                    <a:lstStyle/>
                    <a:p>
                      <a:pPr algn="ctr"/>
                      <a:r>
                        <a:rPr lang="en-US" sz="1200" b="1" noProof="0" dirty="0" smtClean="0">
                          <a:latin typeface="+mj-lt"/>
                        </a:rPr>
                        <a:t>25 ppm</a:t>
                      </a:r>
                      <a:endParaRPr lang="en-US" sz="1200" b="1" noProof="0" dirty="0">
                        <a:latin typeface="+mj-lt"/>
                      </a:endParaRPr>
                    </a:p>
                  </a:txBody>
                  <a:tcPr marL="84406" marR="84406" anchor="ctr"/>
                </a:tc>
                <a:tc>
                  <a:txBody>
                    <a:bodyPr/>
                    <a:lstStyle/>
                    <a:p>
                      <a:pPr algn="ctr"/>
                      <a:r>
                        <a:rPr lang="en-US" sz="1200" b="1" noProof="0" dirty="0" smtClean="0">
                          <a:latin typeface="+mj-lt"/>
                        </a:rPr>
                        <a:t>25 ppm</a:t>
                      </a:r>
                      <a:endParaRPr lang="en-US" sz="1200" b="1" noProof="0" dirty="0">
                        <a:latin typeface="+mj-lt"/>
                      </a:endParaRPr>
                    </a:p>
                  </a:txBody>
                  <a:tcPr marL="84406" marR="84406" anchor="ctr"/>
                </a:tc>
                <a:tc>
                  <a:txBody>
                    <a:bodyPr/>
                    <a:lstStyle/>
                    <a:p>
                      <a:endParaRPr lang="en-US" sz="1600" b="1" noProof="0" dirty="0">
                        <a:solidFill>
                          <a:schemeClr val="accent4"/>
                        </a:solidFill>
                        <a:latin typeface="+mj-lt"/>
                      </a:endParaRPr>
                    </a:p>
                  </a:txBody>
                  <a:tcPr marL="84406" marR="84406" anchor="ctr">
                    <a:solidFill>
                      <a:schemeClr val="bg1"/>
                    </a:solidFill>
                  </a:tcPr>
                </a:tc>
                <a:tc>
                  <a:txBody>
                    <a:bodyPr/>
                    <a:lstStyle/>
                    <a:p>
                      <a:pPr algn="ctr"/>
                      <a:r>
                        <a:rPr lang="en-US" sz="1200" b="1" noProof="0" dirty="0" smtClean="0">
                          <a:latin typeface="+mj-lt"/>
                        </a:rPr>
                        <a:t>2 ppm</a:t>
                      </a:r>
                      <a:endParaRPr lang="en-US" sz="1200" b="1" noProof="0" dirty="0">
                        <a:latin typeface="+mj-lt"/>
                      </a:endParaRPr>
                    </a:p>
                  </a:txBody>
                  <a:tcPr marL="84406" marR="84406" anchor="ctr"/>
                </a:tc>
              </a:tr>
              <a:tr h="608501">
                <a:tc>
                  <a:txBody>
                    <a:bodyPr/>
                    <a:lstStyle/>
                    <a:p>
                      <a:r>
                        <a:rPr lang="en-US" sz="1200" b="1" noProof="0" dirty="0" smtClean="0">
                          <a:latin typeface="+mj-lt"/>
                        </a:rPr>
                        <a:t>Nitrogen dioxide</a:t>
                      </a:r>
                      <a:br>
                        <a:rPr lang="en-US" sz="1200" b="1" noProof="0" dirty="0" smtClean="0">
                          <a:latin typeface="+mj-lt"/>
                        </a:rPr>
                      </a:br>
                      <a:r>
                        <a:rPr lang="en-US" sz="1200" b="1" noProof="0" dirty="0" smtClean="0">
                          <a:latin typeface="+mj-lt"/>
                        </a:rPr>
                        <a:t>NO2</a:t>
                      </a:r>
                      <a:endParaRPr lang="en-US" sz="1200" b="1" noProof="0" dirty="0">
                        <a:latin typeface="+mj-lt"/>
                      </a:endParaRPr>
                    </a:p>
                  </a:txBody>
                  <a:tcPr marL="84406" marR="84406" anchor="ctr"/>
                </a:tc>
                <a:tc>
                  <a:txBody>
                    <a:bodyPr/>
                    <a:lstStyle/>
                    <a:p>
                      <a:pPr algn="ctr"/>
                      <a:r>
                        <a:rPr lang="en-US" sz="1200" b="1" noProof="0" dirty="0" smtClean="0">
                          <a:latin typeface="+mj-lt"/>
                        </a:rPr>
                        <a:t>5 ppm</a:t>
                      </a:r>
                      <a:endParaRPr lang="en-US" sz="1200" b="1" noProof="0" dirty="0">
                        <a:latin typeface="+mj-lt"/>
                      </a:endParaRPr>
                    </a:p>
                  </a:txBody>
                  <a:tcPr marL="84406" marR="84406" anchor="ctr"/>
                </a:tc>
                <a:tc>
                  <a:txBody>
                    <a:bodyPr/>
                    <a:lstStyle/>
                    <a:p>
                      <a:pPr algn="ctr"/>
                      <a:r>
                        <a:rPr lang="en-US" sz="1200" b="1" noProof="0" dirty="0" smtClean="0">
                          <a:latin typeface="+mj-lt"/>
                        </a:rPr>
                        <a:t>5 ppm</a:t>
                      </a:r>
                      <a:endParaRPr lang="en-US" sz="1200" b="1" noProof="0" dirty="0">
                        <a:latin typeface="+mj-lt"/>
                      </a:endParaRPr>
                    </a:p>
                  </a:txBody>
                  <a:tcPr marL="84406" marR="84406" anchor="ctr"/>
                </a:tc>
                <a:tc>
                  <a:txBody>
                    <a:bodyPr/>
                    <a:lstStyle/>
                    <a:p>
                      <a:pPr algn="ctr"/>
                      <a:r>
                        <a:rPr lang="en-US" sz="1200" b="1" noProof="0" dirty="0" smtClean="0">
                          <a:latin typeface="+mj-lt"/>
                        </a:rPr>
                        <a:t>3 ppm</a:t>
                      </a:r>
                      <a:endParaRPr lang="en-US" sz="1200" b="1" noProof="0" dirty="0">
                        <a:latin typeface="+mj-lt"/>
                      </a:endParaRPr>
                    </a:p>
                  </a:txBody>
                  <a:tcPr marL="84406" marR="84406" anchor="ctr"/>
                </a:tc>
                <a:tc>
                  <a:txBody>
                    <a:bodyPr/>
                    <a:lstStyle/>
                    <a:p>
                      <a:endParaRPr lang="en-US" sz="1600" b="1" noProof="0" dirty="0">
                        <a:solidFill>
                          <a:schemeClr val="accent4"/>
                        </a:solidFill>
                        <a:latin typeface="+mj-lt"/>
                      </a:endParaRPr>
                    </a:p>
                  </a:txBody>
                  <a:tcPr marL="84406" marR="84406" anchor="ctr">
                    <a:solidFill>
                      <a:schemeClr val="bg1"/>
                    </a:solidFill>
                  </a:tcPr>
                </a:tc>
                <a:tc>
                  <a:txBody>
                    <a:bodyPr/>
                    <a:lstStyle/>
                    <a:p>
                      <a:pPr algn="ctr"/>
                      <a:r>
                        <a:rPr lang="en-US" sz="1200" b="1" noProof="0" dirty="0" smtClean="0">
                          <a:latin typeface="+mj-lt"/>
                        </a:rPr>
                        <a:t>0.5 ppm</a:t>
                      </a:r>
                      <a:endParaRPr lang="en-US" sz="1200" b="1" noProof="0" dirty="0">
                        <a:latin typeface="+mj-lt"/>
                      </a:endParaRPr>
                    </a:p>
                  </a:txBody>
                  <a:tcPr marL="84406" marR="84406" anchor="ctr"/>
                </a:tc>
              </a:tr>
              <a:tr h="608501">
                <a:tc>
                  <a:txBody>
                    <a:bodyPr/>
                    <a:lstStyle/>
                    <a:p>
                      <a:r>
                        <a:rPr lang="en-US" sz="1200" b="1" noProof="0" dirty="0" smtClean="0">
                          <a:latin typeface="+mj-lt"/>
                        </a:rPr>
                        <a:t>Carbon monoxide CO</a:t>
                      </a:r>
                      <a:endParaRPr lang="en-US" sz="1200" b="1" noProof="0" dirty="0">
                        <a:latin typeface="+mj-lt"/>
                      </a:endParaRPr>
                    </a:p>
                  </a:txBody>
                  <a:tcPr marL="84406" marR="84406" anchor="ctr"/>
                </a:tc>
                <a:tc>
                  <a:txBody>
                    <a:bodyPr/>
                    <a:lstStyle/>
                    <a:p>
                      <a:pPr algn="ctr"/>
                      <a:r>
                        <a:rPr lang="en-US" sz="1200" b="1" noProof="0" dirty="0" smtClean="0">
                          <a:latin typeface="+mj-lt"/>
                        </a:rPr>
                        <a:t>30 ppm</a:t>
                      </a:r>
                      <a:endParaRPr lang="en-US" sz="1200" b="1" noProof="0" dirty="0">
                        <a:latin typeface="+mj-lt"/>
                      </a:endParaRPr>
                    </a:p>
                  </a:txBody>
                  <a:tcPr marL="84406" marR="84406" anchor="ctr"/>
                </a:tc>
                <a:tc>
                  <a:txBody>
                    <a:bodyPr/>
                    <a:lstStyle/>
                    <a:p>
                      <a:pPr algn="ctr"/>
                      <a:r>
                        <a:rPr lang="en-US" sz="1200" b="1" noProof="0" dirty="0" smtClean="0">
                          <a:latin typeface="+mj-lt"/>
                        </a:rPr>
                        <a:t>25 ppm</a:t>
                      </a:r>
                      <a:endParaRPr lang="en-US" sz="1200" b="1" noProof="0" dirty="0">
                        <a:latin typeface="+mj-lt"/>
                      </a:endParaRPr>
                    </a:p>
                  </a:txBody>
                  <a:tcPr marL="84406" marR="84406" anchor="ctr"/>
                </a:tc>
                <a:tc>
                  <a:txBody>
                    <a:bodyPr/>
                    <a:lstStyle/>
                    <a:p>
                      <a:pPr algn="ctr"/>
                      <a:r>
                        <a:rPr lang="en-US" sz="1200" b="1" noProof="0" dirty="0" smtClean="0">
                          <a:latin typeface="+mj-lt"/>
                        </a:rPr>
                        <a:t>25 ppm</a:t>
                      </a:r>
                      <a:endParaRPr lang="en-US" sz="1200" b="1" noProof="0" dirty="0">
                        <a:latin typeface="+mj-lt"/>
                      </a:endParaRPr>
                    </a:p>
                  </a:txBody>
                  <a:tcPr marL="84406" marR="84406" anchor="ctr"/>
                </a:tc>
                <a:tc>
                  <a:txBody>
                    <a:bodyPr/>
                    <a:lstStyle/>
                    <a:p>
                      <a:endParaRPr lang="en-US" sz="1600" b="1" noProof="0" dirty="0">
                        <a:solidFill>
                          <a:schemeClr val="accent4"/>
                        </a:solidFill>
                        <a:latin typeface="+mj-lt"/>
                      </a:endParaRPr>
                    </a:p>
                  </a:txBody>
                  <a:tcPr marL="84406" marR="84406" anchor="ctr">
                    <a:solidFill>
                      <a:schemeClr val="bg1"/>
                    </a:solidFill>
                  </a:tcPr>
                </a:tc>
                <a:tc>
                  <a:txBody>
                    <a:bodyPr/>
                    <a:lstStyle/>
                    <a:p>
                      <a:pPr algn="ctr"/>
                      <a:r>
                        <a:rPr lang="en-US" sz="1200" b="1" noProof="0" dirty="0" smtClean="0">
                          <a:latin typeface="+mj-lt"/>
                        </a:rPr>
                        <a:t>20 ppm</a:t>
                      </a:r>
                      <a:endParaRPr lang="en-US" sz="1200" b="1" noProof="0" dirty="0">
                        <a:latin typeface="+mj-lt"/>
                      </a:endParaRPr>
                    </a:p>
                  </a:txBody>
                  <a:tcPr marL="84406" marR="84406" anchor="ctr"/>
                </a:tc>
              </a:tr>
              <a:tr h="969094">
                <a:tc>
                  <a:txBody>
                    <a:bodyPr/>
                    <a:lstStyle/>
                    <a:p>
                      <a:r>
                        <a:rPr lang="en-US" sz="1200" b="1" noProof="0" dirty="0" smtClean="0">
                          <a:latin typeface="+mj-lt"/>
                        </a:rPr>
                        <a:t>Diesel particulate matter</a:t>
                      </a:r>
                      <a:br>
                        <a:rPr lang="en-US" sz="1200" b="1" noProof="0" dirty="0" smtClean="0">
                          <a:latin typeface="+mj-lt"/>
                        </a:rPr>
                      </a:br>
                      <a:r>
                        <a:rPr lang="en-US" sz="1200" b="1" noProof="0" dirty="0" smtClean="0">
                          <a:latin typeface="+mj-lt"/>
                        </a:rPr>
                        <a:t>DPM</a:t>
                      </a:r>
                      <a:endParaRPr lang="en-US" sz="1200" b="1" noProof="0" dirty="0">
                        <a:latin typeface="+mj-lt"/>
                      </a:endParaRPr>
                    </a:p>
                  </a:txBody>
                  <a:tcPr marL="84406" marR="84406" anchor="ctr"/>
                </a:tc>
                <a:tc>
                  <a:txBody>
                    <a:bodyPr/>
                    <a:lstStyle/>
                    <a:p>
                      <a:pPr algn="ctr"/>
                      <a:r>
                        <a:rPr lang="en-US" sz="1200" b="1" noProof="0" dirty="0" smtClean="0">
                          <a:latin typeface="+mj-lt"/>
                        </a:rPr>
                        <a:t>300 </a:t>
                      </a:r>
                      <a:r>
                        <a:rPr lang="en-US" sz="1200" b="1" noProof="0" dirty="0" smtClean="0">
                          <a:latin typeface="Symbol" panose="05050102010706020507" pitchFamily="18" charset="2"/>
                        </a:rPr>
                        <a:t>m</a:t>
                      </a:r>
                      <a:r>
                        <a:rPr lang="en-US" sz="1200" b="1" noProof="0" dirty="0" smtClean="0">
                          <a:latin typeface="+mj-lt"/>
                        </a:rPr>
                        <a:t>g/m</a:t>
                      </a:r>
                      <a:r>
                        <a:rPr lang="en-US" sz="1200" b="1" baseline="30000" noProof="0" dirty="0" smtClean="0">
                          <a:latin typeface="+mj-lt"/>
                        </a:rPr>
                        <a:t>3 </a:t>
                      </a:r>
                      <a:r>
                        <a:rPr lang="en-US" sz="1200" b="1" noProof="0" dirty="0" smtClean="0">
                          <a:latin typeface="+mj-lt"/>
                        </a:rPr>
                        <a:t>EC</a:t>
                      </a:r>
                      <a:r>
                        <a:rPr lang="en-US" sz="1200" b="1" baseline="30000" noProof="0" dirty="0" smtClean="0">
                          <a:latin typeface="+mj-lt"/>
                        </a:rPr>
                        <a:t>1</a:t>
                      </a:r>
                    </a:p>
                    <a:p>
                      <a:pPr algn="ctr"/>
                      <a:endParaRPr lang="en-US" sz="1200" b="1" baseline="30000" noProof="0" dirty="0" smtClean="0">
                        <a:latin typeface="+mj-lt"/>
                      </a:endParaRPr>
                    </a:p>
                    <a:p>
                      <a:pPr algn="ctr"/>
                      <a:r>
                        <a:rPr lang="en-US" sz="1200" b="1" kern="1200" noProof="0" dirty="0" smtClean="0">
                          <a:solidFill>
                            <a:schemeClr val="dk1"/>
                          </a:solidFill>
                          <a:latin typeface="+mn-lt"/>
                          <a:ea typeface="+mn-ea"/>
                          <a:cs typeface="+mn-cs"/>
                        </a:rPr>
                        <a:t>(underground)</a:t>
                      </a:r>
                      <a:r>
                        <a:rPr lang="en-US" sz="1200" b="1" kern="1200" baseline="0" noProof="0" dirty="0" smtClean="0">
                          <a:solidFill>
                            <a:schemeClr val="dk1"/>
                          </a:solidFill>
                          <a:latin typeface="+mn-lt"/>
                          <a:ea typeface="+mn-ea"/>
                          <a:cs typeface="+mn-cs"/>
                        </a:rPr>
                        <a:t> </a:t>
                      </a:r>
                      <a:r>
                        <a:rPr lang="en-US" sz="1200" b="1" baseline="30000" noProof="0" dirty="0" smtClean="0">
                          <a:latin typeface="+mj-lt"/>
                        </a:rPr>
                        <a:t> </a:t>
                      </a:r>
                      <a:endParaRPr lang="en-US" sz="1200" b="1" baseline="30000" noProof="0" dirty="0">
                        <a:latin typeface="+mj-lt"/>
                      </a:endParaRPr>
                    </a:p>
                  </a:txBody>
                  <a:tcPr marL="84406" marR="84406"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noProof="0" dirty="0" smtClean="0">
                          <a:latin typeface="+mj-lt"/>
                        </a:rPr>
                        <a:t>160 </a:t>
                      </a:r>
                      <a:r>
                        <a:rPr lang="en-US" sz="1200" b="1" noProof="0" dirty="0" smtClean="0">
                          <a:latin typeface="Symbol" panose="05050102010706020507" pitchFamily="18" charset="2"/>
                        </a:rPr>
                        <a:t>m</a:t>
                      </a:r>
                      <a:r>
                        <a:rPr lang="en-US" sz="1200" b="1" noProof="0" dirty="0" smtClean="0">
                          <a:latin typeface="+mj-lt"/>
                        </a:rPr>
                        <a:t>g/m</a:t>
                      </a:r>
                      <a:r>
                        <a:rPr lang="en-US" sz="1200" b="1" baseline="30000" noProof="0" dirty="0" smtClean="0">
                          <a:latin typeface="+mj-lt"/>
                        </a:rPr>
                        <a:t>3 </a:t>
                      </a:r>
                      <a:r>
                        <a:rPr lang="en-US" sz="1200" b="1" baseline="0" noProof="0" dirty="0" smtClean="0">
                          <a:latin typeface="+mj-lt"/>
                        </a:rPr>
                        <a:t>T</a:t>
                      </a:r>
                      <a:r>
                        <a:rPr lang="en-US" sz="1200" b="1" noProof="0" dirty="0" smtClean="0">
                          <a:latin typeface="+mj-lt"/>
                        </a:rPr>
                        <a:t>C</a:t>
                      </a:r>
                      <a:r>
                        <a:rPr lang="en-US" sz="1200" b="1" baseline="30000" noProof="0" dirty="0" smtClean="0">
                          <a:latin typeface="+mj-lt"/>
                        </a:rPr>
                        <a:t>2</a:t>
                      </a:r>
                      <a:r>
                        <a:rPr lang="en-US" sz="1200" b="1" noProof="0" dirty="0" smtClean="0">
                          <a:latin typeface="+mj-lt"/>
                        </a:rPr>
                        <a:t/>
                      </a:r>
                      <a:br>
                        <a:rPr lang="en-US" sz="1200" b="1" noProof="0" dirty="0" smtClean="0">
                          <a:latin typeface="+mj-lt"/>
                        </a:rPr>
                      </a:br>
                      <a:endParaRPr lang="en-US" sz="1200" b="1" noProof="0" dirty="0" smtClean="0">
                        <a:latin typeface="+mj-lt"/>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noProof="0" dirty="0" smtClean="0">
                          <a:latin typeface="+mj-lt"/>
                        </a:rPr>
                        <a:t>(80 </a:t>
                      </a:r>
                      <a:r>
                        <a:rPr lang="en-US" sz="1200" b="1" noProof="0" dirty="0" smtClean="0">
                          <a:latin typeface="Symbol" panose="05050102010706020507" pitchFamily="18" charset="2"/>
                        </a:rPr>
                        <a:t>m</a:t>
                      </a:r>
                      <a:r>
                        <a:rPr lang="en-US" sz="1200" b="1" noProof="0" dirty="0" smtClean="0">
                          <a:latin typeface="+mj-lt"/>
                        </a:rPr>
                        <a:t>g/m</a:t>
                      </a:r>
                      <a:r>
                        <a:rPr lang="en-US" sz="1200" b="1" baseline="30000" noProof="0" dirty="0" smtClean="0">
                          <a:latin typeface="+mj-lt"/>
                        </a:rPr>
                        <a:t>3</a:t>
                      </a:r>
                      <a:r>
                        <a:rPr lang="en-US" sz="1200" b="1" baseline="0" noProof="0" dirty="0" smtClean="0">
                          <a:latin typeface="+mj-lt"/>
                        </a:rPr>
                        <a:t> E</a:t>
                      </a:r>
                      <a:r>
                        <a:rPr lang="en-US" sz="1200" b="1" noProof="0" dirty="0" smtClean="0">
                          <a:latin typeface="+mj-lt"/>
                        </a:rPr>
                        <a:t>C)</a:t>
                      </a:r>
                      <a:endParaRPr lang="en-US" sz="1200" b="1" noProof="0" dirty="0">
                        <a:latin typeface="+mj-lt"/>
                      </a:endParaRPr>
                    </a:p>
                  </a:txBody>
                  <a:tcPr marL="84406" marR="84406"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noProof="0" dirty="0" smtClean="0">
                          <a:latin typeface="+mj-lt"/>
                        </a:rPr>
                        <a:t>400 </a:t>
                      </a:r>
                      <a:r>
                        <a:rPr lang="en-US" sz="1200" b="1" noProof="0" dirty="0" smtClean="0">
                          <a:latin typeface="Symbol" panose="05050102010706020507" pitchFamily="18" charset="2"/>
                        </a:rPr>
                        <a:t>m</a:t>
                      </a:r>
                      <a:r>
                        <a:rPr lang="en-US" sz="1200" b="1" noProof="0" dirty="0" smtClean="0">
                          <a:latin typeface="+mj-lt"/>
                        </a:rPr>
                        <a:t>g/m</a:t>
                      </a:r>
                      <a:r>
                        <a:rPr lang="en-US" sz="1200" b="1" baseline="30000" noProof="0" dirty="0" smtClean="0">
                          <a:latin typeface="+mj-lt"/>
                        </a:rPr>
                        <a:t>3</a:t>
                      </a:r>
                      <a:r>
                        <a:rPr lang="en-US" sz="1200" b="1" noProof="0" dirty="0" smtClean="0">
                          <a:latin typeface="+mj-lt"/>
                        </a:rPr>
                        <a:t> TC</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noProof="0" dirty="0" smtClean="0">
                        <a:latin typeface="+mj-lt"/>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noProof="0" dirty="0" smtClean="0">
                          <a:latin typeface="+mj-lt"/>
                        </a:rPr>
                        <a:t>(240 </a:t>
                      </a:r>
                      <a:r>
                        <a:rPr lang="en-US" sz="1200" b="1" noProof="0" dirty="0" smtClean="0">
                          <a:latin typeface="Symbol" panose="05050102010706020507" pitchFamily="18" charset="2"/>
                        </a:rPr>
                        <a:t>m</a:t>
                      </a:r>
                      <a:r>
                        <a:rPr lang="en-US" sz="1200" b="1" kern="1200" noProof="0" dirty="0" smtClean="0">
                          <a:solidFill>
                            <a:schemeClr val="dk1"/>
                          </a:solidFill>
                          <a:latin typeface="+mn-lt"/>
                          <a:ea typeface="+mn-ea"/>
                          <a:cs typeface="+mn-cs"/>
                        </a:rPr>
                        <a:t>g/m</a:t>
                      </a:r>
                      <a:r>
                        <a:rPr lang="en-US" sz="1200" b="1" kern="1200" baseline="30000" noProof="0" dirty="0" smtClean="0">
                          <a:solidFill>
                            <a:schemeClr val="dk1"/>
                          </a:solidFill>
                          <a:latin typeface="+mn-lt"/>
                          <a:ea typeface="+mn-ea"/>
                          <a:cs typeface="+mn-cs"/>
                        </a:rPr>
                        <a:t>3</a:t>
                      </a:r>
                      <a:r>
                        <a:rPr lang="en-US" sz="1200" b="1" kern="1200" noProof="0" dirty="0" smtClean="0">
                          <a:solidFill>
                            <a:schemeClr val="dk1"/>
                          </a:solidFill>
                          <a:latin typeface="+mn-lt"/>
                          <a:ea typeface="+mn-ea"/>
                          <a:cs typeface="+mn-cs"/>
                        </a:rPr>
                        <a:t> EC)</a:t>
                      </a:r>
                      <a:endParaRPr lang="en-US" sz="1200" b="1" noProof="0" dirty="0">
                        <a:latin typeface="+mj-lt"/>
                      </a:endParaRPr>
                    </a:p>
                  </a:txBody>
                  <a:tcPr marL="84406" marR="84406" anchor="ctr"/>
                </a:tc>
                <a:tc>
                  <a:txBody>
                    <a:bodyPr/>
                    <a:lstStyle/>
                    <a:p>
                      <a:endParaRPr lang="en-US" sz="1600" b="1" noProof="0" dirty="0">
                        <a:solidFill>
                          <a:schemeClr val="accent4"/>
                        </a:solidFill>
                        <a:latin typeface="+mj-lt"/>
                      </a:endParaRPr>
                    </a:p>
                  </a:txBody>
                  <a:tcPr marL="84406" marR="84406" anchor="c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noProof="0" dirty="0" smtClean="0">
                          <a:solidFill>
                            <a:srgbClr val="FF0000"/>
                          </a:solidFill>
                          <a:latin typeface="+mj-lt"/>
                        </a:rPr>
                        <a:t>Possibly: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noProof="0" dirty="0" smtClean="0">
                          <a:solidFill>
                            <a:srgbClr val="FF0000"/>
                          </a:solidFill>
                          <a:latin typeface="+mj-lt"/>
                        </a:rPr>
                        <a:t>50 </a:t>
                      </a:r>
                      <a:r>
                        <a:rPr lang="en-US" sz="1200" b="1" noProof="0" dirty="0" smtClean="0">
                          <a:solidFill>
                            <a:srgbClr val="FF0000"/>
                          </a:solidFill>
                          <a:latin typeface="Symbol" panose="05050102010706020507" pitchFamily="18" charset="2"/>
                        </a:rPr>
                        <a:t>m</a:t>
                      </a:r>
                      <a:r>
                        <a:rPr lang="en-US" sz="1200" b="1" noProof="0" dirty="0" smtClean="0">
                          <a:solidFill>
                            <a:srgbClr val="FF0000"/>
                          </a:solidFill>
                          <a:latin typeface="+mj-lt"/>
                        </a:rPr>
                        <a:t>g/m</a:t>
                      </a:r>
                      <a:r>
                        <a:rPr lang="en-US" sz="1200" b="1" baseline="30000" noProof="0" dirty="0" smtClean="0">
                          <a:solidFill>
                            <a:srgbClr val="FF0000"/>
                          </a:solidFill>
                          <a:latin typeface="+mj-lt"/>
                        </a:rPr>
                        <a:t>3</a:t>
                      </a:r>
                      <a:r>
                        <a:rPr lang="en-US" sz="1200" b="1" noProof="0" dirty="0" smtClean="0">
                          <a:solidFill>
                            <a:srgbClr val="FF0000"/>
                          </a:solidFill>
                          <a:latin typeface="+mj-lt"/>
                        </a:rPr>
                        <a:t> EC</a:t>
                      </a:r>
                      <a:endParaRPr lang="en-US" sz="1200" b="1" noProof="0" dirty="0">
                        <a:solidFill>
                          <a:srgbClr val="FF0000"/>
                        </a:solidFill>
                        <a:latin typeface="+mj-lt"/>
                      </a:endParaRPr>
                    </a:p>
                  </a:txBody>
                  <a:tcPr marL="84406" marR="84406" anchor="ctr"/>
                </a:tc>
              </a:tr>
            </a:tbl>
          </a:graphicData>
        </a:graphic>
      </p:graphicFrame>
      <p:sp>
        <p:nvSpPr>
          <p:cNvPr id="3" name="Gestreifter Pfeil nach rechts 2"/>
          <p:cNvSpPr/>
          <p:nvPr/>
        </p:nvSpPr>
        <p:spPr>
          <a:xfrm>
            <a:off x="5796136" y="1660607"/>
            <a:ext cx="930565" cy="3362871"/>
          </a:xfrm>
          <a:prstGeom prst="stripedRightArrow">
            <a:avLst/>
          </a:prstGeom>
          <a:solidFill>
            <a:schemeClr val="tx2"/>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4"/>
              </a:solidFill>
            </a:endParaRPr>
          </a:p>
        </p:txBody>
      </p:sp>
      <p:sp>
        <p:nvSpPr>
          <p:cNvPr id="4" name="Textfeld 3"/>
          <p:cNvSpPr txBox="1"/>
          <p:nvPr/>
        </p:nvSpPr>
        <p:spPr>
          <a:xfrm>
            <a:off x="549730" y="6023558"/>
            <a:ext cx="1697901" cy="433068"/>
          </a:xfrm>
          <a:prstGeom prst="rect">
            <a:avLst/>
          </a:prstGeom>
          <a:noFill/>
        </p:spPr>
        <p:txBody>
          <a:bodyPr wrap="none" lIns="0" tIns="46800" rIns="0" bIns="46800" rtlCol="0" anchor="ctr" anchorCtr="0">
            <a:spAutoFit/>
          </a:bodyPr>
          <a:lstStyle/>
          <a:p>
            <a:pPr marL="446088" indent="-446088" algn="l"/>
            <a:r>
              <a:rPr lang="en-US" sz="1050" baseline="30000" dirty="0" smtClean="0"/>
              <a:t>1</a:t>
            </a:r>
            <a:r>
              <a:rPr lang="en-US" sz="1050" dirty="0" smtClean="0"/>
              <a:t> </a:t>
            </a:r>
            <a:r>
              <a:rPr lang="en-US" sz="1050" dirty="0" smtClean="0">
                <a:solidFill>
                  <a:schemeClr val="tx1"/>
                </a:solidFill>
              </a:rPr>
              <a:t>EC:	Elemental Carbon</a:t>
            </a:r>
          </a:p>
          <a:p>
            <a:pPr marL="446088" indent="-446088" algn="l"/>
            <a:r>
              <a:rPr lang="en-US" sz="1050" baseline="30000" dirty="0" smtClean="0"/>
              <a:t>2</a:t>
            </a:r>
            <a:r>
              <a:rPr lang="en-US" sz="1050" dirty="0" smtClean="0"/>
              <a:t> TC:	Total Carbon</a:t>
            </a:r>
            <a:endParaRPr lang="en-US" sz="1050" dirty="0" smtClean="0">
              <a:solidFill>
                <a:schemeClr val="tx1"/>
              </a:solidFill>
            </a:endParaRPr>
          </a:p>
        </p:txBody>
      </p:sp>
      <p:sp>
        <p:nvSpPr>
          <p:cNvPr id="6" name="Rectangle 5"/>
          <p:cNvSpPr/>
          <p:nvPr/>
        </p:nvSpPr>
        <p:spPr>
          <a:xfrm>
            <a:off x="552976" y="5517232"/>
            <a:ext cx="7547416" cy="480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solidFill>
                  <a:schemeClr val="tx1"/>
                </a:solidFill>
              </a:rPr>
              <a:t>Adopted by Council Oct. 2016, 18 months for implementation;</a:t>
            </a:r>
          </a:p>
          <a:p>
            <a:pPr algn="ctr"/>
            <a:r>
              <a:rPr lang="en-GB" sz="1400" b="1" dirty="0" smtClean="0">
                <a:solidFill>
                  <a:srgbClr val="FF0000"/>
                </a:solidFill>
              </a:rPr>
              <a:t>5 years </a:t>
            </a:r>
            <a:r>
              <a:rPr lang="en-GB" sz="1400" b="1" dirty="0" smtClean="0">
                <a:solidFill>
                  <a:schemeClr val="tx1"/>
                </a:solidFill>
              </a:rPr>
              <a:t>grace period for mining and </a:t>
            </a:r>
            <a:r>
              <a:rPr lang="en-GB" sz="1400" b="1" dirty="0" err="1" smtClean="0">
                <a:solidFill>
                  <a:schemeClr val="tx1"/>
                </a:solidFill>
              </a:rPr>
              <a:t>tunneling</a:t>
            </a:r>
            <a:r>
              <a:rPr lang="en-GB" sz="1400" b="1" dirty="0" smtClean="0">
                <a:solidFill>
                  <a:schemeClr val="tx1"/>
                </a:solidFill>
              </a:rPr>
              <a:t>.</a:t>
            </a:r>
            <a:endParaRPr lang="en-GB" sz="1400" b="1" dirty="0">
              <a:solidFill>
                <a:schemeClr val="tx1"/>
              </a:solidFill>
            </a:endParaRPr>
          </a:p>
        </p:txBody>
      </p:sp>
    </p:spTree>
    <p:extLst>
      <p:ext uri="{BB962C8B-B14F-4D97-AF65-F5344CB8AC3E}">
        <p14:creationId xmlns:p14="http://schemas.microsoft.com/office/powerpoint/2010/main" val="1437899460"/>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725" y="296031"/>
            <a:ext cx="7288033" cy="1450757"/>
          </a:xfrm>
        </p:spPr>
        <p:txBody>
          <a:bodyPr>
            <a:normAutofit/>
          </a:bodyPr>
          <a:lstStyle/>
          <a:p>
            <a:r>
              <a:rPr lang="fr-BE" sz="2400" b="1" dirty="0" smtClean="0"/>
              <a:t>Size of the challenge: </a:t>
            </a:r>
            <a:r>
              <a:rPr lang="fr-BE" sz="2400" b="1" dirty="0" err="1" smtClean="0"/>
              <a:t>two</a:t>
            </a:r>
            <a:r>
              <a:rPr lang="fr-BE" sz="2400" b="1" dirty="0" smtClean="0"/>
              <a:t> </a:t>
            </a:r>
            <a:r>
              <a:rPr lang="fr-BE" sz="2400" b="1" dirty="0" err="1" smtClean="0"/>
              <a:t>examples</a:t>
            </a:r>
            <a:endParaRPr lang="en-GB" sz="2400" b="1" dirty="0"/>
          </a:p>
        </p:txBody>
      </p:sp>
      <p:sp>
        <p:nvSpPr>
          <p:cNvPr id="4" name="Slide Number Placeholder 3"/>
          <p:cNvSpPr>
            <a:spLocks noGrp="1"/>
          </p:cNvSpPr>
          <p:nvPr>
            <p:ph type="sldNum" sz="quarter" idx="12"/>
          </p:nvPr>
        </p:nvSpPr>
        <p:spPr/>
        <p:txBody>
          <a:bodyPr/>
          <a:lstStyle/>
          <a:p>
            <a:fld id="{04E11233-5EBA-44BE-B6C2-A9035732FBFD}" type="slidenum">
              <a:rPr lang="en-GB" smtClean="0"/>
              <a:t>13</a:t>
            </a:fld>
            <a:endParaRPr lang="en-GB"/>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725" y="1941922"/>
            <a:ext cx="8718550" cy="4204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50926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400" b="1" dirty="0"/>
              <a:t>Good Practice on reducing </a:t>
            </a:r>
            <a:r>
              <a:rPr lang="en-GB" sz="2400" b="1" dirty="0" err="1"/>
              <a:t>NOx</a:t>
            </a:r>
            <a:r>
              <a:rPr lang="en-GB" sz="2400" b="1" dirty="0"/>
              <a:t> and  CO </a:t>
            </a:r>
            <a:r>
              <a:rPr lang="en-GB" sz="2400" b="1" dirty="0" smtClean="0"/>
              <a:t/>
            </a:r>
            <a:br>
              <a:rPr lang="en-GB" sz="2400" b="1" dirty="0" smtClean="0"/>
            </a:br>
            <a:r>
              <a:rPr lang="en-GB" sz="2400" b="1" dirty="0" smtClean="0"/>
              <a:t>gasses </a:t>
            </a:r>
            <a:r>
              <a:rPr lang="en-GB" sz="2400" b="1" dirty="0"/>
              <a:t>in the extractive industry</a:t>
            </a:r>
          </a:p>
        </p:txBody>
      </p:sp>
      <p:sp>
        <p:nvSpPr>
          <p:cNvPr id="3" name="Slide Number Placeholder 2"/>
          <p:cNvSpPr>
            <a:spLocks noGrp="1"/>
          </p:cNvSpPr>
          <p:nvPr>
            <p:ph type="sldNum" sz="quarter" idx="12"/>
          </p:nvPr>
        </p:nvSpPr>
        <p:spPr/>
        <p:txBody>
          <a:bodyPr/>
          <a:lstStyle/>
          <a:p>
            <a:fld id="{04E11233-5EBA-44BE-B6C2-A9035732FBFD}" type="slidenum">
              <a:rPr lang="en-GB" smtClean="0"/>
              <a:t>14</a:t>
            </a:fld>
            <a:endParaRPr lang="en-GB"/>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168" y="1844824"/>
            <a:ext cx="2736304" cy="387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23528" y="1851862"/>
            <a:ext cx="4968552" cy="4431983"/>
          </a:xfrm>
          <a:prstGeom prst="rect">
            <a:avLst/>
          </a:prstGeom>
          <a:noFill/>
        </p:spPr>
        <p:txBody>
          <a:bodyPr wrap="square" rtlCol="0">
            <a:spAutoFit/>
          </a:bodyPr>
          <a:lstStyle/>
          <a:p>
            <a:pPr>
              <a:lnSpc>
                <a:spcPct val="150000"/>
              </a:lnSpc>
            </a:pPr>
            <a:r>
              <a:rPr lang="en-US" sz="1400" b="1" dirty="0">
                <a:solidFill>
                  <a:schemeClr val="tx1">
                    <a:lumMod val="50000"/>
                  </a:schemeClr>
                </a:solidFill>
              </a:rPr>
              <a:t>Contents</a:t>
            </a:r>
            <a:endParaRPr lang="en-GB" sz="1400" b="1" dirty="0">
              <a:solidFill>
                <a:schemeClr val="tx1">
                  <a:lumMod val="50000"/>
                </a:schemeClr>
              </a:solidFill>
            </a:endParaRPr>
          </a:p>
          <a:p>
            <a:pPr marL="285750" indent="-285750">
              <a:lnSpc>
                <a:spcPct val="150000"/>
              </a:lnSpc>
              <a:buFont typeface="Arial" pitchFamily="34" charset="0"/>
              <a:buChar char="•"/>
            </a:pPr>
            <a:r>
              <a:rPr lang="en-GB" sz="1200" dirty="0">
                <a:solidFill>
                  <a:schemeClr val="tx1">
                    <a:lumMod val="50000"/>
                  </a:schemeClr>
                </a:solidFill>
              </a:rPr>
              <a:t>Introduction	</a:t>
            </a:r>
          </a:p>
          <a:p>
            <a:pPr marL="285750" indent="-285750">
              <a:lnSpc>
                <a:spcPct val="150000"/>
              </a:lnSpc>
              <a:buFont typeface="Arial" pitchFamily="34" charset="0"/>
              <a:buChar char="•"/>
            </a:pPr>
            <a:r>
              <a:rPr lang="en-GB" sz="1200" dirty="0">
                <a:solidFill>
                  <a:schemeClr val="tx1">
                    <a:lumMod val="50000"/>
                  </a:schemeClr>
                </a:solidFill>
              </a:rPr>
              <a:t>OELs at the European Level	</a:t>
            </a:r>
          </a:p>
          <a:p>
            <a:pPr marL="285750" indent="-285750">
              <a:lnSpc>
                <a:spcPct val="150000"/>
              </a:lnSpc>
              <a:buFont typeface="Arial" pitchFamily="34" charset="0"/>
              <a:buChar char="•"/>
            </a:pPr>
            <a:r>
              <a:rPr lang="en-GB" sz="1200" dirty="0">
                <a:solidFill>
                  <a:schemeClr val="tx1">
                    <a:lumMod val="50000"/>
                  </a:schemeClr>
                </a:solidFill>
              </a:rPr>
              <a:t>OELs in Different Member States	</a:t>
            </a:r>
          </a:p>
          <a:p>
            <a:pPr marL="285750" indent="-285750">
              <a:lnSpc>
                <a:spcPct val="150000"/>
              </a:lnSpc>
              <a:buFont typeface="Arial" pitchFamily="34" charset="0"/>
              <a:buChar char="•"/>
            </a:pPr>
            <a:r>
              <a:rPr lang="en-GB" sz="1200" dirty="0">
                <a:solidFill>
                  <a:schemeClr val="tx1">
                    <a:lumMod val="50000"/>
                  </a:schemeClr>
                </a:solidFill>
              </a:rPr>
              <a:t>NO, NO2, CO – Controlling Technologies	</a:t>
            </a:r>
          </a:p>
          <a:p>
            <a:pPr>
              <a:lnSpc>
                <a:spcPct val="150000"/>
              </a:lnSpc>
            </a:pPr>
            <a:r>
              <a:rPr lang="en-GB" sz="1200" dirty="0" smtClean="0">
                <a:solidFill>
                  <a:schemeClr val="tx1">
                    <a:lumMod val="50000"/>
                  </a:schemeClr>
                </a:solidFill>
              </a:rPr>
              <a:t>-	Sound </a:t>
            </a:r>
            <a:r>
              <a:rPr lang="en-GB" sz="1200" dirty="0">
                <a:solidFill>
                  <a:schemeClr val="tx1">
                    <a:lumMod val="50000"/>
                  </a:schemeClr>
                </a:solidFill>
              </a:rPr>
              <a:t>Engine Maintenance	</a:t>
            </a:r>
          </a:p>
          <a:p>
            <a:pPr>
              <a:lnSpc>
                <a:spcPct val="150000"/>
              </a:lnSpc>
            </a:pPr>
            <a:r>
              <a:rPr lang="en-GB" sz="1200" dirty="0" smtClean="0">
                <a:solidFill>
                  <a:schemeClr val="tx1">
                    <a:lumMod val="50000"/>
                  </a:schemeClr>
                </a:solidFill>
              </a:rPr>
              <a:t>-	Advanced </a:t>
            </a:r>
            <a:r>
              <a:rPr lang="en-GB" sz="1200" dirty="0">
                <a:solidFill>
                  <a:schemeClr val="tx1">
                    <a:lumMod val="50000"/>
                  </a:schemeClr>
                </a:solidFill>
              </a:rPr>
              <a:t>Diesel Engines	</a:t>
            </a:r>
          </a:p>
          <a:p>
            <a:pPr>
              <a:lnSpc>
                <a:spcPct val="150000"/>
              </a:lnSpc>
            </a:pPr>
            <a:r>
              <a:rPr lang="en-GB" sz="1200" dirty="0" smtClean="0">
                <a:solidFill>
                  <a:schemeClr val="tx1">
                    <a:lumMod val="50000"/>
                  </a:schemeClr>
                </a:solidFill>
              </a:rPr>
              <a:t>-	Adequate </a:t>
            </a:r>
            <a:r>
              <a:rPr lang="en-GB" sz="1200" dirty="0">
                <a:solidFill>
                  <a:schemeClr val="tx1">
                    <a:lumMod val="50000"/>
                  </a:schemeClr>
                </a:solidFill>
              </a:rPr>
              <a:t>Ventilation	</a:t>
            </a:r>
          </a:p>
          <a:p>
            <a:pPr>
              <a:lnSpc>
                <a:spcPct val="150000"/>
              </a:lnSpc>
            </a:pPr>
            <a:r>
              <a:rPr lang="en-GB" sz="1200" dirty="0" smtClean="0">
                <a:solidFill>
                  <a:schemeClr val="tx1">
                    <a:lumMod val="50000"/>
                  </a:schemeClr>
                </a:solidFill>
              </a:rPr>
              <a:t>-	After-treatment </a:t>
            </a:r>
            <a:r>
              <a:rPr lang="en-GB" sz="1200" dirty="0">
                <a:solidFill>
                  <a:schemeClr val="tx1">
                    <a:lumMod val="50000"/>
                  </a:schemeClr>
                </a:solidFill>
              </a:rPr>
              <a:t>Technologies	</a:t>
            </a:r>
          </a:p>
          <a:p>
            <a:pPr>
              <a:lnSpc>
                <a:spcPct val="150000"/>
              </a:lnSpc>
            </a:pPr>
            <a:r>
              <a:rPr lang="en-GB" sz="1200" dirty="0" smtClean="0">
                <a:solidFill>
                  <a:schemeClr val="tx1">
                    <a:lumMod val="50000"/>
                  </a:schemeClr>
                </a:solidFill>
              </a:rPr>
              <a:t>-	Management </a:t>
            </a:r>
            <a:r>
              <a:rPr lang="en-GB" sz="1200" dirty="0">
                <a:solidFill>
                  <a:schemeClr val="tx1">
                    <a:lumMod val="50000"/>
                  </a:schemeClr>
                </a:solidFill>
              </a:rPr>
              <a:t>of Explosives	</a:t>
            </a:r>
          </a:p>
          <a:p>
            <a:pPr>
              <a:lnSpc>
                <a:spcPct val="150000"/>
              </a:lnSpc>
            </a:pPr>
            <a:r>
              <a:rPr lang="en-GB" sz="1200" dirty="0" smtClean="0">
                <a:solidFill>
                  <a:schemeClr val="tx1">
                    <a:lumMod val="50000"/>
                  </a:schemeClr>
                </a:solidFill>
              </a:rPr>
              <a:t>-	Use </a:t>
            </a:r>
            <a:r>
              <a:rPr lang="en-GB" sz="1200" dirty="0">
                <a:solidFill>
                  <a:schemeClr val="tx1">
                    <a:lumMod val="50000"/>
                  </a:schemeClr>
                </a:solidFill>
              </a:rPr>
              <a:t>of Low Sulphur Fuel, Fuel Additives </a:t>
            </a:r>
            <a:r>
              <a:rPr lang="en-GB" sz="1200" dirty="0" smtClean="0">
                <a:solidFill>
                  <a:schemeClr val="tx1">
                    <a:lumMod val="50000"/>
                  </a:schemeClr>
                </a:solidFill>
              </a:rPr>
              <a:t>and </a:t>
            </a:r>
            <a:r>
              <a:rPr lang="en-GB" sz="1200" dirty="0">
                <a:solidFill>
                  <a:schemeClr val="tx1">
                    <a:lumMod val="50000"/>
                  </a:schemeClr>
                </a:solidFill>
              </a:rPr>
              <a:t>Alternate </a:t>
            </a:r>
            <a:r>
              <a:rPr lang="en-GB" sz="1200" dirty="0" smtClean="0">
                <a:solidFill>
                  <a:schemeClr val="tx1">
                    <a:lumMod val="50000"/>
                  </a:schemeClr>
                </a:solidFill>
              </a:rPr>
              <a:t>Fuel</a:t>
            </a:r>
            <a:r>
              <a:rPr lang="en-GB" sz="1200" dirty="0">
                <a:solidFill>
                  <a:schemeClr val="tx1">
                    <a:lumMod val="50000"/>
                  </a:schemeClr>
                </a:solidFill>
              </a:rPr>
              <a:t>	</a:t>
            </a:r>
          </a:p>
          <a:p>
            <a:pPr marL="285750" indent="-285750">
              <a:lnSpc>
                <a:spcPct val="150000"/>
              </a:lnSpc>
              <a:buFont typeface="Arial" pitchFamily="34" charset="0"/>
              <a:buChar char="•"/>
            </a:pPr>
            <a:r>
              <a:rPr lang="en-GB" sz="1200" dirty="0">
                <a:solidFill>
                  <a:schemeClr val="tx1">
                    <a:lumMod val="50000"/>
                  </a:schemeClr>
                </a:solidFill>
              </a:rPr>
              <a:t>Personal Protection Measures	</a:t>
            </a:r>
          </a:p>
          <a:p>
            <a:pPr marL="285750" indent="-285750">
              <a:lnSpc>
                <a:spcPct val="150000"/>
              </a:lnSpc>
              <a:buFont typeface="Arial" pitchFamily="34" charset="0"/>
              <a:buChar char="•"/>
            </a:pPr>
            <a:r>
              <a:rPr lang="en-GB" sz="1200" dirty="0">
                <a:solidFill>
                  <a:schemeClr val="tx1">
                    <a:lumMod val="50000"/>
                  </a:schemeClr>
                </a:solidFill>
              </a:rPr>
              <a:t>Monitoring	</a:t>
            </a:r>
          </a:p>
          <a:p>
            <a:pPr marL="285750" indent="-285750">
              <a:lnSpc>
                <a:spcPct val="150000"/>
              </a:lnSpc>
              <a:buFont typeface="Arial" pitchFamily="34" charset="0"/>
              <a:buChar char="•"/>
            </a:pPr>
            <a:r>
              <a:rPr lang="en-GB" sz="1200" dirty="0">
                <a:solidFill>
                  <a:schemeClr val="tx1">
                    <a:lumMod val="50000"/>
                  </a:schemeClr>
                </a:solidFill>
              </a:rPr>
              <a:t>Conclusions</a:t>
            </a:r>
            <a:r>
              <a:rPr lang="en-GB" dirty="0">
                <a:solidFill>
                  <a:schemeClr val="tx1">
                    <a:lumMod val="50000"/>
                  </a:schemeClr>
                </a:solidFill>
              </a:rPr>
              <a:t>	</a:t>
            </a:r>
          </a:p>
        </p:txBody>
      </p:sp>
    </p:spTree>
    <p:extLst>
      <p:ext uri="{BB962C8B-B14F-4D97-AF65-F5344CB8AC3E}">
        <p14:creationId xmlns:p14="http://schemas.microsoft.com/office/powerpoint/2010/main" val="3102350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413792"/>
            <a:ext cx="8075613" cy="1287016"/>
          </a:xfrm>
        </p:spPr>
        <p:txBody>
          <a:bodyPr>
            <a:normAutofit/>
          </a:bodyPr>
          <a:lstStyle/>
          <a:p>
            <a:r>
              <a:rPr lang="en-GB" sz="2400" b="1" dirty="0"/>
              <a:t>2030-2050: meeting Europe’s </a:t>
            </a:r>
            <a:br>
              <a:rPr lang="en-GB" sz="2400" b="1" dirty="0"/>
            </a:br>
            <a:r>
              <a:rPr lang="en-GB" sz="2400" b="1" dirty="0"/>
              <a:t>“base-load” demand</a:t>
            </a:r>
            <a:endParaRPr lang="en-US" sz="2400" b="1" dirty="0"/>
          </a:p>
        </p:txBody>
      </p:sp>
      <p:sp>
        <p:nvSpPr>
          <p:cNvPr id="18435" name="Rectangle 3"/>
          <p:cNvSpPr>
            <a:spLocks noGrp="1" noChangeArrowheads="1"/>
          </p:cNvSpPr>
          <p:nvPr>
            <p:ph type="body" idx="1"/>
          </p:nvPr>
        </p:nvSpPr>
        <p:spPr>
          <a:xfrm>
            <a:off x="323528" y="1988841"/>
            <a:ext cx="8075613" cy="3600400"/>
          </a:xfrm>
        </p:spPr>
        <p:txBody>
          <a:bodyPr>
            <a:normAutofit/>
          </a:bodyPr>
          <a:lstStyle/>
          <a:p>
            <a:pPr>
              <a:buFont typeface="Arial"/>
              <a:buChar char="•"/>
            </a:pPr>
            <a:r>
              <a:rPr lang="en-GB" sz="1600" b="1" dirty="0"/>
              <a:t>Upgrading &amp; maintaining infrastructure</a:t>
            </a:r>
            <a:br>
              <a:rPr lang="en-GB" sz="1600" b="1" dirty="0"/>
            </a:br>
            <a:r>
              <a:rPr lang="en-GB" sz="1600" b="1" dirty="0"/>
              <a:t>(health, transport, energy,…)</a:t>
            </a:r>
          </a:p>
          <a:p>
            <a:endParaRPr lang="en-GB" sz="1600" b="1" dirty="0"/>
          </a:p>
          <a:p>
            <a:pPr>
              <a:buFont typeface="Arial"/>
              <a:buChar char="•"/>
            </a:pPr>
            <a:r>
              <a:rPr lang="en-GB" sz="1600" b="1" dirty="0"/>
              <a:t>Accommodating increased urbanisation</a:t>
            </a:r>
          </a:p>
          <a:p>
            <a:pPr>
              <a:buFont typeface="Arial"/>
              <a:buChar char="•"/>
            </a:pPr>
            <a:endParaRPr lang="en-GB" sz="1600" b="1" dirty="0"/>
          </a:p>
          <a:p>
            <a:pPr>
              <a:buFont typeface="Arial"/>
              <a:buChar char="•"/>
            </a:pPr>
            <a:r>
              <a:rPr lang="en-GB" sz="1600" b="1" dirty="0"/>
              <a:t>Deploying new sustainable technologies</a:t>
            </a:r>
          </a:p>
          <a:p>
            <a:pPr>
              <a:buFont typeface="Arial"/>
              <a:buChar char="•"/>
            </a:pPr>
            <a:endParaRPr lang="en-GB" sz="1600" b="1" dirty="0"/>
          </a:p>
          <a:p>
            <a:pPr>
              <a:buFont typeface="Arial"/>
              <a:buChar char="•"/>
            </a:pPr>
            <a:r>
              <a:rPr lang="en-GB" sz="1600" b="1" dirty="0"/>
              <a:t>Sharing equitably the benefits of new technologies</a:t>
            </a:r>
          </a:p>
          <a:p>
            <a:pPr>
              <a:buFont typeface="Arial"/>
              <a:buChar char="•"/>
            </a:pPr>
            <a:endParaRPr lang="en-GB" sz="1600" b="1" dirty="0"/>
          </a:p>
          <a:p>
            <a:pPr>
              <a:buFont typeface="Arial"/>
              <a:buChar char="•"/>
            </a:pPr>
            <a:r>
              <a:rPr lang="en-GB" sz="1600" b="1" dirty="0"/>
              <a:t>Re-balancing lifestyles and employment across EU regions</a:t>
            </a:r>
          </a:p>
        </p:txBody>
      </p:sp>
      <p:sp>
        <p:nvSpPr>
          <p:cNvPr id="2" name="TextBox 1"/>
          <p:cNvSpPr txBox="1"/>
          <p:nvPr/>
        </p:nvSpPr>
        <p:spPr>
          <a:xfrm>
            <a:off x="462557" y="5383669"/>
            <a:ext cx="8064896" cy="830997"/>
          </a:xfrm>
          <a:prstGeom prst="rect">
            <a:avLst/>
          </a:prstGeom>
        </p:spPr>
        <p:txBody>
          <a:bodyPr vert="horz" wrap="square" lIns="91440" tIns="45720" rIns="91440" bIns="45720" rtlCol="0" anchor="ctr">
            <a:spAutoFit/>
          </a:bodyPr>
          <a:lstStyle/>
          <a:p>
            <a:pPr algn="ctr">
              <a:tabLst>
                <a:tab pos="712788" algn="l"/>
              </a:tabLst>
            </a:pPr>
            <a:r>
              <a:rPr lang="en-GB" sz="2400" dirty="0">
                <a:solidFill>
                  <a:srgbClr val="F39200"/>
                </a:solidFill>
              </a:rPr>
              <a:t>The EU mining industry consistently adds more to proven reserves than it takes away.</a:t>
            </a:r>
          </a:p>
        </p:txBody>
      </p:sp>
      <p:pic>
        <p:nvPicPr>
          <p:cNvPr id="5" name="Picture 3" descr="F:\2014\Euromines\Manifesto\Euromines-Manifesto-v6-1-1_cover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1936"/>
          <a:stretch/>
        </p:blipFill>
        <p:spPr bwMode="auto">
          <a:xfrm>
            <a:off x="5796136" y="1844824"/>
            <a:ext cx="3200400" cy="23762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8396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400" b="1" dirty="0"/>
              <a:t>What is on offer?</a:t>
            </a:r>
          </a:p>
        </p:txBody>
      </p:sp>
      <p:sp>
        <p:nvSpPr>
          <p:cNvPr id="3" name="Content Placeholder 2"/>
          <p:cNvSpPr>
            <a:spLocks noGrp="1"/>
          </p:cNvSpPr>
          <p:nvPr>
            <p:ph idx="1"/>
          </p:nvPr>
        </p:nvSpPr>
        <p:spPr/>
        <p:txBody>
          <a:bodyPr>
            <a:normAutofit fontScale="85000" lnSpcReduction="20000"/>
          </a:bodyPr>
          <a:lstStyle/>
          <a:p>
            <a:pPr>
              <a:buFont typeface="Arial"/>
              <a:buChar char="•"/>
            </a:pPr>
            <a:r>
              <a:rPr lang="en-GB" sz="1800" b="1" dirty="0"/>
              <a:t>Stable legal </a:t>
            </a:r>
            <a:r>
              <a:rPr lang="en-GB" sz="1800" b="1" dirty="0" smtClean="0"/>
              <a:t>frameworks</a:t>
            </a:r>
          </a:p>
          <a:p>
            <a:pPr>
              <a:buFont typeface="Arial"/>
              <a:buChar char="•"/>
            </a:pPr>
            <a:endParaRPr lang="en-GB" sz="1800" b="1" dirty="0" smtClean="0"/>
          </a:p>
          <a:p>
            <a:pPr>
              <a:buFont typeface="Arial"/>
              <a:buChar char="•"/>
            </a:pPr>
            <a:r>
              <a:rPr lang="en-GB" sz="1800" b="1" dirty="0" smtClean="0"/>
              <a:t>18 </a:t>
            </a:r>
            <a:r>
              <a:rPr lang="en-GB" sz="1800" b="1" dirty="0"/>
              <a:t>of the 28 EU Member States have or are in the final phase of revising their mineral </a:t>
            </a:r>
            <a:r>
              <a:rPr lang="en-GB" sz="1800" b="1" dirty="0" smtClean="0"/>
              <a:t>policies.</a:t>
            </a:r>
          </a:p>
          <a:p>
            <a:pPr>
              <a:buFont typeface="Arial"/>
              <a:buChar char="•"/>
            </a:pPr>
            <a:endParaRPr lang="en-GB" sz="1800" b="1" dirty="0"/>
          </a:p>
          <a:p>
            <a:pPr>
              <a:buFont typeface="Arial"/>
              <a:buChar char="•"/>
            </a:pPr>
            <a:r>
              <a:rPr lang="en-GB" sz="1800" b="1" dirty="0"/>
              <a:t>The EU has a solid network of national geological </a:t>
            </a:r>
            <a:r>
              <a:rPr lang="en-GB" sz="1800" b="1" dirty="0" smtClean="0"/>
              <a:t>surveys.</a:t>
            </a:r>
          </a:p>
          <a:p>
            <a:pPr>
              <a:buFont typeface="Arial"/>
              <a:buChar char="•"/>
            </a:pPr>
            <a:endParaRPr lang="en-GB" sz="1800" b="1" dirty="0"/>
          </a:p>
          <a:p>
            <a:pPr>
              <a:buFont typeface="Arial"/>
              <a:buChar char="•"/>
            </a:pPr>
            <a:r>
              <a:rPr lang="en-GB" sz="1800" b="1" dirty="0"/>
              <a:t>The EU has conducted a series of studies to improve access to information on Member States </a:t>
            </a:r>
            <a:r>
              <a:rPr lang="en-GB" sz="1800" b="1" dirty="0" smtClean="0"/>
              <a:t>and </a:t>
            </a:r>
            <a:r>
              <a:rPr lang="en-GB" sz="1800" b="1" dirty="0"/>
              <a:t>points of </a:t>
            </a:r>
            <a:r>
              <a:rPr lang="en-GB" sz="1800" b="1" dirty="0" smtClean="0"/>
              <a:t>call.</a:t>
            </a:r>
          </a:p>
          <a:p>
            <a:pPr>
              <a:buFont typeface="Arial"/>
              <a:buChar char="•"/>
            </a:pPr>
            <a:endParaRPr lang="en-GB" sz="1800" b="1" dirty="0"/>
          </a:p>
          <a:p>
            <a:pPr>
              <a:buFont typeface="Arial"/>
              <a:buChar char="•"/>
            </a:pPr>
            <a:r>
              <a:rPr lang="en-GB" sz="1800" b="1" dirty="0"/>
              <a:t>The EU has supported the sector with considerable EU RTD funding in the past </a:t>
            </a:r>
            <a:r>
              <a:rPr lang="en-GB" sz="1800" b="1" dirty="0" smtClean="0"/>
              <a:t>years.</a:t>
            </a:r>
          </a:p>
          <a:p>
            <a:pPr>
              <a:buFont typeface="Arial"/>
              <a:buChar char="•"/>
            </a:pPr>
            <a:endParaRPr lang="en-GB" sz="1800" b="1" dirty="0"/>
          </a:p>
          <a:p>
            <a:pPr>
              <a:buFont typeface="Arial"/>
              <a:buChar char="•"/>
            </a:pPr>
            <a:r>
              <a:rPr lang="en-GB" sz="1800" b="1" dirty="0"/>
              <a:t>The EU has created a EIT on Raw Materials which supports research, innovation and in particular </a:t>
            </a:r>
            <a:r>
              <a:rPr lang="en-GB" sz="1800" b="1" dirty="0" smtClean="0"/>
              <a:t>SMEs.</a:t>
            </a:r>
          </a:p>
          <a:p>
            <a:pPr>
              <a:buFont typeface="Arial"/>
              <a:buChar char="•"/>
            </a:pPr>
            <a:endParaRPr lang="en-GB" sz="1800" b="1" dirty="0"/>
          </a:p>
          <a:p>
            <a:pPr>
              <a:buFont typeface="Arial"/>
              <a:buChar char="•"/>
            </a:pPr>
            <a:r>
              <a:rPr lang="en-GB" sz="1800" b="1" dirty="0"/>
              <a:t>The EU has a </a:t>
            </a:r>
            <a:r>
              <a:rPr lang="en-GB" sz="1800" b="1" dirty="0" smtClean="0"/>
              <a:t>depth of professional </a:t>
            </a:r>
            <a:r>
              <a:rPr lang="en-GB" sz="1800" b="1" dirty="0"/>
              <a:t>and industry associations to support </a:t>
            </a:r>
            <a:r>
              <a:rPr lang="en-GB" sz="1800" b="1" dirty="0" smtClean="0"/>
              <a:t>investments.</a:t>
            </a:r>
            <a:endParaRPr lang="en-GB" sz="1800" b="1" dirty="0"/>
          </a:p>
          <a:p>
            <a:endParaRPr lang="en-GB" dirty="0"/>
          </a:p>
        </p:txBody>
      </p:sp>
      <p:sp>
        <p:nvSpPr>
          <p:cNvPr id="4" name="Slide Number Placeholder 3"/>
          <p:cNvSpPr>
            <a:spLocks noGrp="1"/>
          </p:cNvSpPr>
          <p:nvPr>
            <p:ph type="sldNum" sz="quarter" idx="4"/>
          </p:nvPr>
        </p:nvSpPr>
        <p:spPr/>
        <p:txBody>
          <a:bodyPr/>
          <a:lstStyle/>
          <a:p>
            <a:r>
              <a:rPr lang="cs-CZ" b="1"/>
              <a:t>» </a:t>
            </a:r>
            <a:fld id="{928A1EB2-80B2-44B7-A188-1B2B2DC7279A}" type="slidenum">
              <a:rPr lang="cs-CZ" smtClean="0"/>
              <a:pPr/>
              <a:t>16</a:t>
            </a:fld>
            <a:endParaRPr lang="cs-CZ" dirty="0"/>
          </a:p>
        </p:txBody>
      </p:sp>
    </p:spTree>
    <p:extLst>
      <p:ext uri="{BB962C8B-B14F-4D97-AF65-F5344CB8AC3E}">
        <p14:creationId xmlns:p14="http://schemas.microsoft.com/office/powerpoint/2010/main" val="39152779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What we </a:t>
            </a:r>
            <a:r>
              <a:rPr lang="en-US" sz="2400" b="1" dirty="0" smtClean="0"/>
              <a:t>need to </a:t>
            </a:r>
            <a:r>
              <a:rPr lang="en-US" sz="2400" b="1" dirty="0"/>
              <a:t>invest in </a:t>
            </a:r>
            <a:r>
              <a:rPr lang="en-US" sz="2400" b="1" dirty="0" smtClean="0"/>
              <a:t>Europe</a:t>
            </a:r>
            <a:endParaRPr lang="en-US" sz="2400" b="1" dirty="0"/>
          </a:p>
        </p:txBody>
      </p:sp>
      <p:sp>
        <p:nvSpPr>
          <p:cNvPr id="3" name="Slide Number Placeholder 2"/>
          <p:cNvSpPr>
            <a:spLocks noGrp="1"/>
          </p:cNvSpPr>
          <p:nvPr>
            <p:ph type="sldNum" sz="quarter" idx="10"/>
          </p:nvPr>
        </p:nvSpPr>
        <p:spPr/>
        <p:txBody>
          <a:bodyPr/>
          <a:lstStyle/>
          <a:p>
            <a:fld id="{7E6CC085-2BD7-4B14-ABF3-DEC2E0FFE422}" type="slidenum">
              <a:rPr lang="cs-CZ" smtClean="0"/>
              <a:pPr/>
              <a:t>17</a:t>
            </a:fld>
            <a:endParaRPr lang="cs-CZ" dirty="0"/>
          </a:p>
        </p:txBody>
      </p:sp>
      <p:sp>
        <p:nvSpPr>
          <p:cNvPr id="4" name="Text Placeholder 3"/>
          <p:cNvSpPr>
            <a:spLocks noGrp="1"/>
          </p:cNvSpPr>
          <p:nvPr>
            <p:ph type="body" sz="quarter" idx="11"/>
          </p:nvPr>
        </p:nvSpPr>
        <p:spPr>
          <a:xfrm>
            <a:off x="468313" y="1989138"/>
            <a:ext cx="4895775" cy="4176712"/>
          </a:xfrm>
        </p:spPr>
        <p:txBody>
          <a:bodyPr>
            <a:normAutofit fontScale="70000" lnSpcReduction="20000"/>
          </a:bodyPr>
          <a:lstStyle/>
          <a:p>
            <a:pPr>
              <a:buFont typeface="Arial"/>
              <a:buChar char="•"/>
            </a:pPr>
            <a:r>
              <a:rPr lang="en-GB" b="1" dirty="0" smtClean="0"/>
              <a:t>Predictable and stable </a:t>
            </a:r>
            <a:r>
              <a:rPr lang="en-GB" b="1" u="sng" dirty="0" smtClean="0"/>
              <a:t>industrial</a:t>
            </a:r>
            <a:r>
              <a:rPr lang="en-GB" b="1" dirty="0" smtClean="0"/>
              <a:t> and </a:t>
            </a:r>
            <a:r>
              <a:rPr lang="en-GB" b="1" u="sng" dirty="0" smtClean="0"/>
              <a:t>raw material </a:t>
            </a:r>
            <a:r>
              <a:rPr lang="en-GB" b="1" dirty="0" smtClean="0"/>
              <a:t>policies </a:t>
            </a:r>
            <a:r>
              <a:rPr lang="en-GB" dirty="0" smtClean="0"/>
              <a:t>from the EU and Member States. </a:t>
            </a:r>
          </a:p>
          <a:p>
            <a:pPr>
              <a:buFont typeface="Arial"/>
              <a:buChar char="•"/>
            </a:pPr>
            <a:endParaRPr lang="en-GB" dirty="0" smtClean="0"/>
          </a:p>
          <a:p>
            <a:pPr>
              <a:buFont typeface="Arial"/>
              <a:buChar char="•"/>
            </a:pPr>
            <a:r>
              <a:rPr lang="fr-BE" b="1" dirty="0" err="1" smtClean="0"/>
              <a:t>Competent</a:t>
            </a:r>
            <a:r>
              <a:rPr lang="fr-BE" b="1" dirty="0" smtClean="0"/>
              <a:t>, stable and </a:t>
            </a:r>
            <a:r>
              <a:rPr lang="fr-BE" b="1" dirty="0" err="1" smtClean="0"/>
              <a:t>reliable</a:t>
            </a:r>
            <a:r>
              <a:rPr lang="fr-BE" dirty="0" smtClean="0"/>
              <a:t> </a:t>
            </a:r>
            <a:r>
              <a:rPr lang="fr-BE" b="1" dirty="0" smtClean="0"/>
              <a:t>administrations.</a:t>
            </a:r>
          </a:p>
          <a:p>
            <a:pPr>
              <a:buFont typeface="Arial"/>
              <a:buChar char="•"/>
            </a:pPr>
            <a:endParaRPr lang="fr-BE" dirty="0" smtClean="0"/>
          </a:p>
          <a:p>
            <a:pPr>
              <a:buFont typeface="Arial"/>
              <a:buChar char="•"/>
            </a:pPr>
            <a:r>
              <a:rPr lang="fr-BE" b="1" dirty="0" err="1" smtClean="0"/>
              <a:t>Separation</a:t>
            </a:r>
            <a:r>
              <a:rPr lang="fr-BE" b="1" dirty="0" smtClean="0"/>
              <a:t> of </a:t>
            </a:r>
            <a:r>
              <a:rPr lang="fr-BE" b="1" dirty="0" err="1" smtClean="0"/>
              <a:t>politics</a:t>
            </a:r>
            <a:r>
              <a:rPr lang="fr-BE" b="1" dirty="0" smtClean="0"/>
              <a:t> and administrative </a:t>
            </a:r>
            <a:r>
              <a:rPr lang="fr-BE" b="1" dirty="0" err="1" smtClean="0"/>
              <a:t>procedures</a:t>
            </a:r>
            <a:r>
              <a:rPr lang="fr-BE" dirty="0" smtClean="0"/>
              <a:t> </a:t>
            </a:r>
            <a:r>
              <a:rPr lang="fr-BE" dirty="0" err="1" smtClean="0"/>
              <a:t>based</a:t>
            </a:r>
            <a:r>
              <a:rPr lang="fr-BE" dirty="0" smtClean="0"/>
              <a:t> on national </a:t>
            </a:r>
            <a:r>
              <a:rPr lang="fr-BE" dirty="0" err="1" smtClean="0"/>
              <a:t>laws</a:t>
            </a:r>
            <a:r>
              <a:rPr lang="fr-BE" dirty="0" smtClean="0"/>
              <a:t>.</a:t>
            </a:r>
            <a:endParaRPr lang="en-GB" dirty="0" smtClean="0"/>
          </a:p>
          <a:p>
            <a:pPr>
              <a:buFont typeface="Arial"/>
              <a:buChar char="•"/>
            </a:pPr>
            <a:endParaRPr lang="en-GB" dirty="0" smtClean="0"/>
          </a:p>
          <a:p>
            <a:pPr>
              <a:buFont typeface="Arial"/>
              <a:buChar char="•"/>
            </a:pPr>
            <a:r>
              <a:rPr lang="en-GB" b="1" dirty="0" smtClean="0"/>
              <a:t>EU and national energy policies </a:t>
            </a:r>
            <a:r>
              <a:rPr lang="en-GB" dirty="0" smtClean="0"/>
              <a:t>focusing on creating a viable undistorted internal market that offers long-term supply contracts to industry.</a:t>
            </a:r>
          </a:p>
          <a:p>
            <a:pPr>
              <a:buFont typeface="Arial"/>
              <a:buChar char="•"/>
            </a:pPr>
            <a:endParaRPr lang="en-GB" dirty="0" smtClean="0"/>
          </a:p>
          <a:p>
            <a:pPr>
              <a:buFont typeface="Arial"/>
              <a:buChar char="•"/>
            </a:pPr>
            <a:r>
              <a:rPr lang="en-GB" dirty="0" smtClean="0"/>
              <a:t>Deployment of all conventional and </a:t>
            </a:r>
            <a:r>
              <a:rPr lang="en-GB" dirty="0"/>
              <a:t>u</a:t>
            </a:r>
            <a:r>
              <a:rPr lang="en-GB" dirty="0" smtClean="0"/>
              <a:t>nconventional </a:t>
            </a:r>
            <a:r>
              <a:rPr lang="en-GB" b="1" dirty="0" smtClean="0"/>
              <a:t>energy sources</a:t>
            </a:r>
            <a:r>
              <a:rPr lang="en-GB" dirty="0" smtClean="0"/>
              <a:t>.</a:t>
            </a:r>
          </a:p>
          <a:p>
            <a:pPr>
              <a:buFont typeface="Arial"/>
              <a:buChar char="•"/>
            </a:pPr>
            <a:endParaRPr lang="en-GB" dirty="0" smtClean="0"/>
          </a:p>
          <a:p>
            <a:pPr>
              <a:buFont typeface="Arial"/>
              <a:buChar char="•"/>
            </a:pPr>
            <a:r>
              <a:rPr lang="en-GB" b="1" dirty="0" smtClean="0"/>
              <a:t>Reduced permitting times </a:t>
            </a:r>
            <a:r>
              <a:rPr lang="en-GB" dirty="0" smtClean="0"/>
              <a:t>in line with recommendations of the EU Semester.</a:t>
            </a:r>
          </a:p>
          <a:p>
            <a:pPr>
              <a:buFont typeface="Arial"/>
              <a:buChar char="•"/>
            </a:pPr>
            <a:endParaRPr lang="en-GB" dirty="0" smtClean="0"/>
          </a:p>
          <a:p>
            <a:pPr>
              <a:buFont typeface="Arial"/>
              <a:buChar char="•"/>
            </a:pPr>
            <a:r>
              <a:rPr lang="en-GB" dirty="0" smtClean="0"/>
              <a:t>Recognition of </a:t>
            </a:r>
            <a:r>
              <a:rPr lang="en-GB" b="1" dirty="0" smtClean="0"/>
              <a:t>mine site rehabilitation as a viable long-term land use option.</a:t>
            </a:r>
            <a:endParaRPr lang="en-GB" dirty="0" smtClean="0"/>
          </a:p>
          <a:p>
            <a:pPr>
              <a:buFont typeface="Arial"/>
              <a:buChar char="•"/>
            </a:pPr>
            <a:endParaRPr lang="en-GB" dirty="0"/>
          </a:p>
        </p:txBody>
      </p:sp>
      <p:pic>
        <p:nvPicPr>
          <p:cNvPr id="7170" name="Picture 2" descr="F:\2014\Euromines\Manifesto\Photos\p4_EXPO_2006_026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8576" y="1700808"/>
            <a:ext cx="3438525" cy="22860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F:\2014\Euromines\Manifesto\Photos\p4_hodnotici_komise_1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5474" y="4077072"/>
            <a:ext cx="3451627" cy="2294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47742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400" b="1" dirty="0" smtClean="0"/>
              <a:t>What we need to contribute</a:t>
            </a:r>
            <a:br>
              <a:rPr lang="en-GB" sz="2400" b="1" dirty="0" smtClean="0"/>
            </a:br>
            <a:r>
              <a:rPr lang="en-GB" sz="2400" b="1" dirty="0" smtClean="0"/>
              <a:t>to employment and economic growth rates</a:t>
            </a:r>
            <a:endParaRPr lang="en-GB" sz="2400" b="1" dirty="0"/>
          </a:p>
        </p:txBody>
      </p:sp>
      <p:sp>
        <p:nvSpPr>
          <p:cNvPr id="3" name="Content Placeholder 2"/>
          <p:cNvSpPr>
            <a:spLocks noGrp="1"/>
          </p:cNvSpPr>
          <p:nvPr>
            <p:ph idx="1"/>
          </p:nvPr>
        </p:nvSpPr>
        <p:spPr>
          <a:xfrm>
            <a:off x="457199" y="1988840"/>
            <a:ext cx="5410945" cy="4137323"/>
          </a:xfrm>
        </p:spPr>
        <p:txBody>
          <a:bodyPr>
            <a:normAutofit/>
          </a:bodyPr>
          <a:lstStyle/>
          <a:p>
            <a:pPr>
              <a:buFont typeface="Arial"/>
              <a:buChar char="•"/>
            </a:pPr>
            <a:r>
              <a:rPr lang="en-GB" sz="1600" dirty="0" smtClean="0"/>
              <a:t>Explicit </a:t>
            </a:r>
            <a:r>
              <a:rPr lang="en-GB" sz="1600" b="1" i="1" dirty="0" smtClean="0"/>
              <a:t>political support </a:t>
            </a:r>
            <a:r>
              <a:rPr lang="en-GB" sz="1600" dirty="0" smtClean="0"/>
              <a:t>for mining as a particular growth strategy.</a:t>
            </a:r>
          </a:p>
          <a:p>
            <a:pPr>
              <a:buFont typeface="Arial"/>
              <a:buChar char="•"/>
            </a:pPr>
            <a:endParaRPr lang="en-GB" sz="1600" dirty="0" smtClean="0"/>
          </a:p>
          <a:p>
            <a:pPr>
              <a:buFont typeface="Arial"/>
              <a:buChar char="•"/>
            </a:pPr>
            <a:r>
              <a:rPr lang="fr-BE" sz="1600" dirty="0" err="1" smtClean="0"/>
              <a:t>Reliable</a:t>
            </a:r>
            <a:r>
              <a:rPr lang="fr-BE" sz="1600" dirty="0" smtClean="0"/>
              <a:t> </a:t>
            </a:r>
            <a:r>
              <a:rPr lang="fr-BE" sz="1600" b="1" i="1" dirty="0" err="1" smtClean="0"/>
              <a:t>legal</a:t>
            </a:r>
            <a:r>
              <a:rPr lang="fr-BE" sz="1600" b="1" i="1" dirty="0" smtClean="0"/>
              <a:t> and administrative </a:t>
            </a:r>
            <a:r>
              <a:rPr lang="fr-BE" sz="1600" dirty="0" err="1" smtClean="0"/>
              <a:t>procedures</a:t>
            </a:r>
            <a:r>
              <a:rPr lang="fr-BE" sz="1600" dirty="0" smtClean="0"/>
              <a:t>.</a:t>
            </a:r>
          </a:p>
          <a:p>
            <a:pPr>
              <a:buFont typeface="Arial"/>
              <a:buChar char="•"/>
            </a:pPr>
            <a:endParaRPr lang="en-GB" sz="1600" dirty="0" smtClean="0"/>
          </a:p>
          <a:p>
            <a:pPr>
              <a:buFont typeface="Arial"/>
              <a:buChar char="•"/>
            </a:pPr>
            <a:r>
              <a:rPr lang="en-GB" sz="1600" dirty="0" smtClean="0"/>
              <a:t>Continued increase of minerals </a:t>
            </a:r>
            <a:r>
              <a:rPr lang="en-GB" sz="1600" b="1" i="1" dirty="0" smtClean="0"/>
              <a:t>exploration</a:t>
            </a:r>
            <a:r>
              <a:rPr lang="en-GB" sz="1600" dirty="0" smtClean="0"/>
              <a:t> in the EU Member States.</a:t>
            </a:r>
          </a:p>
          <a:p>
            <a:pPr>
              <a:buFont typeface="Arial"/>
              <a:buChar char="•"/>
            </a:pPr>
            <a:endParaRPr lang="en-GB" sz="1600" dirty="0" smtClean="0"/>
          </a:p>
          <a:p>
            <a:pPr>
              <a:buFont typeface="Arial"/>
              <a:buChar char="•"/>
            </a:pPr>
            <a:r>
              <a:rPr lang="en-GB" sz="1600" dirty="0" smtClean="0"/>
              <a:t>Free movement of </a:t>
            </a:r>
            <a:r>
              <a:rPr lang="en-GB" sz="1600" b="1" i="1" dirty="0" smtClean="0"/>
              <a:t>labour </a:t>
            </a:r>
            <a:r>
              <a:rPr lang="en-GB" sz="1600" dirty="0" smtClean="0"/>
              <a:t>(e.g. EU job descriptions, standards, accreditations).</a:t>
            </a:r>
          </a:p>
          <a:p>
            <a:pPr>
              <a:buFont typeface="Arial"/>
              <a:buChar char="•"/>
            </a:pPr>
            <a:endParaRPr lang="en-GB" sz="1600" dirty="0" smtClean="0"/>
          </a:p>
          <a:p>
            <a:pPr>
              <a:buFont typeface="Arial"/>
              <a:buChar char="•"/>
            </a:pPr>
            <a:r>
              <a:rPr lang="en-GB" sz="1600" b="1" i="1" dirty="0" smtClean="0"/>
              <a:t>Financial support for investments </a:t>
            </a:r>
            <a:r>
              <a:rPr lang="en-GB" sz="1600" dirty="0" smtClean="0"/>
              <a:t>that target performance exceeding established standards.</a:t>
            </a:r>
          </a:p>
          <a:p>
            <a:endParaRPr lang="en-GB" dirty="0" smtClean="0"/>
          </a:p>
          <a:p>
            <a:endParaRPr lang="en-GB" dirty="0" smtClean="0"/>
          </a:p>
        </p:txBody>
      </p:sp>
      <p:pic>
        <p:nvPicPr>
          <p:cNvPr id="6146" name="Picture 2" descr="F:\2014\Euromines\Manifesto\Photos\EXPO2008_0016_Peta_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2276872"/>
            <a:ext cx="2771800" cy="174569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F:\2014\Euromines\Manifesto\Photos\p3_CZ_CMC_Mokra_kilns_04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4077072"/>
            <a:ext cx="2771800" cy="1584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49909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7E6CC085-2BD7-4B14-ABF3-DEC2E0FFE422}" type="slidenum">
              <a:rPr lang="cs-CZ" smtClean="0"/>
              <a:pPr/>
              <a:t>19</a:t>
            </a:fld>
            <a:endParaRPr lang="cs-CZ" dirty="0"/>
          </a:p>
        </p:txBody>
      </p:sp>
      <p:sp>
        <p:nvSpPr>
          <p:cNvPr id="4" name="Text Placeholder 3"/>
          <p:cNvSpPr>
            <a:spLocks noGrp="1"/>
          </p:cNvSpPr>
          <p:nvPr>
            <p:ph type="body" sz="quarter" idx="11"/>
          </p:nvPr>
        </p:nvSpPr>
        <p:spPr>
          <a:xfrm>
            <a:off x="6660231" y="1989138"/>
            <a:ext cx="1872581" cy="4176712"/>
          </a:xfrm>
        </p:spPr>
        <p:txBody>
          <a:bodyPr/>
          <a:lstStyle/>
          <a:p>
            <a:pPr marL="0" indent="0">
              <a:buNone/>
            </a:pPr>
            <a:r>
              <a:rPr lang="fr-BE" dirty="0"/>
              <a:t>A network of </a:t>
            </a:r>
            <a:r>
              <a:rPr lang="fr-BE" dirty="0" smtClean="0"/>
              <a:t>support: national </a:t>
            </a:r>
            <a:r>
              <a:rPr lang="en-US" dirty="0" smtClean="0"/>
              <a:t>mining </a:t>
            </a:r>
            <a:r>
              <a:rPr lang="fr-BE" dirty="0" smtClean="0"/>
              <a:t>associations</a:t>
            </a:r>
            <a:endParaRPr lang="en-GB" dirty="0"/>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60648"/>
            <a:ext cx="6014442" cy="5874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a:cxnSpLocks/>
          </p:cNvCxnSpPr>
          <p:nvPr/>
        </p:nvCxnSpPr>
        <p:spPr>
          <a:xfrm flipH="1">
            <a:off x="2627784" y="2564904"/>
            <a:ext cx="1584176" cy="158417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p:cNvCxnSpPr>
            <a:cxnSpLocks/>
          </p:cNvCxnSpPr>
          <p:nvPr/>
        </p:nvCxnSpPr>
        <p:spPr>
          <a:xfrm flipH="1">
            <a:off x="2627784" y="2871441"/>
            <a:ext cx="828092" cy="127763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cxnSpLocks/>
          </p:cNvCxnSpPr>
          <p:nvPr/>
        </p:nvCxnSpPr>
        <p:spPr>
          <a:xfrm flipH="1">
            <a:off x="2663263" y="2587121"/>
            <a:ext cx="419993" cy="14899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p:cNvCxnSpPr>
            <a:cxnSpLocks/>
          </p:cNvCxnSpPr>
          <p:nvPr/>
        </p:nvCxnSpPr>
        <p:spPr>
          <a:xfrm>
            <a:off x="2195736" y="3789040"/>
            <a:ext cx="454947" cy="2691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 name="Straight Connector 13"/>
          <p:cNvCxnSpPr>
            <a:cxnSpLocks/>
          </p:cNvCxnSpPr>
          <p:nvPr/>
        </p:nvCxnSpPr>
        <p:spPr>
          <a:xfrm flipV="1">
            <a:off x="1619672" y="4149080"/>
            <a:ext cx="1008112" cy="122413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2015615" y="4084745"/>
            <a:ext cx="648072" cy="122413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2627784" y="3861048"/>
            <a:ext cx="468052" cy="28803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p:cNvCxnSpPr>
            <a:cxnSpLocks/>
          </p:cNvCxnSpPr>
          <p:nvPr/>
        </p:nvCxnSpPr>
        <p:spPr>
          <a:xfrm flipH="1">
            <a:off x="2656266" y="3861048"/>
            <a:ext cx="871618" cy="19510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Straight Connector 21"/>
          <p:cNvCxnSpPr>
            <a:cxnSpLocks/>
          </p:cNvCxnSpPr>
          <p:nvPr/>
        </p:nvCxnSpPr>
        <p:spPr>
          <a:xfrm flipH="1" flipV="1">
            <a:off x="2656384" y="4082744"/>
            <a:ext cx="763488" cy="21035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flipV="1">
            <a:off x="2692287" y="4105402"/>
            <a:ext cx="727585" cy="47572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Straight Connector 25"/>
          <p:cNvCxnSpPr>
            <a:cxnSpLocks/>
          </p:cNvCxnSpPr>
          <p:nvPr/>
        </p:nvCxnSpPr>
        <p:spPr>
          <a:xfrm flipH="1" flipV="1">
            <a:off x="2670566" y="4090636"/>
            <a:ext cx="1682806" cy="6554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flipV="1">
            <a:off x="2692287" y="4105402"/>
            <a:ext cx="1591681" cy="90777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24" name="Straight Connector 1023"/>
          <p:cNvCxnSpPr>
            <a:cxnSpLocks/>
          </p:cNvCxnSpPr>
          <p:nvPr/>
        </p:nvCxnSpPr>
        <p:spPr>
          <a:xfrm flipH="1" flipV="1">
            <a:off x="2663263" y="4049515"/>
            <a:ext cx="1404681" cy="143760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30" name="Straight Connector 1029"/>
          <p:cNvCxnSpPr>
            <a:cxnSpLocks/>
          </p:cNvCxnSpPr>
          <p:nvPr/>
        </p:nvCxnSpPr>
        <p:spPr>
          <a:xfrm flipH="1" flipV="1">
            <a:off x="2656266" y="4075408"/>
            <a:ext cx="1195654" cy="93776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32" name="Straight Connector 1031"/>
          <p:cNvCxnSpPr>
            <a:cxnSpLocks/>
          </p:cNvCxnSpPr>
          <p:nvPr/>
        </p:nvCxnSpPr>
        <p:spPr>
          <a:xfrm flipH="1" flipV="1">
            <a:off x="2699166" y="4058179"/>
            <a:ext cx="2001907" cy="109901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37" name="Straight Connector 1036"/>
          <p:cNvCxnSpPr>
            <a:cxnSpLocks/>
          </p:cNvCxnSpPr>
          <p:nvPr/>
        </p:nvCxnSpPr>
        <p:spPr>
          <a:xfrm flipH="1" flipV="1">
            <a:off x="2663263" y="4079072"/>
            <a:ext cx="1188657" cy="43004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39" name="Straight Connector 1038"/>
          <p:cNvCxnSpPr>
            <a:cxnSpLocks/>
          </p:cNvCxnSpPr>
          <p:nvPr/>
        </p:nvCxnSpPr>
        <p:spPr>
          <a:xfrm>
            <a:off x="2684647" y="4061843"/>
            <a:ext cx="1116225" cy="22886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42" name="Straight Connector 1041"/>
          <p:cNvCxnSpPr/>
          <p:nvPr/>
        </p:nvCxnSpPr>
        <p:spPr>
          <a:xfrm>
            <a:off x="2692287" y="4105402"/>
            <a:ext cx="727585" cy="43678"/>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3857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400" b="1" dirty="0" smtClean="0"/>
              <a:t>EU and national legislation</a:t>
            </a:r>
            <a:endParaRPr lang="en-GB" sz="2400" b="1" dirty="0"/>
          </a:p>
        </p:txBody>
      </p:sp>
      <p:sp>
        <p:nvSpPr>
          <p:cNvPr id="3" name="Slide Number Placeholder 2"/>
          <p:cNvSpPr>
            <a:spLocks noGrp="1"/>
          </p:cNvSpPr>
          <p:nvPr>
            <p:ph type="sldNum" sz="quarter" idx="10"/>
          </p:nvPr>
        </p:nvSpPr>
        <p:spPr/>
        <p:txBody>
          <a:bodyPr/>
          <a:lstStyle/>
          <a:p>
            <a:fld id="{7E6CC085-2BD7-4B14-ABF3-DEC2E0FFE422}" type="slidenum">
              <a:rPr lang="cs-CZ" smtClean="0"/>
              <a:pPr/>
              <a:t>2</a:t>
            </a:fld>
            <a:endParaRPr lang="cs-CZ" dirty="0"/>
          </a:p>
        </p:txBody>
      </p:sp>
      <p:sp>
        <p:nvSpPr>
          <p:cNvPr id="4" name="Text Placeholder 3"/>
          <p:cNvSpPr>
            <a:spLocks noGrp="1"/>
          </p:cNvSpPr>
          <p:nvPr>
            <p:ph type="body" sz="quarter" idx="11"/>
          </p:nvPr>
        </p:nvSpPr>
        <p:spPr/>
        <p:txBody>
          <a:bodyPr>
            <a:normAutofit fontScale="92500" lnSpcReduction="20000"/>
          </a:bodyPr>
          <a:lstStyle/>
          <a:p>
            <a:pPr>
              <a:buFont typeface="Arial" pitchFamily="34" charset="0"/>
              <a:buChar char="•"/>
            </a:pPr>
            <a:r>
              <a:rPr lang="en-GB" sz="1900" b="1" dirty="0" smtClean="0"/>
              <a:t>EU law is divided into 'primary' and 'secondary' legislation. </a:t>
            </a:r>
          </a:p>
          <a:p>
            <a:pPr lvl="1">
              <a:buFont typeface="Arial" pitchFamily="34" charset="0"/>
              <a:buChar char="•"/>
            </a:pPr>
            <a:r>
              <a:rPr lang="en-GB" sz="1300" dirty="0" smtClean="0"/>
              <a:t>The treaties (primary legislation) are the basis or ground rules for all EU action. </a:t>
            </a:r>
          </a:p>
          <a:p>
            <a:pPr lvl="1">
              <a:buFont typeface="Arial" pitchFamily="34" charset="0"/>
              <a:buChar char="•"/>
            </a:pPr>
            <a:r>
              <a:rPr lang="en-GB" sz="1300" dirty="0" smtClean="0"/>
              <a:t>Secondary legislation – which includes regulations, directives and decisions – are derived from the principles and objectives set out in the treaties.</a:t>
            </a:r>
          </a:p>
          <a:p>
            <a:pPr lvl="1">
              <a:buFont typeface="Arial" pitchFamily="34" charset="0"/>
              <a:buChar char="•"/>
            </a:pPr>
            <a:endParaRPr lang="en-GB" sz="1500" dirty="0" smtClean="0"/>
          </a:p>
          <a:p>
            <a:pPr>
              <a:buFont typeface="Arial" pitchFamily="34" charset="0"/>
              <a:buChar char="•"/>
            </a:pPr>
            <a:r>
              <a:rPr lang="en-GB" sz="1900" b="1" dirty="0" smtClean="0"/>
              <a:t>National law should implement (transpose and adapt) unless it is an EU regulation.</a:t>
            </a:r>
          </a:p>
          <a:p>
            <a:pPr marL="457200" lvl="1" indent="0">
              <a:buNone/>
            </a:pPr>
            <a:endParaRPr lang="en-GB" sz="1600" dirty="0" smtClean="0"/>
          </a:p>
          <a:p>
            <a:pPr>
              <a:buFont typeface="Arial" pitchFamily="34" charset="0"/>
              <a:buChar char="•"/>
            </a:pPr>
            <a:r>
              <a:rPr lang="en-GB" sz="1900" b="1" dirty="0" smtClean="0"/>
              <a:t>The EU’s “better regulation” agenda</a:t>
            </a:r>
          </a:p>
          <a:p>
            <a:pPr marL="457200" lvl="1" indent="0">
              <a:buNone/>
            </a:pPr>
            <a:r>
              <a:rPr lang="en-GB" sz="1300" dirty="0" smtClean="0"/>
              <a:t>is about designing and evaluating EU policies and laws transparently, with evidence, and backed up by the views of citizens and stakeholders. It covers all policy areas and aims for targeted regulation that goes no further than required, in order </a:t>
            </a:r>
            <a:r>
              <a:rPr lang="en-GB" sz="1300" u="sng" dirty="0" smtClean="0"/>
              <a:t>to achieve objectives and bring benefits at minimum cost. </a:t>
            </a:r>
          </a:p>
          <a:p>
            <a:pPr marL="457200" lvl="1" indent="0">
              <a:buNone/>
            </a:pPr>
            <a:endParaRPr lang="en-GB" sz="1300" u="sng" dirty="0" smtClean="0"/>
          </a:p>
          <a:p>
            <a:pPr>
              <a:buFont typeface="Arial" pitchFamily="34" charset="0"/>
              <a:buChar char="•"/>
            </a:pPr>
            <a:r>
              <a:rPr lang="en-GB" sz="1900" b="1" dirty="0" smtClean="0"/>
              <a:t>“Better regulation” sets out to ensure:</a:t>
            </a:r>
          </a:p>
          <a:p>
            <a:pPr lvl="1">
              <a:buFont typeface="Arial" pitchFamily="34" charset="0"/>
              <a:buChar char="•"/>
            </a:pPr>
            <a:r>
              <a:rPr lang="en-GB" sz="1300" dirty="0" smtClean="0"/>
              <a:t>decision-making is open and transparent</a:t>
            </a:r>
          </a:p>
          <a:p>
            <a:pPr lvl="1">
              <a:buFont typeface="Arial" pitchFamily="34" charset="0"/>
              <a:buChar char="•"/>
            </a:pPr>
            <a:r>
              <a:rPr lang="en-GB" sz="1300" dirty="0" smtClean="0"/>
              <a:t>citizens and stakeholders can contribute throughout the policy and law‑making process</a:t>
            </a:r>
          </a:p>
          <a:p>
            <a:pPr lvl="1">
              <a:buFont typeface="Arial" pitchFamily="34" charset="0"/>
              <a:buChar char="•"/>
            </a:pPr>
            <a:r>
              <a:rPr lang="en-GB" sz="1300" dirty="0" smtClean="0"/>
              <a:t>EU actions are based on evidence and understanding of the impacts</a:t>
            </a:r>
          </a:p>
          <a:p>
            <a:pPr lvl="1">
              <a:buFont typeface="Arial" pitchFamily="34" charset="0"/>
              <a:buChar char="•"/>
            </a:pPr>
            <a:r>
              <a:rPr lang="en-GB" sz="1300" dirty="0" smtClean="0"/>
              <a:t>regulatory burdens on businesses, citizens or public administrations are kept to a minimum.</a:t>
            </a:r>
          </a:p>
          <a:p>
            <a:pPr marL="1200150" lvl="2" indent="-342900">
              <a:buFont typeface="Arial" pitchFamily="34" charset="0"/>
              <a:buChar char="•"/>
            </a:pPr>
            <a:endParaRPr lang="en-GB" sz="1300" u="sng" dirty="0"/>
          </a:p>
          <a:p>
            <a:pPr marL="1200150" lvl="2" indent="-342900">
              <a:buFont typeface="Arial" pitchFamily="34" charset="0"/>
              <a:buChar char="•"/>
            </a:pPr>
            <a:endParaRPr lang="en-GB" sz="1400" dirty="0"/>
          </a:p>
        </p:txBody>
      </p:sp>
    </p:spTree>
    <p:extLst>
      <p:ext uri="{BB962C8B-B14F-4D97-AF65-F5344CB8AC3E}">
        <p14:creationId xmlns:p14="http://schemas.microsoft.com/office/powerpoint/2010/main" val="38469722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457200" y="413792"/>
            <a:ext cx="8075613" cy="926976"/>
          </a:xfr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normAutofit/>
          </a:bodyPr>
          <a:lstStyle/>
          <a:p>
            <a:r>
              <a:rPr lang="en-GB" sz="2400" b="1" dirty="0" smtClean="0"/>
              <a:t>Improving performance: </a:t>
            </a:r>
            <a:br>
              <a:rPr lang="en-GB" sz="2400" b="1" dirty="0" smtClean="0"/>
            </a:br>
            <a:r>
              <a:rPr lang="en-GB" sz="2400" b="1" dirty="0" smtClean="0"/>
              <a:t>Best practice + modern mining explained</a:t>
            </a:r>
            <a:endParaRPr lang="en-GB" sz="2400" b="1" dirty="0"/>
          </a:p>
        </p:txBody>
      </p:sp>
      <p:sp>
        <p:nvSpPr>
          <p:cNvPr id="93187" name="Footer Placeholder 3"/>
          <p:cNvSpPr>
            <a:spLocks noGrp="1"/>
          </p:cNvSpPr>
          <p:nvPr>
            <p:ph type="ftr" sz="quarter" idx="10"/>
          </p:nvPr>
        </p:nvSpPr>
        <p:spPr/>
        <p:txBody>
          <a:bodyPr/>
          <a:lstStyle/>
          <a:p>
            <a:pPr defTabSz="912813" fontAlgn="base">
              <a:spcBef>
                <a:spcPct val="0"/>
              </a:spcBef>
              <a:spcAft>
                <a:spcPct val="0"/>
              </a:spcAft>
              <a:defRPr/>
            </a:pPr>
            <a:r>
              <a:rPr lang="en-GB" smtClean="0">
                <a:solidFill>
                  <a:schemeClr val="bg1"/>
                </a:solidFill>
              </a:rPr>
              <a:t>www.icmm.com</a:t>
            </a:r>
          </a:p>
        </p:txBody>
      </p:sp>
      <p:grpSp>
        <p:nvGrpSpPr>
          <p:cNvPr id="2" name="Group 1"/>
          <p:cNvGrpSpPr/>
          <p:nvPr/>
        </p:nvGrpSpPr>
        <p:grpSpPr>
          <a:xfrm>
            <a:off x="539552" y="1631372"/>
            <a:ext cx="7194643" cy="4628920"/>
            <a:chOff x="971600" y="1699612"/>
            <a:chExt cx="7194643" cy="4628920"/>
          </a:xfrm>
        </p:grpSpPr>
        <p:pic>
          <p:nvPicPr>
            <p:cNvPr id="1026" name="Picture 2"/>
            <p:cNvPicPr>
              <a:picLocks noChangeAspect="1" noChangeArrowheads="1"/>
            </p:cNvPicPr>
            <p:nvPr/>
          </p:nvPicPr>
          <p:blipFill>
            <a:blip r:embed="rId3"/>
            <a:srcRect/>
            <a:stretch>
              <a:fillRect/>
            </a:stretch>
          </p:blipFill>
          <p:spPr bwMode="auto">
            <a:xfrm>
              <a:off x="2847489" y="1699612"/>
              <a:ext cx="1613153" cy="2330478"/>
            </a:xfrm>
            <a:prstGeom prst="rect">
              <a:avLst/>
            </a:prstGeom>
            <a:solidFill>
              <a:srgbClr val="000000">
                <a:shade val="95000"/>
              </a:srgbClr>
            </a:solidFill>
            <a:ln w="28575" cap="sq">
              <a:solidFill>
                <a:schemeClr val="bg1">
                  <a:lumMod val="50000"/>
                </a:schemeClr>
              </a:solidFill>
              <a:miter lim="800000"/>
            </a:ln>
            <a:effectLst>
              <a:outerShdw blurRad="254000" dist="190500" dir="2700000" sy="90000" algn="bl" rotWithShape="0">
                <a:srgbClr val="000000">
                  <a:alpha val="40000"/>
                </a:srgbClr>
              </a:outerShdw>
            </a:effectLst>
          </p:spPr>
        </p:pic>
        <p:pic>
          <p:nvPicPr>
            <p:cNvPr id="14" name="Picture 13" descr="Mine Closure.jpg"/>
            <p:cNvPicPr>
              <a:picLocks noChangeAspect="1"/>
            </p:cNvPicPr>
            <p:nvPr/>
          </p:nvPicPr>
          <p:blipFill>
            <a:blip r:embed="rId4"/>
            <a:stretch>
              <a:fillRect/>
            </a:stretch>
          </p:blipFill>
          <p:spPr>
            <a:xfrm>
              <a:off x="971600" y="1699612"/>
              <a:ext cx="1578019" cy="2282248"/>
            </a:xfrm>
            <a:prstGeom prst="rect">
              <a:avLst/>
            </a:prstGeom>
            <a:solidFill>
              <a:srgbClr val="000000">
                <a:shade val="95000"/>
              </a:srgbClr>
            </a:solidFill>
            <a:ln w="28575" cap="sq">
              <a:solidFill>
                <a:schemeClr val="bg1">
                  <a:lumMod val="50000"/>
                </a:schemeClr>
              </a:solidFill>
              <a:miter lim="800000"/>
            </a:ln>
            <a:effectLst>
              <a:outerShdw blurRad="254000" dist="190500" dir="2700000" sy="90000" algn="bl" rotWithShape="0">
                <a:srgbClr val="000000">
                  <a:alpha val="40000"/>
                </a:srgbClr>
              </a:outerShdw>
            </a:effectLst>
          </p:spPr>
        </p:pic>
        <p:pic>
          <p:nvPicPr>
            <p:cNvPr id="16" name="Picture 2" descr="S:\Communications\Newsletter\Volume 8, No 1 - May 2009\ICMM_May09cover_fin.jpg"/>
            <p:cNvPicPr>
              <a:picLocks noChangeAspect="1" noChangeArrowheads="1"/>
            </p:cNvPicPr>
            <p:nvPr/>
          </p:nvPicPr>
          <p:blipFill>
            <a:blip r:embed="rId5"/>
            <a:stretch>
              <a:fillRect/>
            </a:stretch>
          </p:blipFill>
          <p:spPr bwMode="auto">
            <a:xfrm>
              <a:off x="4758512" y="1699612"/>
              <a:ext cx="1531843" cy="2216571"/>
            </a:xfrm>
            <a:prstGeom prst="rect">
              <a:avLst/>
            </a:prstGeom>
            <a:solidFill>
              <a:srgbClr val="000000">
                <a:shade val="95000"/>
              </a:srgbClr>
            </a:solidFill>
            <a:ln w="28575" cap="sq">
              <a:solidFill>
                <a:schemeClr val="bg1">
                  <a:lumMod val="50000"/>
                </a:schemeClr>
              </a:solidFill>
              <a:miter lim="800000"/>
            </a:ln>
            <a:effectLst>
              <a:outerShdw blurRad="254000" dist="190500" dir="2700000" sy="90000" algn="bl" rotWithShape="0">
                <a:srgbClr val="000000">
                  <a:alpha val="40000"/>
                </a:srgbClr>
              </a:outerShdw>
            </a:effectLst>
          </p:spPr>
        </p:pic>
        <p:pic>
          <p:nvPicPr>
            <p:cNvPr id="717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88224" y="1699612"/>
              <a:ext cx="1578019" cy="2295588"/>
            </a:xfrm>
            <a:prstGeom prst="rect">
              <a:avLst/>
            </a:prstGeom>
            <a:solidFill>
              <a:srgbClr val="000000">
                <a:shade val="95000"/>
              </a:srgbClr>
            </a:solidFill>
            <a:ln w="28575" cap="sq">
              <a:solidFill>
                <a:schemeClr val="bg1">
                  <a:lumMod val="50000"/>
                </a:schemeClr>
              </a:solidFill>
              <a:miter lim="800000"/>
            </a:ln>
            <a:effectLst>
              <a:outerShdw blurRad="254000" dist="190500" dir="2700000" sy="90000" algn="bl" rotWithShape="0">
                <a:srgbClr val="000000">
                  <a:alpha val="40000"/>
                </a:srgbClr>
              </a:outerShdw>
            </a:effectLst>
            <a:extLst/>
          </p:spPr>
        </p:pic>
        <p:pic>
          <p:nvPicPr>
            <p:cNvPr id="7171"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07704" y="2924944"/>
              <a:ext cx="1577606" cy="2282248"/>
            </a:xfrm>
            <a:prstGeom prst="rect">
              <a:avLst/>
            </a:prstGeom>
            <a:solidFill>
              <a:srgbClr val="000000">
                <a:shade val="95000"/>
              </a:srgbClr>
            </a:solidFill>
            <a:ln w="28575" cap="sq">
              <a:solidFill>
                <a:schemeClr val="bg1">
                  <a:lumMod val="50000"/>
                </a:schemeClr>
              </a:solidFill>
              <a:miter lim="800000"/>
            </a:ln>
            <a:effectLst>
              <a:outerShdw blurRad="254000" dist="190500" dir="2700000" sy="90000" algn="bl" rotWithShape="0">
                <a:srgbClr val="000000">
                  <a:alpha val="40000"/>
                </a:srgbClr>
              </a:outerShdw>
            </a:effectLst>
            <a:extLst/>
          </p:spPr>
        </p:pic>
        <p:pic>
          <p:nvPicPr>
            <p:cNvPr id="7172"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76627" y="2924944"/>
              <a:ext cx="1584176" cy="2315087"/>
            </a:xfrm>
            <a:prstGeom prst="rect">
              <a:avLst/>
            </a:prstGeom>
            <a:solidFill>
              <a:srgbClr val="000000">
                <a:shade val="95000"/>
              </a:srgbClr>
            </a:solidFill>
            <a:ln w="28575" cap="sq">
              <a:solidFill>
                <a:schemeClr val="bg1">
                  <a:lumMod val="50000"/>
                </a:schemeClr>
              </a:solidFill>
              <a:miter lim="800000"/>
            </a:ln>
            <a:effectLst>
              <a:outerShdw blurRad="254000" dist="190500" dir="2700000" sy="90000" algn="bl" rotWithShape="0">
                <a:srgbClr val="000000">
                  <a:alpha val="40000"/>
                </a:srgbClr>
              </a:outerShdw>
            </a:effectLst>
            <a:extLst/>
          </p:spPr>
        </p:pic>
        <p:pic>
          <p:nvPicPr>
            <p:cNvPr id="7176" name="Picture 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652120" y="2924944"/>
              <a:ext cx="1578019" cy="2282248"/>
            </a:xfrm>
            <a:prstGeom prst="rect">
              <a:avLst/>
            </a:prstGeom>
            <a:solidFill>
              <a:srgbClr val="000000">
                <a:shade val="95000"/>
              </a:srgbClr>
            </a:solidFill>
            <a:ln w="28575" cap="sq">
              <a:solidFill>
                <a:schemeClr val="bg1">
                  <a:lumMod val="50000"/>
                </a:schemeClr>
              </a:solidFill>
              <a:miter lim="800000"/>
            </a:ln>
            <a:effectLst>
              <a:outerShdw blurRad="254000" dist="190500" dir="2700000" sy="90000" algn="bl" rotWithShape="0">
                <a:srgbClr val="000000">
                  <a:alpha val="40000"/>
                </a:srgbClr>
              </a:outerShdw>
            </a:effectLst>
            <a:extLst/>
          </p:spPr>
        </p:pic>
        <p:pic>
          <p:nvPicPr>
            <p:cNvPr id="7173"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441130" y="4032945"/>
              <a:ext cx="1578018" cy="2295587"/>
            </a:xfrm>
            <a:prstGeom prst="rect">
              <a:avLst/>
            </a:prstGeom>
            <a:solidFill>
              <a:srgbClr val="000000">
                <a:shade val="95000"/>
              </a:srgbClr>
            </a:solidFill>
            <a:ln w="28575" cap="sq">
              <a:solidFill>
                <a:schemeClr val="bg1">
                  <a:lumMod val="50000"/>
                </a:schemeClr>
              </a:solidFill>
              <a:miter lim="800000"/>
            </a:ln>
            <a:effectLst>
              <a:outerShdw blurRad="254000" dist="190500" dir="2700000" sy="90000" algn="bl" rotWithShape="0">
                <a:srgbClr val="000000">
                  <a:alpha val="40000"/>
                </a:srgbClr>
              </a:outerShdw>
            </a:effectLst>
            <a:extLst/>
          </p:spPr>
        </p:pic>
        <p:pic>
          <p:nvPicPr>
            <p:cNvPr id="7174" name="Picture 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08285" y="4032944"/>
              <a:ext cx="1578019" cy="2295588"/>
            </a:xfrm>
            <a:prstGeom prst="rect">
              <a:avLst/>
            </a:prstGeom>
            <a:solidFill>
              <a:srgbClr val="000000">
                <a:shade val="95000"/>
              </a:srgbClr>
            </a:solidFill>
            <a:ln w="28575" cap="sq">
              <a:solidFill>
                <a:schemeClr val="bg1">
                  <a:lumMod val="50000"/>
                </a:schemeClr>
              </a:solidFill>
              <a:miter lim="800000"/>
            </a:ln>
            <a:effectLst>
              <a:outerShdw blurRad="254000" dist="190500" dir="2700000" sy="90000" algn="bl" rotWithShape="0">
                <a:srgbClr val="000000">
                  <a:alpha val="40000"/>
                </a:srgbClr>
              </a:outerShdw>
            </a:effectLst>
            <a:extLst/>
          </p:spPr>
        </p:pic>
        <p:pic>
          <p:nvPicPr>
            <p:cNvPr id="7175" name="Picture 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885900" y="4032945"/>
              <a:ext cx="1578018" cy="2295587"/>
            </a:xfrm>
            <a:prstGeom prst="rect">
              <a:avLst/>
            </a:prstGeom>
            <a:solidFill>
              <a:srgbClr val="000000">
                <a:shade val="95000"/>
              </a:srgbClr>
            </a:solidFill>
            <a:ln w="28575" cap="sq">
              <a:solidFill>
                <a:schemeClr val="bg1">
                  <a:lumMod val="50000"/>
                </a:schemeClr>
              </a:solidFill>
              <a:miter lim="800000"/>
            </a:ln>
            <a:effectLst>
              <a:outerShdw blurRad="254000" dist="190500" dir="2700000" sy="90000" algn="bl" rotWithShape="0">
                <a:srgbClr val="000000">
                  <a:alpha val="40000"/>
                </a:srgbClr>
              </a:outerShdw>
            </a:effectLst>
            <a:extLst/>
          </p:spPr>
        </p:pic>
        <p:pic>
          <p:nvPicPr>
            <p:cNvPr id="7177" name="Picture 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663514" y="4039614"/>
              <a:ext cx="1578019" cy="2282248"/>
            </a:xfrm>
            <a:prstGeom prst="rect">
              <a:avLst/>
            </a:prstGeom>
            <a:solidFill>
              <a:srgbClr val="000000">
                <a:shade val="95000"/>
              </a:srgbClr>
            </a:solidFill>
            <a:ln w="28575" cap="sq">
              <a:solidFill>
                <a:schemeClr val="bg1">
                  <a:lumMod val="50000"/>
                </a:schemeClr>
              </a:solidFill>
              <a:miter lim="800000"/>
            </a:ln>
            <a:effectLst>
              <a:outerShdw blurRad="254000" dist="190500" dir="2700000" sy="90000" algn="bl" rotWithShape="0">
                <a:srgbClr val="000000">
                  <a:alpha val="40000"/>
                </a:srgbClr>
              </a:outerShdw>
            </a:effectLst>
            <a:extLst/>
          </p:spPr>
        </p:pic>
      </p:grpSp>
    </p:spTree>
    <p:extLst>
      <p:ext uri="{BB962C8B-B14F-4D97-AF65-F5344CB8AC3E}">
        <p14:creationId xmlns:p14="http://schemas.microsoft.com/office/powerpoint/2010/main" val="1210683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400" b="1" dirty="0"/>
              <a:t>Euromines </a:t>
            </a:r>
            <a:br>
              <a:rPr lang="en-GB" sz="2400" b="1" dirty="0"/>
            </a:br>
            <a:r>
              <a:rPr lang="en-GB" sz="2400" b="1" dirty="0"/>
              <a:t>Quick Guides</a:t>
            </a:r>
          </a:p>
        </p:txBody>
      </p:sp>
      <p:sp>
        <p:nvSpPr>
          <p:cNvPr id="3" name="Slide Number Placeholder 2"/>
          <p:cNvSpPr>
            <a:spLocks noGrp="1"/>
          </p:cNvSpPr>
          <p:nvPr>
            <p:ph type="sldNum" sz="quarter" idx="10"/>
          </p:nvPr>
        </p:nvSpPr>
        <p:spPr/>
        <p:txBody>
          <a:bodyPr/>
          <a:lstStyle/>
          <a:p>
            <a:fld id="{7E6CC085-2BD7-4B14-ABF3-DEC2E0FFE422}" type="slidenum">
              <a:rPr lang="cs-CZ" smtClean="0"/>
              <a:pPr/>
              <a:t>21</a:t>
            </a:fld>
            <a:endParaRPr lang="cs-CZ" dirty="0"/>
          </a:p>
        </p:txBody>
      </p:sp>
      <p:grpSp>
        <p:nvGrpSpPr>
          <p:cNvPr id="5" name="Group 4"/>
          <p:cNvGrpSpPr/>
          <p:nvPr/>
        </p:nvGrpSpPr>
        <p:grpSpPr>
          <a:xfrm>
            <a:off x="470857" y="1790639"/>
            <a:ext cx="7706302" cy="4399278"/>
            <a:chOff x="478928" y="3898176"/>
            <a:chExt cx="7332714" cy="3885807"/>
          </a:xfrm>
        </p:grpSpPr>
        <p:pic>
          <p:nvPicPr>
            <p:cNvPr id="7" name="Picture 3" descr="E:\2016\Quick_Guides\Quick_Guide_IAA_A-1_cover_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8928" y="4468695"/>
              <a:ext cx="1667608" cy="2282379"/>
            </a:xfrm>
            <a:prstGeom prst="rect">
              <a:avLst/>
            </a:prstGeom>
            <a:noFill/>
            <a:ln>
              <a:solidFill>
                <a:schemeClr val="tx1"/>
              </a:solidFill>
              <a:prstDash val="sysDash"/>
            </a:ln>
            <a:extLst>
              <a:ext uri="{909E8E84-426E-40DD-AFC4-6F175D3DCCD1}">
                <a14:hiddenFill xmlns:a14="http://schemas.microsoft.com/office/drawing/2010/main">
                  <a:solidFill>
                    <a:srgbClr val="FFFFFF"/>
                  </a:solidFill>
                </a14:hiddenFill>
              </a:ext>
            </a:extLst>
          </p:spPr>
        </p:pic>
        <p:pic>
          <p:nvPicPr>
            <p:cNvPr id="8" name="Picture 2" descr="E:\2016\Quick_Guides\for_print\Quick_Guide_CET_EU-Canada_FTA-cover_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17789" y="5446950"/>
              <a:ext cx="1674097" cy="2287261"/>
            </a:xfrm>
            <a:prstGeom prst="rect">
              <a:avLst/>
            </a:prstGeom>
            <a:noFill/>
            <a:ln>
              <a:solidFill>
                <a:schemeClr val="tx1"/>
              </a:solidFill>
              <a:prstDash val="sysDash"/>
            </a:ln>
            <a:extLst>
              <a:ext uri="{909E8E84-426E-40DD-AFC4-6F175D3DCCD1}">
                <a14:hiddenFill xmlns:a14="http://schemas.microsoft.com/office/drawing/2010/main">
                  <a:solidFill>
                    <a:srgbClr val="FFFFFF"/>
                  </a:solidFill>
                </a14:hiddenFill>
              </a:ext>
            </a:extLst>
          </p:spPr>
        </p:pic>
        <p:pic>
          <p:nvPicPr>
            <p:cNvPr id="9" name="Picture 4" descr="E:\2016\Quick_Guides\for_print\Quick_Guide_investments_final-cover_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65854" y="3898176"/>
              <a:ext cx="1645788" cy="2306645"/>
            </a:xfrm>
            <a:prstGeom prst="rect">
              <a:avLst/>
            </a:prstGeom>
            <a:noFill/>
            <a:ln w="9525">
              <a:solidFill>
                <a:schemeClr val="tx1"/>
              </a:solidFill>
              <a:prstDash val="sysDash"/>
            </a:ln>
            <a:extLst>
              <a:ext uri="{909E8E84-426E-40DD-AFC4-6F175D3DCCD1}">
                <a14:hiddenFill xmlns:a14="http://schemas.microsoft.com/office/drawing/2010/main">
                  <a:solidFill>
                    <a:srgbClr val="FFFFFF"/>
                  </a:solidFill>
                </a14:hiddenFill>
              </a:ext>
            </a:extLst>
          </p:spPr>
        </p:pic>
        <p:pic>
          <p:nvPicPr>
            <p:cNvPr id="10" name="Picture 5" descr="E:\2016\Quick_Guides\for_print\Quick_Guide_Socio-1_cover_s.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15890" y="3898176"/>
              <a:ext cx="1640762" cy="2303714"/>
            </a:xfrm>
            <a:prstGeom prst="rect">
              <a:avLst/>
            </a:prstGeom>
            <a:noFill/>
            <a:ln w="9525">
              <a:solidFill>
                <a:schemeClr val="tx1"/>
              </a:solidFill>
              <a:prstDash val="sysDash"/>
            </a:ln>
            <a:extLst>
              <a:ext uri="{909E8E84-426E-40DD-AFC4-6F175D3DCCD1}">
                <a14:hiddenFill xmlns:a14="http://schemas.microsoft.com/office/drawing/2010/main">
                  <a:solidFill>
                    <a:srgbClr val="FFFFFF"/>
                  </a:solidFill>
                </a14:hiddenFill>
              </a:ext>
            </a:extLst>
          </p:spPr>
        </p:pic>
        <p:pic>
          <p:nvPicPr>
            <p:cNvPr id="6" name="Picture 2" descr="E:\2016\Quick_Guides\Quick_Guide_Community_Development-1_cover_s.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22106" y="5497982"/>
              <a:ext cx="1687495" cy="2286001"/>
            </a:xfrm>
            <a:prstGeom prst="rect">
              <a:avLst/>
            </a:prstGeom>
            <a:noFill/>
            <a:ln>
              <a:solidFill>
                <a:schemeClr val="tx1"/>
              </a:solidFill>
              <a:prstDash val="sysDash"/>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3339277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7E6CC085-2BD7-4B14-ABF3-DEC2E0FFE422}" type="slidenum">
              <a:rPr lang="cs-CZ" smtClean="0"/>
              <a:pPr/>
              <a:t>22</a:t>
            </a:fld>
            <a:endParaRPr lang="cs-CZ" dirty="0"/>
          </a:p>
        </p:txBody>
      </p:sp>
      <p:pic>
        <p:nvPicPr>
          <p:cNvPr id="1026" name="Picture 2" descr="C:\Users\Hebestreit\AppData\Local\Microsoft\Windows\Temporary Internet Files\Content.Outlook\ZYVFR52T\Mike_Cambridge_publication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836712"/>
            <a:ext cx="3972567" cy="530120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953609" y="2155168"/>
            <a:ext cx="3240360" cy="26642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dirty="0" smtClean="0">
                <a:solidFill>
                  <a:schemeClr val="tx2"/>
                </a:solidFill>
              </a:rPr>
              <a:t>Latest guidance produced by industry </a:t>
            </a:r>
            <a:r>
              <a:rPr lang="fr-BE" dirty="0" smtClean="0"/>
              <a:t>experts</a:t>
            </a:r>
            <a:endParaRPr lang="en-GB" dirty="0"/>
          </a:p>
        </p:txBody>
      </p:sp>
    </p:spTree>
    <p:extLst>
      <p:ext uri="{BB962C8B-B14F-4D97-AF65-F5344CB8AC3E}">
        <p14:creationId xmlns:p14="http://schemas.microsoft.com/office/powerpoint/2010/main" val="27540249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35223" y="4581128"/>
            <a:ext cx="7669225" cy="1296144"/>
          </a:xfrm>
        </p:spPr>
        <p:txBody>
          <a:bodyPr>
            <a:normAutofit fontScale="92500" lnSpcReduction="20000"/>
          </a:bodyPr>
          <a:lstStyle/>
          <a:p>
            <a:r>
              <a:rPr lang="fr-FR" sz="1400" b="1" dirty="0" err="1">
                <a:solidFill>
                  <a:schemeClr val="tx2"/>
                </a:solidFill>
              </a:rPr>
              <a:t>Euromines</a:t>
            </a:r>
            <a:endParaRPr lang="fr-FR" sz="1400" b="1" dirty="0">
              <a:solidFill>
                <a:schemeClr val="tx2"/>
              </a:solidFill>
            </a:endParaRPr>
          </a:p>
          <a:p>
            <a:r>
              <a:rPr lang="fr-FR" sz="1400" dirty="0" smtClean="0">
                <a:solidFill>
                  <a:schemeClr val="tx2"/>
                </a:solidFill>
              </a:rPr>
              <a:t>Ave </a:t>
            </a:r>
            <a:r>
              <a:rPr lang="fr-FR" sz="1400" dirty="0">
                <a:solidFill>
                  <a:schemeClr val="tx2"/>
                </a:solidFill>
              </a:rPr>
              <a:t>de </a:t>
            </a:r>
            <a:r>
              <a:rPr lang="fr-FR" sz="1400" dirty="0" smtClean="0">
                <a:solidFill>
                  <a:schemeClr val="tx2"/>
                </a:solidFill>
              </a:rPr>
              <a:t>Tervuren168</a:t>
            </a:r>
          </a:p>
          <a:p>
            <a:r>
              <a:rPr lang="fr-FR" sz="1400" dirty="0" smtClean="0">
                <a:solidFill>
                  <a:schemeClr val="tx2"/>
                </a:solidFill>
              </a:rPr>
              <a:t>B-1150 </a:t>
            </a:r>
            <a:r>
              <a:rPr lang="fr-FR" sz="1400" dirty="0">
                <a:solidFill>
                  <a:schemeClr val="tx2"/>
                </a:solidFill>
              </a:rPr>
              <a:t>Brussels</a:t>
            </a:r>
          </a:p>
          <a:p>
            <a:r>
              <a:rPr lang="fr-FR" sz="1400" dirty="0" err="1">
                <a:solidFill>
                  <a:schemeClr val="tx2"/>
                </a:solidFill>
              </a:rPr>
              <a:t>Belgium</a:t>
            </a:r>
            <a:endParaRPr lang="fr-FR" sz="1400" dirty="0">
              <a:solidFill>
                <a:schemeClr val="tx2"/>
              </a:solidFill>
            </a:endParaRPr>
          </a:p>
          <a:p>
            <a:r>
              <a:rPr lang="fr-FR" sz="1400" dirty="0">
                <a:solidFill>
                  <a:schemeClr val="tx2"/>
                </a:solidFill>
              </a:rPr>
              <a:t>Tel.: +32 2 </a:t>
            </a:r>
            <a:r>
              <a:rPr lang="fr-FR" sz="1400" dirty="0" smtClean="0">
                <a:solidFill>
                  <a:schemeClr val="tx2"/>
                </a:solidFill>
              </a:rPr>
              <a:t>2050840</a:t>
            </a:r>
            <a:endParaRPr lang="fr-FR" sz="1400" dirty="0">
              <a:solidFill>
                <a:schemeClr val="tx2"/>
              </a:solidFill>
            </a:endParaRPr>
          </a:p>
          <a:p>
            <a:r>
              <a:rPr lang="fr-FR" sz="1400" dirty="0" smtClean="0">
                <a:solidFill>
                  <a:schemeClr val="tx2"/>
                </a:solidFill>
              </a:rPr>
              <a:t>E-mail</a:t>
            </a:r>
            <a:r>
              <a:rPr lang="fr-FR" sz="1400" dirty="0">
                <a:solidFill>
                  <a:schemeClr val="tx2"/>
                </a:solidFill>
              </a:rPr>
              <a:t>: </a:t>
            </a:r>
            <a:r>
              <a:rPr lang="fr-FR" sz="1400" dirty="0" smtClean="0">
                <a:solidFill>
                  <a:schemeClr val="tx2"/>
                </a:solidFill>
              </a:rPr>
              <a:t>hebestreit@euromines.be</a:t>
            </a:r>
            <a:endParaRPr lang="fr-FR" sz="1400" dirty="0">
              <a:solidFill>
                <a:schemeClr val="tx2"/>
              </a:solidFill>
            </a:endParaRPr>
          </a:p>
          <a:p>
            <a:endParaRPr lang="en-US" dirty="0">
              <a:solidFill>
                <a:schemeClr val="bg2"/>
              </a:solidFill>
            </a:endParaRPr>
          </a:p>
          <a:p>
            <a:endParaRPr lang="en-US" dirty="0"/>
          </a:p>
        </p:txBody>
      </p:sp>
      <p:sp>
        <p:nvSpPr>
          <p:cNvPr id="3" name="TextBox 2"/>
          <p:cNvSpPr txBox="1"/>
          <p:nvPr/>
        </p:nvSpPr>
        <p:spPr>
          <a:xfrm>
            <a:off x="4283968" y="5354052"/>
            <a:ext cx="4032448" cy="523220"/>
          </a:xfrm>
          <a:prstGeom prst="rect">
            <a:avLst/>
          </a:prstGeom>
        </p:spPr>
        <p:txBody>
          <a:bodyPr vert="horz" wrap="square" lIns="91440" tIns="45720" rIns="91440" bIns="45720" rtlCol="0" anchor="ctr">
            <a:spAutoFit/>
          </a:bodyPr>
          <a:lstStyle/>
          <a:p>
            <a:pPr>
              <a:tabLst>
                <a:tab pos="712788" algn="l"/>
              </a:tabLst>
            </a:pPr>
            <a:r>
              <a:rPr lang="en-US" sz="2800" b="1" dirty="0">
                <a:solidFill>
                  <a:schemeClr val="accent3"/>
                </a:solidFill>
              </a:rPr>
              <a:t>www.euromines.org</a:t>
            </a:r>
          </a:p>
        </p:txBody>
      </p:sp>
      <p:sp>
        <p:nvSpPr>
          <p:cNvPr id="4" name="TextBox 3"/>
          <p:cNvSpPr txBox="1"/>
          <p:nvPr/>
        </p:nvSpPr>
        <p:spPr>
          <a:xfrm>
            <a:off x="827584" y="607043"/>
            <a:ext cx="7632848" cy="1323439"/>
          </a:xfrm>
          <a:prstGeom prst="rect">
            <a:avLst/>
          </a:prstGeom>
        </p:spPr>
        <p:txBody>
          <a:bodyPr vert="horz" wrap="square" lIns="91440" tIns="45720" rIns="91440" bIns="45720" rtlCol="0" anchor="ctr">
            <a:spAutoFit/>
          </a:bodyPr>
          <a:lstStyle/>
          <a:p>
            <a:pPr>
              <a:tabLst>
                <a:tab pos="712788" algn="l"/>
              </a:tabLst>
            </a:pPr>
            <a:r>
              <a:rPr lang="en-US" sz="4400" b="1" dirty="0">
                <a:solidFill>
                  <a:schemeClr val="accent1"/>
                </a:solidFill>
              </a:rPr>
              <a:t>We</a:t>
            </a:r>
            <a:r>
              <a:rPr lang="en-US" sz="3600" b="1" dirty="0">
                <a:solidFill>
                  <a:srgbClr val="005069"/>
                </a:solidFill>
              </a:rPr>
              <a:t> must shape the future of our industry in </a:t>
            </a:r>
            <a:r>
              <a:rPr lang="en-US" sz="3600" b="1" dirty="0" smtClean="0">
                <a:solidFill>
                  <a:srgbClr val="005069"/>
                </a:solidFill>
              </a:rPr>
              <a:t>Europe. </a:t>
            </a:r>
            <a:r>
              <a:rPr lang="en-US" sz="3600" b="1" dirty="0" smtClean="0">
                <a:ln w="12700">
                  <a:solidFill>
                    <a:schemeClr val="tx2">
                      <a:satMod val="155000"/>
                    </a:schemeClr>
                  </a:solidFill>
                  <a:prstDash val="solid"/>
                </a:ln>
                <a:solidFill>
                  <a:schemeClr val="accent1"/>
                </a:solidFill>
                <a:effectLst>
                  <a:outerShdw blurRad="41275" dist="20320" dir="1800000" algn="tl" rotWithShape="0">
                    <a:srgbClr val="000000">
                      <a:alpha val="40000"/>
                    </a:srgbClr>
                  </a:outerShdw>
                </a:effectLst>
              </a:rPr>
              <a:t>Together.</a:t>
            </a:r>
            <a:endParaRPr lang="en-US" sz="3600" b="1" dirty="0">
              <a:solidFill>
                <a:schemeClr val="accent1"/>
              </a:solidFill>
            </a:endParaRPr>
          </a:p>
        </p:txBody>
      </p:sp>
    </p:spTree>
    <p:extLst>
      <p:ext uri="{BB962C8B-B14F-4D97-AF65-F5344CB8AC3E}">
        <p14:creationId xmlns:p14="http://schemas.microsoft.com/office/powerpoint/2010/main" val="20130789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cs-CZ" sz="2400" b="1" dirty="0"/>
              <a:t>Overview of legislation </a:t>
            </a:r>
            <a:br>
              <a:rPr lang="cs-CZ" sz="2400" b="1" dirty="0"/>
            </a:br>
            <a:r>
              <a:rPr lang="cs-CZ" sz="2400" b="1" dirty="0"/>
              <a:t>impacting the mining industry</a:t>
            </a:r>
            <a:endParaRPr lang="en-GB" sz="2400" b="1" dirty="0"/>
          </a:p>
        </p:txBody>
      </p:sp>
      <p:sp>
        <p:nvSpPr>
          <p:cNvPr id="3" name="Slide Number Placeholder 2"/>
          <p:cNvSpPr>
            <a:spLocks noGrp="1"/>
          </p:cNvSpPr>
          <p:nvPr>
            <p:ph type="sldNum" sz="quarter" idx="10"/>
          </p:nvPr>
        </p:nvSpPr>
        <p:spPr>
          <a:xfrm>
            <a:off x="8171410" y="5807634"/>
            <a:ext cx="360413" cy="432048"/>
          </a:xfrm>
        </p:spPr>
        <p:txBody>
          <a:bodyPr/>
          <a:lstStyle/>
          <a:p>
            <a:fld id="{7E6CC085-2BD7-4B14-ABF3-DEC2E0FFE422}" type="slidenum">
              <a:rPr lang="cs-CZ" smtClean="0"/>
              <a:pPr/>
              <a:t>3</a:t>
            </a:fld>
            <a:endParaRPr lang="cs-CZ" dirty="0"/>
          </a:p>
        </p:txBody>
      </p:sp>
      <p:sp>
        <p:nvSpPr>
          <p:cNvPr id="6" name="Text Placeholder 3"/>
          <p:cNvSpPr>
            <a:spLocks noGrp="1"/>
          </p:cNvSpPr>
          <p:nvPr>
            <p:ph type="body" sz="quarter" idx="11"/>
          </p:nvPr>
        </p:nvSpPr>
        <p:spPr>
          <a:xfrm>
            <a:off x="313659" y="1772276"/>
            <a:ext cx="8064500" cy="575766"/>
          </a:xfrm>
        </p:spPr>
        <p:txBody>
          <a:bodyPr>
            <a:normAutofit/>
          </a:bodyPr>
          <a:lstStyle/>
          <a:p>
            <a:pPr marL="0" indent="0">
              <a:buNone/>
            </a:pPr>
            <a:r>
              <a:rPr lang="cs-CZ" sz="1800" b="1" dirty="0"/>
              <a:t>Environment</a:t>
            </a:r>
            <a:endParaRPr lang="en-GB" sz="1800" b="1"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5613" y="3751500"/>
            <a:ext cx="1288435" cy="1058319"/>
          </a:xfrm>
          <a:prstGeom prst="rect">
            <a:avLst/>
          </a:prstGeom>
        </p:spPr>
      </p:pic>
      <p:sp>
        <p:nvSpPr>
          <p:cNvPr id="8" name="TextBox 7"/>
          <p:cNvSpPr txBox="1"/>
          <p:nvPr/>
        </p:nvSpPr>
        <p:spPr>
          <a:xfrm>
            <a:off x="3277601" y="2154810"/>
            <a:ext cx="2823116" cy="461665"/>
          </a:xfrm>
          <a:prstGeom prst="rect">
            <a:avLst/>
          </a:prstGeom>
          <a:solidFill>
            <a:srgbClr val="D1F0CC"/>
          </a:solidFill>
        </p:spPr>
        <p:txBody>
          <a:bodyPr vert="horz" wrap="square" lIns="91440" tIns="45720" rIns="91440" bIns="45720" rtlCol="0" anchor="ctr">
            <a:spAutoFit/>
          </a:bodyPr>
          <a:lstStyle/>
          <a:p>
            <a:r>
              <a:rPr lang="en-GB" sz="1200" dirty="0"/>
              <a:t>Review of REACH and CLP Regulations</a:t>
            </a:r>
          </a:p>
        </p:txBody>
      </p:sp>
      <p:sp>
        <p:nvSpPr>
          <p:cNvPr id="9" name="TextBox 8"/>
          <p:cNvSpPr txBox="1"/>
          <p:nvPr/>
        </p:nvSpPr>
        <p:spPr>
          <a:xfrm>
            <a:off x="6189925" y="6384044"/>
            <a:ext cx="2823116" cy="276999"/>
          </a:xfrm>
          <a:prstGeom prst="rect">
            <a:avLst/>
          </a:prstGeom>
          <a:solidFill>
            <a:srgbClr val="D1F0CC"/>
          </a:solidFill>
        </p:spPr>
        <p:txBody>
          <a:bodyPr vert="horz" wrap="square" lIns="91440" tIns="45720" rIns="91440" bIns="45720" rtlCol="0" anchor="ctr">
            <a:spAutoFit/>
          </a:bodyPr>
          <a:lstStyle/>
          <a:p>
            <a:r>
              <a:rPr lang="en-GB" sz="1200" dirty="0"/>
              <a:t>United Nations Mercury Treaty</a:t>
            </a:r>
          </a:p>
        </p:txBody>
      </p:sp>
      <p:sp>
        <p:nvSpPr>
          <p:cNvPr id="10" name="TextBox 9"/>
          <p:cNvSpPr txBox="1"/>
          <p:nvPr/>
        </p:nvSpPr>
        <p:spPr>
          <a:xfrm>
            <a:off x="6189925" y="5866490"/>
            <a:ext cx="2823116" cy="461665"/>
          </a:xfrm>
          <a:prstGeom prst="rect">
            <a:avLst/>
          </a:prstGeom>
          <a:solidFill>
            <a:srgbClr val="D1F0CC"/>
          </a:solidFill>
        </p:spPr>
        <p:txBody>
          <a:bodyPr vert="horz" wrap="square" lIns="91440" tIns="45720" rIns="91440" bIns="45720" rtlCol="0" anchor="ctr">
            <a:spAutoFit/>
          </a:bodyPr>
          <a:lstStyle/>
          <a:p>
            <a:r>
              <a:rPr lang="en-GB" sz="1200" dirty="0"/>
              <a:t>Environmental Liability Directive (revision</a:t>
            </a:r>
          </a:p>
        </p:txBody>
      </p:sp>
      <p:sp>
        <p:nvSpPr>
          <p:cNvPr id="11" name="TextBox 10"/>
          <p:cNvSpPr txBox="1"/>
          <p:nvPr/>
        </p:nvSpPr>
        <p:spPr>
          <a:xfrm>
            <a:off x="6197984" y="3386107"/>
            <a:ext cx="2823116" cy="276999"/>
          </a:xfrm>
          <a:prstGeom prst="rect">
            <a:avLst/>
          </a:prstGeom>
          <a:solidFill>
            <a:srgbClr val="D1F0CC"/>
          </a:solidFill>
        </p:spPr>
        <p:txBody>
          <a:bodyPr vert="horz" wrap="square" lIns="91440" tIns="45720" rIns="91440" bIns="45720" rtlCol="0" anchor="ctr">
            <a:spAutoFit/>
          </a:bodyPr>
          <a:lstStyle/>
          <a:p>
            <a:r>
              <a:rPr lang="en-GB" sz="1200" dirty="0"/>
              <a:t>Environmental Footprint Pilots</a:t>
            </a:r>
          </a:p>
        </p:txBody>
      </p:sp>
      <p:sp>
        <p:nvSpPr>
          <p:cNvPr id="12" name="TextBox 11"/>
          <p:cNvSpPr txBox="1"/>
          <p:nvPr/>
        </p:nvSpPr>
        <p:spPr>
          <a:xfrm>
            <a:off x="3277601" y="5992194"/>
            <a:ext cx="2823116" cy="461665"/>
          </a:xfrm>
          <a:prstGeom prst="rect">
            <a:avLst/>
          </a:prstGeom>
          <a:solidFill>
            <a:srgbClr val="D1F0CC"/>
          </a:solidFill>
        </p:spPr>
        <p:txBody>
          <a:bodyPr vert="horz" wrap="square" lIns="91440" tIns="45720" rIns="91440" bIns="45720" rtlCol="0" anchor="ctr">
            <a:spAutoFit/>
          </a:bodyPr>
          <a:lstStyle/>
          <a:p>
            <a:r>
              <a:rPr lang="en-GB" sz="1200" dirty="0"/>
              <a:t>State Aids / Environmental Harmful Subsidies / Environmental taxation</a:t>
            </a:r>
          </a:p>
        </p:txBody>
      </p:sp>
      <p:sp>
        <p:nvSpPr>
          <p:cNvPr id="13" name="TextBox 12"/>
          <p:cNvSpPr txBox="1"/>
          <p:nvPr/>
        </p:nvSpPr>
        <p:spPr>
          <a:xfrm>
            <a:off x="365517" y="5494354"/>
            <a:ext cx="2823116" cy="276999"/>
          </a:xfrm>
          <a:prstGeom prst="rect">
            <a:avLst/>
          </a:prstGeom>
          <a:solidFill>
            <a:srgbClr val="D1F0CC"/>
          </a:solidFill>
        </p:spPr>
        <p:txBody>
          <a:bodyPr vert="horz" wrap="square" lIns="91440" tIns="45720" rIns="91440" bIns="45720" rtlCol="0" anchor="ctr">
            <a:spAutoFit/>
          </a:bodyPr>
          <a:lstStyle/>
          <a:p>
            <a:r>
              <a:rPr lang="en-GB" sz="1200" dirty="0"/>
              <a:t>Priority substances in Surface Water</a:t>
            </a:r>
          </a:p>
        </p:txBody>
      </p:sp>
      <p:sp>
        <p:nvSpPr>
          <p:cNvPr id="15" name="TextBox 14"/>
          <p:cNvSpPr txBox="1"/>
          <p:nvPr/>
        </p:nvSpPr>
        <p:spPr>
          <a:xfrm>
            <a:off x="380733" y="2675638"/>
            <a:ext cx="2823116" cy="276999"/>
          </a:xfrm>
          <a:prstGeom prst="rect">
            <a:avLst/>
          </a:prstGeom>
          <a:solidFill>
            <a:srgbClr val="D1F0CC"/>
          </a:solidFill>
        </p:spPr>
        <p:txBody>
          <a:bodyPr vert="horz" wrap="square" lIns="91440" tIns="45720" rIns="91440" bIns="45720" rtlCol="0" anchor="ctr">
            <a:spAutoFit/>
          </a:bodyPr>
          <a:lstStyle/>
          <a:p>
            <a:r>
              <a:rPr lang="en-GB" sz="1200" dirty="0"/>
              <a:t>Waste List Review</a:t>
            </a:r>
          </a:p>
        </p:txBody>
      </p:sp>
      <p:sp>
        <p:nvSpPr>
          <p:cNvPr id="16" name="TextBox 15"/>
          <p:cNvSpPr txBox="1"/>
          <p:nvPr/>
        </p:nvSpPr>
        <p:spPr>
          <a:xfrm>
            <a:off x="365277" y="5839760"/>
            <a:ext cx="2823116" cy="276999"/>
          </a:xfrm>
          <a:prstGeom prst="rect">
            <a:avLst/>
          </a:prstGeom>
          <a:solidFill>
            <a:srgbClr val="D1F0CC"/>
          </a:solidFill>
        </p:spPr>
        <p:txBody>
          <a:bodyPr vert="horz" wrap="square" lIns="91440" tIns="45720" rIns="91440" bIns="45720" rtlCol="0" anchor="ctr">
            <a:spAutoFit/>
          </a:bodyPr>
          <a:lstStyle/>
          <a:p>
            <a:r>
              <a:rPr lang="en-GB" sz="1200" dirty="0"/>
              <a:t>Biodiversity Offsets (No Net Loss)</a:t>
            </a:r>
          </a:p>
        </p:txBody>
      </p:sp>
      <p:sp>
        <p:nvSpPr>
          <p:cNvPr id="17" name="TextBox 16"/>
          <p:cNvSpPr txBox="1"/>
          <p:nvPr/>
        </p:nvSpPr>
        <p:spPr>
          <a:xfrm>
            <a:off x="380733" y="3024028"/>
            <a:ext cx="2823116" cy="461665"/>
          </a:xfrm>
          <a:prstGeom prst="rect">
            <a:avLst/>
          </a:prstGeom>
          <a:solidFill>
            <a:srgbClr val="D1F0CC"/>
          </a:solidFill>
        </p:spPr>
        <p:txBody>
          <a:bodyPr vert="horz" wrap="square" lIns="91440" tIns="45720" rIns="91440" bIns="45720" rtlCol="0" anchor="ctr">
            <a:spAutoFit/>
          </a:bodyPr>
          <a:lstStyle/>
          <a:p>
            <a:r>
              <a:rPr lang="en-GB" sz="1200" dirty="0"/>
              <a:t>Extractive Waste Management</a:t>
            </a:r>
            <a:r>
              <a:rPr lang="cs-CZ" sz="1200" dirty="0"/>
              <a:t> </a:t>
            </a:r>
            <a:r>
              <a:rPr lang="en-GB" sz="1200" dirty="0"/>
              <a:t>Planning Guidance</a:t>
            </a:r>
          </a:p>
        </p:txBody>
      </p:sp>
      <p:sp>
        <p:nvSpPr>
          <p:cNvPr id="19" name="TextBox 18"/>
          <p:cNvSpPr txBox="1"/>
          <p:nvPr/>
        </p:nvSpPr>
        <p:spPr>
          <a:xfrm>
            <a:off x="380733" y="3555656"/>
            <a:ext cx="2823116" cy="461665"/>
          </a:xfrm>
          <a:prstGeom prst="rect">
            <a:avLst/>
          </a:prstGeom>
          <a:solidFill>
            <a:srgbClr val="D1F0CC"/>
          </a:solidFill>
        </p:spPr>
        <p:txBody>
          <a:bodyPr vert="horz" wrap="square" lIns="91440" tIns="45720" rIns="91440" bIns="45720" rtlCol="0" anchor="ctr">
            <a:spAutoFit/>
          </a:bodyPr>
          <a:lstStyle/>
          <a:p>
            <a:r>
              <a:rPr lang="en-GB" sz="1200" dirty="0"/>
              <a:t>Geotechnical Guidance to the Mine Waste Directive</a:t>
            </a:r>
          </a:p>
        </p:txBody>
      </p:sp>
      <p:sp>
        <p:nvSpPr>
          <p:cNvPr id="20" name="TextBox 19"/>
          <p:cNvSpPr txBox="1"/>
          <p:nvPr/>
        </p:nvSpPr>
        <p:spPr>
          <a:xfrm>
            <a:off x="380733" y="2154811"/>
            <a:ext cx="2823116" cy="461665"/>
          </a:xfrm>
          <a:prstGeom prst="rect">
            <a:avLst/>
          </a:prstGeom>
          <a:solidFill>
            <a:srgbClr val="D1F0CC"/>
          </a:solidFill>
        </p:spPr>
        <p:txBody>
          <a:bodyPr vert="horz" wrap="square" lIns="91440" tIns="45720" rIns="91440" bIns="45720" rtlCol="0" anchor="ctr">
            <a:spAutoFit/>
          </a:bodyPr>
          <a:lstStyle/>
          <a:p>
            <a:r>
              <a:rPr lang="en-GB" sz="1200" dirty="0"/>
              <a:t>Waste Package &amp; Backfilling (revision)</a:t>
            </a:r>
          </a:p>
        </p:txBody>
      </p:sp>
      <p:sp>
        <p:nvSpPr>
          <p:cNvPr id="21" name="TextBox 20"/>
          <p:cNvSpPr txBox="1"/>
          <p:nvPr/>
        </p:nvSpPr>
        <p:spPr>
          <a:xfrm>
            <a:off x="380733" y="4089330"/>
            <a:ext cx="2823116" cy="461665"/>
          </a:xfrm>
          <a:prstGeom prst="rect">
            <a:avLst/>
          </a:prstGeom>
          <a:solidFill>
            <a:srgbClr val="D1F0CC"/>
          </a:solidFill>
        </p:spPr>
        <p:txBody>
          <a:bodyPr vert="horz" wrap="square" lIns="91440" tIns="45720" rIns="91440" bIns="45720" rtlCol="0" anchor="ctr">
            <a:spAutoFit/>
          </a:bodyPr>
          <a:lstStyle/>
          <a:p>
            <a:r>
              <a:rPr lang="en-GB" sz="1200" dirty="0"/>
              <a:t>Inspection Guidelines for the Mine Waste Directive</a:t>
            </a:r>
          </a:p>
        </p:txBody>
      </p:sp>
      <p:sp>
        <p:nvSpPr>
          <p:cNvPr id="22" name="TextBox 21"/>
          <p:cNvSpPr txBox="1"/>
          <p:nvPr/>
        </p:nvSpPr>
        <p:spPr>
          <a:xfrm>
            <a:off x="365517" y="4964282"/>
            <a:ext cx="2823116" cy="461665"/>
          </a:xfrm>
          <a:prstGeom prst="rect">
            <a:avLst/>
          </a:prstGeom>
          <a:solidFill>
            <a:srgbClr val="D1F0CC"/>
          </a:solidFill>
        </p:spPr>
        <p:txBody>
          <a:bodyPr vert="horz" wrap="square" lIns="91440" tIns="45720" rIns="91440" bIns="45720" rtlCol="0" anchor="ctr">
            <a:spAutoFit/>
          </a:bodyPr>
          <a:lstStyle/>
          <a:p>
            <a:r>
              <a:rPr lang="en-GB" sz="1200" dirty="0"/>
              <a:t>Deterioration of Water Bodies (Weser Ruling implementation)</a:t>
            </a:r>
          </a:p>
        </p:txBody>
      </p:sp>
      <p:sp>
        <p:nvSpPr>
          <p:cNvPr id="23" name="TextBox 22"/>
          <p:cNvSpPr txBox="1"/>
          <p:nvPr/>
        </p:nvSpPr>
        <p:spPr>
          <a:xfrm>
            <a:off x="6197984" y="3735476"/>
            <a:ext cx="2823116" cy="461665"/>
          </a:xfrm>
          <a:prstGeom prst="rect">
            <a:avLst/>
          </a:prstGeom>
          <a:solidFill>
            <a:srgbClr val="D1F0CC"/>
          </a:solidFill>
        </p:spPr>
        <p:txBody>
          <a:bodyPr vert="horz" wrap="square" lIns="91440" tIns="45720" rIns="91440" bIns="45720" rtlCol="0" anchor="ctr">
            <a:spAutoFit/>
          </a:bodyPr>
          <a:lstStyle/>
          <a:p>
            <a:r>
              <a:rPr lang="en-GB" sz="1200" dirty="0"/>
              <a:t>Monitoring Framework for the Circular Economy</a:t>
            </a:r>
          </a:p>
        </p:txBody>
      </p:sp>
      <p:sp>
        <p:nvSpPr>
          <p:cNvPr id="24" name="TextBox 23"/>
          <p:cNvSpPr txBox="1"/>
          <p:nvPr/>
        </p:nvSpPr>
        <p:spPr>
          <a:xfrm>
            <a:off x="6197984" y="2153511"/>
            <a:ext cx="2823116" cy="646331"/>
          </a:xfrm>
          <a:prstGeom prst="rect">
            <a:avLst/>
          </a:prstGeom>
          <a:solidFill>
            <a:srgbClr val="D1F0CC"/>
          </a:solidFill>
        </p:spPr>
        <p:txBody>
          <a:bodyPr vert="horz" wrap="square" lIns="91440" tIns="45720" rIns="91440" bIns="45720" rtlCol="0" anchor="ctr">
            <a:spAutoFit/>
          </a:bodyPr>
          <a:lstStyle/>
          <a:p>
            <a:r>
              <a:rPr lang="en-GB" sz="1200" dirty="0"/>
              <a:t>EU Standard on Sustainable Use of Resources for Construction Products</a:t>
            </a:r>
          </a:p>
        </p:txBody>
      </p:sp>
      <p:sp>
        <p:nvSpPr>
          <p:cNvPr id="25" name="TextBox 24"/>
          <p:cNvSpPr txBox="1"/>
          <p:nvPr/>
        </p:nvSpPr>
        <p:spPr>
          <a:xfrm>
            <a:off x="6197984" y="2862119"/>
            <a:ext cx="2823116" cy="461665"/>
          </a:xfrm>
          <a:prstGeom prst="rect">
            <a:avLst/>
          </a:prstGeom>
          <a:solidFill>
            <a:srgbClr val="D1F0CC"/>
          </a:solidFill>
        </p:spPr>
        <p:txBody>
          <a:bodyPr vert="horz" wrap="square" lIns="91440" tIns="45720" rIns="91440" bIns="45720" rtlCol="0" anchor="ctr">
            <a:spAutoFit/>
          </a:bodyPr>
          <a:lstStyle/>
          <a:p>
            <a:r>
              <a:rPr lang="en-GB" sz="1200" dirty="0"/>
              <a:t>Indicators for Materials Use and Embodied Impacts in Buildings</a:t>
            </a:r>
          </a:p>
        </p:txBody>
      </p:sp>
      <p:sp>
        <p:nvSpPr>
          <p:cNvPr id="26" name="TextBox 25"/>
          <p:cNvSpPr txBox="1"/>
          <p:nvPr/>
        </p:nvSpPr>
        <p:spPr>
          <a:xfrm>
            <a:off x="3277601" y="2685958"/>
            <a:ext cx="2823116" cy="461665"/>
          </a:xfrm>
          <a:prstGeom prst="rect">
            <a:avLst/>
          </a:prstGeom>
          <a:solidFill>
            <a:srgbClr val="D1F0CC"/>
          </a:solidFill>
        </p:spPr>
        <p:txBody>
          <a:bodyPr vert="horz" wrap="square" lIns="91440" tIns="45720" rIns="91440" bIns="45720" rtlCol="0" anchor="ctr">
            <a:spAutoFit/>
          </a:bodyPr>
          <a:lstStyle/>
          <a:p>
            <a:r>
              <a:rPr lang="en-GB" sz="1200" dirty="0"/>
              <a:t>REACH: Substance Identity of Complex Mineral Substances</a:t>
            </a:r>
          </a:p>
        </p:txBody>
      </p:sp>
      <p:sp>
        <p:nvSpPr>
          <p:cNvPr id="27" name="TextBox 26"/>
          <p:cNvSpPr txBox="1"/>
          <p:nvPr/>
        </p:nvSpPr>
        <p:spPr>
          <a:xfrm>
            <a:off x="3277601" y="3226997"/>
            <a:ext cx="2823116" cy="461665"/>
          </a:xfrm>
          <a:prstGeom prst="rect">
            <a:avLst/>
          </a:prstGeom>
          <a:solidFill>
            <a:srgbClr val="D1F0CC"/>
          </a:solidFill>
        </p:spPr>
        <p:txBody>
          <a:bodyPr vert="horz" wrap="square" lIns="91440" tIns="45720" rIns="91440" bIns="45720" rtlCol="0" anchor="ctr">
            <a:spAutoFit/>
          </a:bodyPr>
          <a:lstStyle/>
          <a:p>
            <a:r>
              <a:rPr lang="en-GB" sz="1200" dirty="0"/>
              <a:t>Nanomaterials Definition &amp; Regulatory Framework (revision)</a:t>
            </a:r>
          </a:p>
        </p:txBody>
      </p:sp>
      <p:sp>
        <p:nvSpPr>
          <p:cNvPr id="28" name="TextBox 27"/>
          <p:cNvSpPr txBox="1"/>
          <p:nvPr/>
        </p:nvSpPr>
        <p:spPr>
          <a:xfrm>
            <a:off x="6197984" y="4261553"/>
            <a:ext cx="2823116" cy="461665"/>
          </a:xfrm>
          <a:prstGeom prst="rect">
            <a:avLst/>
          </a:prstGeom>
          <a:solidFill>
            <a:srgbClr val="D1F0CC"/>
          </a:solidFill>
        </p:spPr>
        <p:txBody>
          <a:bodyPr vert="horz" wrap="square" lIns="91440" tIns="45720" rIns="91440" bIns="45720" rtlCol="0" anchor="ctr">
            <a:spAutoFit/>
          </a:bodyPr>
          <a:lstStyle/>
          <a:p>
            <a:r>
              <a:rPr lang="en-GB" sz="1200" dirty="0"/>
              <a:t>EU Strategy on Non-Toxic Environment</a:t>
            </a:r>
          </a:p>
        </p:txBody>
      </p:sp>
      <p:sp>
        <p:nvSpPr>
          <p:cNvPr id="30" name="TextBox 29"/>
          <p:cNvSpPr txBox="1"/>
          <p:nvPr/>
        </p:nvSpPr>
        <p:spPr>
          <a:xfrm>
            <a:off x="6197984" y="5338082"/>
            <a:ext cx="2823116" cy="461665"/>
          </a:xfrm>
          <a:prstGeom prst="rect">
            <a:avLst/>
          </a:prstGeom>
          <a:solidFill>
            <a:srgbClr val="D1F0CC"/>
          </a:solidFill>
        </p:spPr>
        <p:txBody>
          <a:bodyPr vert="horz" wrap="square" lIns="91440" tIns="45720" rIns="91440" bIns="45720" rtlCol="0" anchor="ctr">
            <a:spAutoFit/>
          </a:bodyPr>
          <a:lstStyle/>
          <a:p>
            <a:r>
              <a:rPr lang="fr-FR" sz="1200" dirty="0"/>
              <a:t>EU </a:t>
            </a:r>
            <a:r>
              <a:rPr lang="fr-FR" sz="1200" dirty="0" err="1"/>
              <a:t>Pollutant</a:t>
            </a:r>
            <a:r>
              <a:rPr lang="fr-FR" sz="1200" dirty="0"/>
              <a:t> Release </a:t>
            </a:r>
            <a:r>
              <a:rPr lang="fr-FR" sz="1200" dirty="0" err="1"/>
              <a:t>Register</a:t>
            </a:r>
            <a:r>
              <a:rPr lang="fr-FR" sz="1200" dirty="0"/>
              <a:t> (EPRTR </a:t>
            </a:r>
            <a:r>
              <a:rPr lang="fr-FR" sz="1200" dirty="0" err="1"/>
              <a:t>revision</a:t>
            </a:r>
            <a:r>
              <a:rPr lang="fr-FR" sz="1200" dirty="0"/>
              <a:t>)</a:t>
            </a:r>
            <a:endParaRPr lang="en-GB" sz="1200" dirty="0"/>
          </a:p>
        </p:txBody>
      </p:sp>
      <p:sp>
        <p:nvSpPr>
          <p:cNvPr id="31" name="TextBox 30"/>
          <p:cNvSpPr txBox="1"/>
          <p:nvPr/>
        </p:nvSpPr>
        <p:spPr>
          <a:xfrm>
            <a:off x="6203045" y="4797317"/>
            <a:ext cx="2823116" cy="461665"/>
          </a:xfrm>
          <a:prstGeom prst="rect">
            <a:avLst/>
          </a:prstGeom>
          <a:solidFill>
            <a:srgbClr val="D1F0CC"/>
          </a:solidFill>
        </p:spPr>
        <p:txBody>
          <a:bodyPr vert="horz" wrap="square" lIns="91440" tIns="45720" rIns="91440" bIns="45720" rtlCol="0" anchor="ctr">
            <a:spAutoFit/>
          </a:bodyPr>
          <a:lstStyle/>
          <a:p>
            <a:r>
              <a:rPr lang="fr-FR" sz="1200" dirty="0" err="1"/>
              <a:t>Simplified</a:t>
            </a:r>
            <a:r>
              <a:rPr lang="fr-FR" sz="1200" dirty="0"/>
              <a:t> EU </a:t>
            </a:r>
            <a:r>
              <a:rPr lang="fr-FR" sz="1200" dirty="0" err="1"/>
              <a:t>Environmental</a:t>
            </a:r>
            <a:r>
              <a:rPr lang="fr-FR" sz="1200" dirty="0"/>
              <a:t> </a:t>
            </a:r>
            <a:r>
              <a:rPr lang="fr-FR" sz="1200" dirty="0" err="1"/>
              <a:t>Reporting</a:t>
            </a:r>
            <a:r>
              <a:rPr lang="fr-FR" sz="1200" dirty="0"/>
              <a:t> Obligations</a:t>
            </a:r>
            <a:endParaRPr lang="en-GB" sz="1200" dirty="0"/>
          </a:p>
        </p:txBody>
      </p:sp>
      <p:sp>
        <p:nvSpPr>
          <p:cNvPr id="32" name="TextBox 31"/>
          <p:cNvSpPr txBox="1"/>
          <p:nvPr/>
        </p:nvSpPr>
        <p:spPr>
          <a:xfrm>
            <a:off x="3288750" y="4917527"/>
            <a:ext cx="2823116" cy="461665"/>
          </a:xfrm>
          <a:prstGeom prst="rect">
            <a:avLst/>
          </a:prstGeom>
          <a:solidFill>
            <a:srgbClr val="D1F0CC"/>
          </a:solidFill>
        </p:spPr>
        <p:txBody>
          <a:bodyPr vert="horz" wrap="square" lIns="91440" tIns="45720" rIns="91440" bIns="45720" rtlCol="0" anchor="ctr">
            <a:spAutoFit/>
          </a:bodyPr>
          <a:lstStyle/>
          <a:p>
            <a:r>
              <a:rPr lang="en-GB" sz="1200" dirty="0"/>
              <a:t>Strategic Environmental Assessment Directive (revision)</a:t>
            </a:r>
          </a:p>
        </p:txBody>
      </p:sp>
      <p:sp>
        <p:nvSpPr>
          <p:cNvPr id="33" name="TextBox 32"/>
          <p:cNvSpPr txBox="1"/>
          <p:nvPr/>
        </p:nvSpPr>
        <p:spPr>
          <a:xfrm>
            <a:off x="365277" y="6185166"/>
            <a:ext cx="2823116" cy="276999"/>
          </a:xfrm>
          <a:prstGeom prst="rect">
            <a:avLst/>
          </a:prstGeom>
          <a:solidFill>
            <a:srgbClr val="D1F0CC"/>
          </a:solidFill>
        </p:spPr>
        <p:txBody>
          <a:bodyPr vert="horz" wrap="square" lIns="91440" tIns="45720" rIns="91440" bIns="45720" rtlCol="0" anchor="ctr">
            <a:spAutoFit/>
          </a:bodyPr>
          <a:lstStyle/>
          <a:p>
            <a:r>
              <a:rPr lang="en-GB" sz="1200" dirty="0"/>
              <a:t>Noise Directive (revision)</a:t>
            </a:r>
          </a:p>
        </p:txBody>
      </p:sp>
      <p:sp>
        <p:nvSpPr>
          <p:cNvPr id="34" name="TextBox 33"/>
          <p:cNvSpPr txBox="1"/>
          <p:nvPr/>
        </p:nvSpPr>
        <p:spPr>
          <a:xfrm>
            <a:off x="373820" y="4612770"/>
            <a:ext cx="2823116" cy="276999"/>
          </a:xfrm>
          <a:prstGeom prst="rect">
            <a:avLst/>
          </a:prstGeom>
          <a:solidFill>
            <a:srgbClr val="D1F0CC"/>
          </a:solidFill>
        </p:spPr>
        <p:txBody>
          <a:bodyPr vert="horz" wrap="square" lIns="91440" tIns="45720" rIns="91440" bIns="45720" rtlCol="0" anchor="ctr">
            <a:spAutoFit/>
          </a:bodyPr>
          <a:lstStyle/>
          <a:p>
            <a:r>
              <a:rPr lang="en-GB" sz="1200" dirty="0"/>
              <a:t>BAT on extractive industry</a:t>
            </a:r>
          </a:p>
        </p:txBody>
      </p:sp>
      <p:sp>
        <p:nvSpPr>
          <p:cNvPr id="36" name="TextBox 35"/>
          <p:cNvSpPr txBox="1"/>
          <p:nvPr/>
        </p:nvSpPr>
        <p:spPr>
          <a:xfrm>
            <a:off x="3288750" y="5448675"/>
            <a:ext cx="2823116" cy="461665"/>
          </a:xfrm>
          <a:prstGeom prst="rect">
            <a:avLst/>
          </a:prstGeom>
          <a:solidFill>
            <a:srgbClr val="D1F0CC"/>
          </a:solidFill>
        </p:spPr>
        <p:txBody>
          <a:bodyPr vert="horz" wrap="square" lIns="91440" tIns="45720" rIns="91440" bIns="45720" rtlCol="0" anchor="ctr">
            <a:spAutoFit/>
          </a:bodyPr>
          <a:lstStyle/>
          <a:p>
            <a:r>
              <a:rPr lang="en-GB" sz="1200" dirty="0"/>
              <a:t>EU Natural &amp; Man-Made Disaster Protection Mechanism (revision)</a:t>
            </a:r>
          </a:p>
        </p:txBody>
      </p:sp>
    </p:spTree>
    <p:extLst>
      <p:ext uri="{BB962C8B-B14F-4D97-AF65-F5344CB8AC3E}">
        <p14:creationId xmlns:p14="http://schemas.microsoft.com/office/powerpoint/2010/main" val="477215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ardrop 5"/>
          <p:cNvSpPr/>
          <p:nvPr/>
        </p:nvSpPr>
        <p:spPr>
          <a:xfrm flipV="1">
            <a:off x="3739244" y="2438400"/>
            <a:ext cx="5404756" cy="4419600"/>
          </a:xfrm>
          <a:prstGeom prst="teardrop">
            <a:avLst/>
          </a:prstGeom>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7" name="Teardrop 6"/>
          <p:cNvSpPr/>
          <p:nvPr/>
        </p:nvSpPr>
        <p:spPr>
          <a:xfrm>
            <a:off x="3739244" y="0"/>
            <a:ext cx="5404756" cy="4419600"/>
          </a:xfrm>
          <a:prstGeom prst="teardrop">
            <a:avLst/>
          </a:prstGeom>
          <a:gradFill flip="none" rotWithShape="1">
            <a:gsLst>
              <a:gs pos="0">
                <a:schemeClr val="tx2">
                  <a:lumMod val="20000"/>
                  <a:lumOff val="80000"/>
                  <a:shade val="30000"/>
                  <a:satMod val="115000"/>
                </a:schemeClr>
              </a:gs>
              <a:gs pos="50000">
                <a:schemeClr val="tx2">
                  <a:lumMod val="20000"/>
                  <a:lumOff val="80000"/>
                  <a:shade val="67500"/>
                  <a:satMod val="115000"/>
                </a:schemeClr>
              </a:gs>
              <a:gs pos="100000">
                <a:schemeClr val="tx2">
                  <a:lumMod val="20000"/>
                  <a:lumOff val="8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5" name="Teardrop 4"/>
          <p:cNvSpPr/>
          <p:nvPr/>
        </p:nvSpPr>
        <p:spPr>
          <a:xfrm flipH="1">
            <a:off x="0" y="0"/>
            <a:ext cx="3810000" cy="6858000"/>
          </a:xfrm>
          <a:prstGeom prst="teardrop">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4" name="Oval 3"/>
          <p:cNvSpPr/>
          <p:nvPr/>
        </p:nvSpPr>
        <p:spPr>
          <a:xfrm>
            <a:off x="2971800" y="2733292"/>
            <a:ext cx="1828800" cy="10767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bg1"/>
                </a:solidFill>
              </a:rPr>
              <a:t>Mine Waste</a:t>
            </a:r>
            <a:br>
              <a:rPr lang="en-GB" sz="1400" b="1" dirty="0">
                <a:solidFill>
                  <a:schemeClr val="bg1"/>
                </a:solidFill>
              </a:rPr>
            </a:br>
            <a:r>
              <a:rPr lang="en-GB" sz="1200" b="1" dirty="0">
                <a:solidFill>
                  <a:schemeClr val="bg1"/>
                </a:solidFill>
              </a:rPr>
              <a:t>Management</a:t>
            </a:r>
            <a:endParaRPr lang="en-GB" sz="1400" b="1" dirty="0">
              <a:solidFill>
                <a:schemeClr val="bg1"/>
              </a:solidFill>
            </a:endParaRPr>
          </a:p>
        </p:txBody>
      </p:sp>
      <p:sp>
        <p:nvSpPr>
          <p:cNvPr id="8" name="TextBox 7"/>
          <p:cNvSpPr txBox="1"/>
          <p:nvPr/>
        </p:nvSpPr>
        <p:spPr>
          <a:xfrm>
            <a:off x="6781800" y="4031606"/>
            <a:ext cx="1905000" cy="369332"/>
          </a:xfrm>
          <a:prstGeom prst="rect">
            <a:avLst/>
          </a:prstGeom>
          <a:noFill/>
        </p:spPr>
        <p:txBody>
          <a:bodyPr wrap="square" rtlCol="0">
            <a:spAutoFit/>
          </a:bodyPr>
          <a:lstStyle/>
          <a:p>
            <a:pPr algn="ctr"/>
            <a:r>
              <a:rPr lang="en-GB" b="1" dirty="0">
                <a:solidFill>
                  <a:prstClr val="black"/>
                </a:solidFill>
              </a:rPr>
              <a:t>Inspections</a:t>
            </a:r>
          </a:p>
        </p:txBody>
      </p:sp>
      <p:sp>
        <p:nvSpPr>
          <p:cNvPr id="9" name="TextBox 8"/>
          <p:cNvSpPr txBox="1"/>
          <p:nvPr/>
        </p:nvSpPr>
        <p:spPr>
          <a:xfrm>
            <a:off x="914400" y="2286000"/>
            <a:ext cx="1905000" cy="369332"/>
          </a:xfrm>
          <a:prstGeom prst="rect">
            <a:avLst/>
          </a:prstGeom>
          <a:noFill/>
        </p:spPr>
        <p:txBody>
          <a:bodyPr wrap="square" rtlCol="0">
            <a:spAutoFit/>
          </a:bodyPr>
          <a:lstStyle/>
          <a:p>
            <a:pPr algn="ctr"/>
            <a:r>
              <a:rPr lang="en-GB" b="1" dirty="0">
                <a:solidFill>
                  <a:prstClr val="black"/>
                </a:solidFill>
              </a:rPr>
              <a:t>Geochemistry</a:t>
            </a:r>
          </a:p>
        </p:txBody>
      </p:sp>
      <p:sp>
        <p:nvSpPr>
          <p:cNvPr id="10" name="TextBox 9"/>
          <p:cNvSpPr txBox="1"/>
          <p:nvPr/>
        </p:nvSpPr>
        <p:spPr>
          <a:xfrm>
            <a:off x="-391884" y="211685"/>
            <a:ext cx="1905000" cy="646331"/>
          </a:xfrm>
          <a:prstGeom prst="rect">
            <a:avLst/>
          </a:prstGeom>
          <a:noFill/>
        </p:spPr>
        <p:txBody>
          <a:bodyPr wrap="square" rtlCol="0">
            <a:spAutoFit/>
          </a:bodyPr>
          <a:lstStyle/>
          <a:p>
            <a:pPr algn="ctr"/>
            <a:r>
              <a:rPr lang="en-GB" b="1" dirty="0">
                <a:solidFill>
                  <a:prstClr val="black"/>
                </a:solidFill>
              </a:rPr>
              <a:t>Acid-rock Drainage</a:t>
            </a:r>
          </a:p>
        </p:txBody>
      </p:sp>
      <p:sp>
        <p:nvSpPr>
          <p:cNvPr id="11" name="TextBox 10"/>
          <p:cNvSpPr txBox="1"/>
          <p:nvPr/>
        </p:nvSpPr>
        <p:spPr>
          <a:xfrm>
            <a:off x="838200" y="3733800"/>
            <a:ext cx="1905000" cy="369332"/>
          </a:xfrm>
          <a:prstGeom prst="rect">
            <a:avLst/>
          </a:prstGeom>
          <a:noFill/>
        </p:spPr>
        <p:txBody>
          <a:bodyPr wrap="square" rtlCol="0">
            <a:spAutoFit/>
          </a:bodyPr>
          <a:lstStyle/>
          <a:p>
            <a:pPr algn="ctr"/>
            <a:r>
              <a:rPr lang="en-GB" b="1" dirty="0" err="1">
                <a:solidFill>
                  <a:prstClr val="black"/>
                </a:solidFill>
              </a:rPr>
              <a:t>Geotechnics</a:t>
            </a:r>
            <a:endParaRPr lang="en-GB" b="1" dirty="0">
              <a:solidFill>
                <a:prstClr val="black"/>
              </a:solidFill>
            </a:endParaRPr>
          </a:p>
        </p:txBody>
      </p:sp>
      <p:sp>
        <p:nvSpPr>
          <p:cNvPr id="12" name="TextBox 11"/>
          <p:cNvSpPr txBox="1"/>
          <p:nvPr/>
        </p:nvSpPr>
        <p:spPr>
          <a:xfrm>
            <a:off x="-228600" y="2971800"/>
            <a:ext cx="1905000" cy="646331"/>
          </a:xfrm>
          <a:prstGeom prst="rect">
            <a:avLst/>
          </a:prstGeom>
          <a:noFill/>
        </p:spPr>
        <p:txBody>
          <a:bodyPr wrap="square" rtlCol="0">
            <a:spAutoFit/>
          </a:bodyPr>
          <a:lstStyle/>
          <a:p>
            <a:pPr algn="ctr"/>
            <a:r>
              <a:rPr lang="en-GB" b="1" dirty="0">
                <a:solidFill>
                  <a:prstClr val="black"/>
                </a:solidFill>
              </a:rPr>
              <a:t>Intra-</a:t>
            </a:r>
            <a:r>
              <a:rPr lang="en-GB" b="1" dirty="0" err="1">
                <a:solidFill>
                  <a:prstClr val="black"/>
                </a:solidFill>
              </a:rPr>
              <a:t>sectoral</a:t>
            </a:r>
            <a:r>
              <a:rPr lang="en-GB" b="1" dirty="0">
                <a:solidFill>
                  <a:prstClr val="black"/>
                </a:solidFill>
              </a:rPr>
              <a:t/>
            </a:r>
            <a:br>
              <a:rPr lang="en-GB" b="1" dirty="0">
                <a:solidFill>
                  <a:prstClr val="black"/>
                </a:solidFill>
              </a:rPr>
            </a:br>
            <a:r>
              <a:rPr lang="en-GB" b="1" dirty="0">
                <a:solidFill>
                  <a:prstClr val="black"/>
                </a:solidFill>
              </a:rPr>
              <a:t>Differences</a:t>
            </a:r>
          </a:p>
        </p:txBody>
      </p:sp>
      <p:sp>
        <p:nvSpPr>
          <p:cNvPr id="13" name="TextBox 12"/>
          <p:cNvSpPr txBox="1"/>
          <p:nvPr/>
        </p:nvSpPr>
        <p:spPr>
          <a:xfrm>
            <a:off x="2753307" y="980106"/>
            <a:ext cx="1905000" cy="369332"/>
          </a:xfrm>
          <a:prstGeom prst="rect">
            <a:avLst/>
          </a:prstGeom>
          <a:noFill/>
        </p:spPr>
        <p:txBody>
          <a:bodyPr wrap="square" rtlCol="0">
            <a:spAutoFit/>
          </a:bodyPr>
          <a:lstStyle/>
          <a:p>
            <a:pPr algn="ctr"/>
            <a:r>
              <a:rPr lang="en-GB" b="1" dirty="0">
                <a:solidFill>
                  <a:prstClr val="black"/>
                </a:solidFill>
              </a:rPr>
              <a:t>Reagents</a:t>
            </a:r>
          </a:p>
        </p:txBody>
      </p:sp>
      <p:sp>
        <p:nvSpPr>
          <p:cNvPr id="14" name="TextBox 13"/>
          <p:cNvSpPr txBox="1"/>
          <p:nvPr/>
        </p:nvSpPr>
        <p:spPr>
          <a:xfrm>
            <a:off x="1466462" y="3177465"/>
            <a:ext cx="1905000" cy="369332"/>
          </a:xfrm>
          <a:prstGeom prst="rect">
            <a:avLst/>
          </a:prstGeom>
          <a:noFill/>
        </p:spPr>
        <p:txBody>
          <a:bodyPr wrap="square" rtlCol="0">
            <a:spAutoFit/>
          </a:bodyPr>
          <a:lstStyle/>
          <a:p>
            <a:pPr algn="ctr"/>
            <a:r>
              <a:rPr lang="en-GB" b="1" dirty="0">
                <a:solidFill>
                  <a:prstClr val="black"/>
                </a:solidFill>
              </a:rPr>
              <a:t>Mineralogy</a:t>
            </a:r>
          </a:p>
        </p:txBody>
      </p:sp>
      <p:sp>
        <p:nvSpPr>
          <p:cNvPr id="15" name="TextBox 14"/>
          <p:cNvSpPr txBox="1"/>
          <p:nvPr/>
        </p:nvSpPr>
        <p:spPr>
          <a:xfrm>
            <a:off x="2791407" y="5798979"/>
            <a:ext cx="1905000" cy="369332"/>
          </a:xfrm>
          <a:prstGeom prst="rect">
            <a:avLst/>
          </a:prstGeom>
          <a:noFill/>
        </p:spPr>
        <p:txBody>
          <a:bodyPr wrap="square" rtlCol="0">
            <a:spAutoFit/>
          </a:bodyPr>
          <a:lstStyle/>
          <a:p>
            <a:pPr algn="ctr"/>
            <a:r>
              <a:rPr lang="en-GB" b="1" dirty="0">
                <a:solidFill>
                  <a:prstClr val="black"/>
                </a:solidFill>
              </a:rPr>
              <a:t>Economics</a:t>
            </a:r>
          </a:p>
        </p:txBody>
      </p:sp>
      <p:sp>
        <p:nvSpPr>
          <p:cNvPr id="16" name="TextBox 15"/>
          <p:cNvSpPr txBox="1"/>
          <p:nvPr/>
        </p:nvSpPr>
        <p:spPr>
          <a:xfrm>
            <a:off x="7467600" y="6488668"/>
            <a:ext cx="1905000" cy="369332"/>
          </a:xfrm>
          <a:prstGeom prst="rect">
            <a:avLst/>
          </a:prstGeom>
          <a:noFill/>
        </p:spPr>
        <p:txBody>
          <a:bodyPr wrap="square" rtlCol="0">
            <a:spAutoFit/>
          </a:bodyPr>
          <a:lstStyle/>
          <a:p>
            <a:pPr algn="ctr"/>
            <a:r>
              <a:rPr lang="en-GB" b="1" dirty="0">
                <a:solidFill>
                  <a:prstClr val="black"/>
                </a:solidFill>
              </a:rPr>
              <a:t>Environment</a:t>
            </a:r>
          </a:p>
        </p:txBody>
      </p:sp>
      <p:sp>
        <p:nvSpPr>
          <p:cNvPr id="17" name="TextBox 16"/>
          <p:cNvSpPr txBox="1"/>
          <p:nvPr/>
        </p:nvSpPr>
        <p:spPr>
          <a:xfrm>
            <a:off x="2286000" y="5181600"/>
            <a:ext cx="1905000" cy="646331"/>
          </a:xfrm>
          <a:prstGeom prst="rect">
            <a:avLst/>
          </a:prstGeom>
          <a:noFill/>
        </p:spPr>
        <p:txBody>
          <a:bodyPr wrap="square" rtlCol="0">
            <a:spAutoFit/>
          </a:bodyPr>
          <a:lstStyle/>
          <a:p>
            <a:pPr algn="ctr"/>
            <a:r>
              <a:rPr lang="en-GB" b="1" dirty="0">
                <a:solidFill>
                  <a:prstClr val="black"/>
                </a:solidFill>
              </a:rPr>
              <a:t>Inter-</a:t>
            </a:r>
            <a:r>
              <a:rPr lang="en-GB" b="1" dirty="0" err="1">
                <a:solidFill>
                  <a:prstClr val="black"/>
                </a:solidFill>
              </a:rPr>
              <a:t>sectoral</a:t>
            </a:r>
            <a:r>
              <a:rPr lang="en-GB" b="1" dirty="0">
                <a:solidFill>
                  <a:prstClr val="black"/>
                </a:solidFill>
              </a:rPr>
              <a:t/>
            </a:r>
            <a:br>
              <a:rPr lang="en-GB" b="1" dirty="0">
                <a:solidFill>
                  <a:prstClr val="black"/>
                </a:solidFill>
              </a:rPr>
            </a:br>
            <a:r>
              <a:rPr lang="en-GB" b="1" dirty="0">
                <a:solidFill>
                  <a:prstClr val="black"/>
                </a:solidFill>
              </a:rPr>
              <a:t>Differences</a:t>
            </a:r>
          </a:p>
        </p:txBody>
      </p:sp>
      <p:sp>
        <p:nvSpPr>
          <p:cNvPr id="18" name="TextBox 17"/>
          <p:cNvSpPr txBox="1"/>
          <p:nvPr/>
        </p:nvSpPr>
        <p:spPr>
          <a:xfrm>
            <a:off x="7467600" y="76200"/>
            <a:ext cx="1905000" cy="369332"/>
          </a:xfrm>
          <a:prstGeom prst="rect">
            <a:avLst/>
          </a:prstGeom>
          <a:noFill/>
        </p:spPr>
        <p:txBody>
          <a:bodyPr wrap="square" rtlCol="0">
            <a:spAutoFit/>
          </a:bodyPr>
          <a:lstStyle/>
          <a:p>
            <a:pPr algn="ctr"/>
            <a:r>
              <a:rPr lang="en-GB" b="1" dirty="0">
                <a:solidFill>
                  <a:prstClr val="black"/>
                </a:solidFill>
              </a:rPr>
              <a:t>Knowledge</a:t>
            </a:r>
          </a:p>
        </p:txBody>
      </p:sp>
      <p:sp>
        <p:nvSpPr>
          <p:cNvPr id="19" name="TextBox 18"/>
          <p:cNvSpPr txBox="1"/>
          <p:nvPr/>
        </p:nvSpPr>
        <p:spPr>
          <a:xfrm>
            <a:off x="7467600" y="456415"/>
            <a:ext cx="1905000" cy="369332"/>
          </a:xfrm>
          <a:prstGeom prst="rect">
            <a:avLst/>
          </a:prstGeom>
          <a:noFill/>
        </p:spPr>
        <p:txBody>
          <a:bodyPr wrap="square" rtlCol="0">
            <a:spAutoFit/>
          </a:bodyPr>
          <a:lstStyle/>
          <a:p>
            <a:pPr algn="ctr"/>
            <a:r>
              <a:rPr lang="en-GB" b="1" dirty="0">
                <a:solidFill>
                  <a:prstClr val="black"/>
                </a:solidFill>
              </a:rPr>
              <a:t>Experience</a:t>
            </a:r>
          </a:p>
        </p:txBody>
      </p:sp>
      <p:sp>
        <p:nvSpPr>
          <p:cNvPr id="20" name="TextBox 19"/>
          <p:cNvSpPr txBox="1"/>
          <p:nvPr/>
        </p:nvSpPr>
        <p:spPr>
          <a:xfrm>
            <a:off x="4419600" y="621268"/>
            <a:ext cx="1905000" cy="369332"/>
          </a:xfrm>
          <a:prstGeom prst="rect">
            <a:avLst/>
          </a:prstGeom>
          <a:noFill/>
        </p:spPr>
        <p:txBody>
          <a:bodyPr wrap="square" rtlCol="0">
            <a:spAutoFit/>
          </a:bodyPr>
          <a:lstStyle/>
          <a:p>
            <a:pPr algn="ctr"/>
            <a:r>
              <a:rPr lang="en-GB" b="1" dirty="0">
                <a:solidFill>
                  <a:prstClr val="black"/>
                </a:solidFill>
              </a:rPr>
              <a:t>Guiding Principles</a:t>
            </a:r>
          </a:p>
        </p:txBody>
      </p:sp>
      <p:sp>
        <p:nvSpPr>
          <p:cNvPr id="21" name="TextBox 20"/>
          <p:cNvSpPr txBox="1"/>
          <p:nvPr/>
        </p:nvSpPr>
        <p:spPr>
          <a:xfrm>
            <a:off x="6629400" y="1868269"/>
            <a:ext cx="1905000" cy="646331"/>
          </a:xfrm>
          <a:prstGeom prst="rect">
            <a:avLst/>
          </a:prstGeom>
          <a:noFill/>
        </p:spPr>
        <p:txBody>
          <a:bodyPr wrap="square" rtlCol="0">
            <a:spAutoFit/>
          </a:bodyPr>
          <a:lstStyle/>
          <a:p>
            <a:pPr algn="ctr"/>
            <a:r>
              <a:rPr lang="en-GB" b="1" dirty="0">
                <a:solidFill>
                  <a:prstClr val="black"/>
                </a:solidFill>
              </a:rPr>
              <a:t>Site-specific Prescriptions</a:t>
            </a:r>
          </a:p>
        </p:txBody>
      </p:sp>
      <p:sp>
        <p:nvSpPr>
          <p:cNvPr id="22" name="TextBox 21"/>
          <p:cNvSpPr txBox="1"/>
          <p:nvPr/>
        </p:nvSpPr>
        <p:spPr>
          <a:xfrm>
            <a:off x="4648200" y="1459468"/>
            <a:ext cx="1905000" cy="369332"/>
          </a:xfrm>
          <a:prstGeom prst="rect">
            <a:avLst/>
          </a:prstGeom>
          <a:noFill/>
        </p:spPr>
        <p:txBody>
          <a:bodyPr wrap="square" rtlCol="0">
            <a:spAutoFit/>
          </a:bodyPr>
          <a:lstStyle/>
          <a:p>
            <a:pPr algn="ctr"/>
            <a:r>
              <a:rPr lang="en-GB" b="1" dirty="0">
                <a:solidFill>
                  <a:prstClr val="black"/>
                </a:solidFill>
              </a:rPr>
              <a:t>(Re-)Design</a:t>
            </a:r>
          </a:p>
        </p:txBody>
      </p:sp>
      <p:sp>
        <p:nvSpPr>
          <p:cNvPr id="23" name="TextBox 22"/>
          <p:cNvSpPr txBox="1"/>
          <p:nvPr/>
        </p:nvSpPr>
        <p:spPr>
          <a:xfrm>
            <a:off x="5334000" y="2526268"/>
            <a:ext cx="1905000" cy="369332"/>
          </a:xfrm>
          <a:prstGeom prst="rect">
            <a:avLst/>
          </a:prstGeom>
          <a:noFill/>
        </p:spPr>
        <p:txBody>
          <a:bodyPr wrap="square" rtlCol="0">
            <a:spAutoFit/>
          </a:bodyPr>
          <a:lstStyle/>
          <a:p>
            <a:pPr algn="ctr"/>
            <a:r>
              <a:rPr lang="en-GB" b="1" dirty="0">
                <a:solidFill>
                  <a:prstClr val="black"/>
                </a:solidFill>
              </a:rPr>
              <a:t>Maintenance</a:t>
            </a:r>
          </a:p>
        </p:txBody>
      </p:sp>
      <p:sp>
        <p:nvSpPr>
          <p:cNvPr id="24" name="TextBox 23"/>
          <p:cNvSpPr txBox="1"/>
          <p:nvPr/>
        </p:nvSpPr>
        <p:spPr>
          <a:xfrm>
            <a:off x="5943600" y="3440668"/>
            <a:ext cx="1905000" cy="369332"/>
          </a:xfrm>
          <a:prstGeom prst="rect">
            <a:avLst/>
          </a:prstGeom>
          <a:noFill/>
        </p:spPr>
        <p:txBody>
          <a:bodyPr wrap="square" rtlCol="0">
            <a:spAutoFit/>
          </a:bodyPr>
          <a:lstStyle/>
          <a:p>
            <a:pPr algn="ctr"/>
            <a:r>
              <a:rPr lang="en-GB" b="1" dirty="0">
                <a:solidFill>
                  <a:prstClr val="black"/>
                </a:solidFill>
              </a:rPr>
              <a:t>Monitoring</a:t>
            </a:r>
          </a:p>
        </p:txBody>
      </p:sp>
      <p:sp>
        <p:nvSpPr>
          <p:cNvPr id="25" name="TextBox 24"/>
          <p:cNvSpPr txBox="1"/>
          <p:nvPr/>
        </p:nvSpPr>
        <p:spPr>
          <a:xfrm>
            <a:off x="2485258" y="2096869"/>
            <a:ext cx="2587486" cy="646331"/>
          </a:xfrm>
          <a:prstGeom prst="rect">
            <a:avLst/>
          </a:prstGeom>
          <a:noFill/>
        </p:spPr>
        <p:txBody>
          <a:bodyPr wrap="square" rtlCol="0">
            <a:spAutoFit/>
          </a:bodyPr>
          <a:lstStyle/>
          <a:p>
            <a:pPr algn="ctr"/>
            <a:r>
              <a:rPr lang="en-GB" b="1" dirty="0">
                <a:solidFill>
                  <a:prstClr val="black"/>
                </a:solidFill>
              </a:rPr>
              <a:t>Good Practice</a:t>
            </a:r>
            <a:br>
              <a:rPr lang="en-GB" b="1" dirty="0">
                <a:solidFill>
                  <a:prstClr val="black"/>
                </a:solidFill>
              </a:rPr>
            </a:br>
            <a:r>
              <a:rPr lang="en-GB" b="1" dirty="0">
                <a:solidFill>
                  <a:prstClr val="black"/>
                </a:solidFill>
              </a:rPr>
              <a:t>RISK</a:t>
            </a:r>
          </a:p>
        </p:txBody>
      </p:sp>
      <p:sp>
        <p:nvSpPr>
          <p:cNvPr id="26" name="TextBox 25"/>
          <p:cNvSpPr txBox="1"/>
          <p:nvPr/>
        </p:nvSpPr>
        <p:spPr>
          <a:xfrm>
            <a:off x="4648200" y="3810000"/>
            <a:ext cx="1905000" cy="646331"/>
          </a:xfrm>
          <a:prstGeom prst="rect">
            <a:avLst/>
          </a:prstGeom>
          <a:noFill/>
        </p:spPr>
        <p:txBody>
          <a:bodyPr wrap="square" rtlCol="0">
            <a:spAutoFit/>
          </a:bodyPr>
          <a:lstStyle/>
          <a:p>
            <a:pPr algn="ctr"/>
            <a:r>
              <a:rPr lang="en-GB" b="1" dirty="0">
                <a:solidFill>
                  <a:prstClr val="black"/>
                </a:solidFill>
              </a:rPr>
              <a:t>BAT Compliance</a:t>
            </a:r>
          </a:p>
          <a:p>
            <a:pPr algn="ctr"/>
            <a:r>
              <a:rPr lang="en-GB" b="1" dirty="0">
                <a:solidFill>
                  <a:prstClr val="black"/>
                </a:solidFill>
              </a:rPr>
              <a:t>HAZARD</a:t>
            </a:r>
          </a:p>
        </p:txBody>
      </p:sp>
      <p:sp>
        <p:nvSpPr>
          <p:cNvPr id="27" name="TextBox 26"/>
          <p:cNvSpPr txBox="1"/>
          <p:nvPr/>
        </p:nvSpPr>
        <p:spPr>
          <a:xfrm>
            <a:off x="2786744" y="4812268"/>
            <a:ext cx="1905000" cy="369332"/>
          </a:xfrm>
          <a:prstGeom prst="rect">
            <a:avLst/>
          </a:prstGeom>
          <a:noFill/>
        </p:spPr>
        <p:txBody>
          <a:bodyPr wrap="square" rtlCol="0">
            <a:spAutoFit/>
          </a:bodyPr>
          <a:lstStyle/>
          <a:p>
            <a:pPr algn="ctr"/>
            <a:r>
              <a:rPr lang="en-GB" b="1" dirty="0">
                <a:solidFill>
                  <a:prstClr val="black"/>
                </a:solidFill>
              </a:rPr>
              <a:t>Audits</a:t>
            </a:r>
          </a:p>
        </p:txBody>
      </p:sp>
      <p:sp>
        <p:nvSpPr>
          <p:cNvPr id="28" name="TextBox 27"/>
          <p:cNvSpPr txBox="1"/>
          <p:nvPr/>
        </p:nvSpPr>
        <p:spPr>
          <a:xfrm>
            <a:off x="5638800" y="5658616"/>
            <a:ext cx="1905000" cy="646331"/>
          </a:xfrm>
          <a:prstGeom prst="rect">
            <a:avLst/>
          </a:prstGeom>
          <a:noFill/>
        </p:spPr>
        <p:txBody>
          <a:bodyPr wrap="square" rtlCol="0">
            <a:spAutoFit/>
          </a:bodyPr>
          <a:lstStyle/>
          <a:p>
            <a:pPr algn="ctr"/>
            <a:r>
              <a:rPr lang="en-GB" b="1" dirty="0">
                <a:solidFill>
                  <a:prstClr val="black"/>
                </a:solidFill>
              </a:rPr>
              <a:t>‘waste’ </a:t>
            </a:r>
            <a:r>
              <a:rPr lang="en-GB" b="1" i="1" dirty="0" err="1">
                <a:solidFill>
                  <a:prstClr val="black"/>
                </a:solidFill>
              </a:rPr>
              <a:t>vs</a:t>
            </a:r>
            <a:r>
              <a:rPr lang="en-GB" b="1" i="1" dirty="0">
                <a:solidFill>
                  <a:prstClr val="black"/>
                </a:solidFill>
              </a:rPr>
              <a:t/>
            </a:r>
            <a:br>
              <a:rPr lang="en-GB" b="1" i="1" dirty="0">
                <a:solidFill>
                  <a:prstClr val="black"/>
                </a:solidFill>
              </a:rPr>
            </a:br>
            <a:r>
              <a:rPr lang="en-GB" b="1" dirty="0">
                <a:solidFill>
                  <a:prstClr val="black"/>
                </a:solidFill>
              </a:rPr>
              <a:t>‘refuse’ </a:t>
            </a:r>
          </a:p>
        </p:txBody>
      </p:sp>
      <p:sp>
        <p:nvSpPr>
          <p:cNvPr id="30" name="TextBox 29"/>
          <p:cNvSpPr txBox="1"/>
          <p:nvPr/>
        </p:nvSpPr>
        <p:spPr>
          <a:xfrm>
            <a:off x="3581400" y="5161784"/>
            <a:ext cx="4718958" cy="369332"/>
          </a:xfrm>
          <a:prstGeom prst="rect">
            <a:avLst/>
          </a:prstGeom>
          <a:noFill/>
        </p:spPr>
        <p:txBody>
          <a:bodyPr wrap="square" rtlCol="0">
            <a:spAutoFit/>
          </a:bodyPr>
          <a:lstStyle/>
          <a:p>
            <a:pPr algn="ctr"/>
            <a:r>
              <a:rPr lang="en-GB" b="1" dirty="0">
                <a:solidFill>
                  <a:prstClr val="black"/>
                </a:solidFill>
              </a:rPr>
              <a:t>Recovery-By-production-Recycling</a:t>
            </a:r>
          </a:p>
        </p:txBody>
      </p:sp>
      <p:sp>
        <p:nvSpPr>
          <p:cNvPr id="31" name="TextBox 30"/>
          <p:cNvSpPr txBox="1"/>
          <p:nvPr/>
        </p:nvSpPr>
        <p:spPr>
          <a:xfrm>
            <a:off x="4267200" y="6211669"/>
            <a:ext cx="1905000" cy="584775"/>
          </a:xfrm>
          <a:prstGeom prst="rect">
            <a:avLst/>
          </a:prstGeom>
          <a:noFill/>
        </p:spPr>
        <p:txBody>
          <a:bodyPr wrap="square" rtlCol="0">
            <a:spAutoFit/>
          </a:bodyPr>
          <a:lstStyle/>
          <a:p>
            <a:pPr algn="ctr"/>
            <a:r>
              <a:rPr lang="en-GB" sz="1600" b="1" dirty="0">
                <a:solidFill>
                  <a:prstClr val="black"/>
                </a:solidFill>
              </a:rPr>
              <a:t>Natural Resource</a:t>
            </a:r>
            <a:br>
              <a:rPr lang="en-GB" sz="1600" b="1" dirty="0">
                <a:solidFill>
                  <a:prstClr val="black"/>
                </a:solidFill>
              </a:rPr>
            </a:br>
            <a:r>
              <a:rPr lang="en-GB" sz="1600" b="1" dirty="0">
                <a:solidFill>
                  <a:prstClr val="black"/>
                </a:solidFill>
              </a:rPr>
              <a:t>Management</a:t>
            </a:r>
          </a:p>
        </p:txBody>
      </p:sp>
      <p:sp>
        <p:nvSpPr>
          <p:cNvPr id="32" name="TextBox 31"/>
          <p:cNvSpPr txBox="1"/>
          <p:nvPr/>
        </p:nvSpPr>
        <p:spPr>
          <a:xfrm>
            <a:off x="152400" y="5879068"/>
            <a:ext cx="1905000" cy="369332"/>
          </a:xfrm>
          <a:prstGeom prst="rect">
            <a:avLst/>
          </a:prstGeom>
          <a:noFill/>
        </p:spPr>
        <p:txBody>
          <a:bodyPr wrap="square" rtlCol="0">
            <a:spAutoFit/>
          </a:bodyPr>
          <a:lstStyle/>
          <a:p>
            <a:pPr algn="ctr"/>
            <a:r>
              <a:rPr lang="en-GB" b="1" dirty="0">
                <a:solidFill>
                  <a:prstClr val="black"/>
                </a:solidFill>
              </a:rPr>
              <a:t>Dam Failure</a:t>
            </a:r>
          </a:p>
        </p:txBody>
      </p:sp>
      <p:sp>
        <p:nvSpPr>
          <p:cNvPr id="33" name="TextBox 32"/>
          <p:cNvSpPr txBox="1"/>
          <p:nvPr/>
        </p:nvSpPr>
        <p:spPr>
          <a:xfrm>
            <a:off x="-381000" y="1828800"/>
            <a:ext cx="1905000" cy="369332"/>
          </a:xfrm>
          <a:prstGeom prst="rect">
            <a:avLst/>
          </a:prstGeom>
          <a:noFill/>
        </p:spPr>
        <p:txBody>
          <a:bodyPr wrap="square" rtlCol="0">
            <a:spAutoFit/>
          </a:bodyPr>
          <a:lstStyle/>
          <a:p>
            <a:pPr algn="ctr"/>
            <a:r>
              <a:rPr lang="en-GB" b="1" dirty="0">
                <a:solidFill>
                  <a:prstClr val="black"/>
                </a:solidFill>
              </a:rPr>
              <a:t>Operations</a:t>
            </a:r>
          </a:p>
        </p:txBody>
      </p:sp>
      <p:sp>
        <p:nvSpPr>
          <p:cNvPr id="34" name="TextBox 33"/>
          <p:cNvSpPr txBox="1"/>
          <p:nvPr/>
        </p:nvSpPr>
        <p:spPr>
          <a:xfrm>
            <a:off x="-457200" y="4800600"/>
            <a:ext cx="1905000" cy="369332"/>
          </a:xfrm>
          <a:prstGeom prst="rect">
            <a:avLst/>
          </a:prstGeom>
          <a:noFill/>
        </p:spPr>
        <p:txBody>
          <a:bodyPr wrap="square" rtlCol="0">
            <a:spAutoFit/>
          </a:bodyPr>
          <a:lstStyle/>
          <a:p>
            <a:pPr algn="ctr"/>
            <a:r>
              <a:rPr lang="en-GB" b="1" dirty="0">
                <a:solidFill>
                  <a:prstClr val="black"/>
                </a:solidFill>
              </a:rPr>
              <a:t>Legacy</a:t>
            </a:r>
          </a:p>
        </p:txBody>
      </p:sp>
      <p:sp>
        <p:nvSpPr>
          <p:cNvPr id="35" name="TextBox 34"/>
          <p:cNvSpPr txBox="1"/>
          <p:nvPr/>
        </p:nvSpPr>
        <p:spPr>
          <a:xfrm>
            <a:off x="7467600" y="849868"/>
            <a:ext cx="1905000" cy="369332"/>
          </a:xfrm>
          <a:prstGeom prst="rect">
            <a:avLst/>
          </a:prstGeom>
          <a:noFill/>
        </p:spPr>
        <p:txBody>
          <a:bodyPr wrap="square" rtlCol="0">
            <a:spAutoFit/>
          </a:bodyPr>
          <a:lstStyle/>
          <a:p>
            <a:pPr algn="ctr"/>
            <a:r>
              <a:rPr lang="en-GB" b="1" dirty="0">
                <a:solidFill>
                  <a:prstClr val="black"/>
                </a:solidFill>
              </a:rPr>
              <a:t>Consultation</a:t>
            </a:r>
          </a:p>
        </p:txBody>
      </p:sp>
      <p:sp>
        <p:nvSpPr>
          <p:cNvPr id="36" name="Rectangle 35"/>
          <p:cNvSpPr/>
          <p:nvPr/>
        </p:nvSpPr>
        <p:spPr>
          <a:xfrm>
            <a:off x="1591442" y="211685"/>
            <a:ext cx="1380358" cy="74218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black"/>
                </a:solidFill>
              </a:rPr>
              <a:t>CEN TC292</a:t>
            </a:r>
            <a:br>
              <a:rPr lang="en-GB" b="1" dirty="0">
                <a:solidFill>
                  <a:prstClr val="black"/>
                </a:solidFill>
              </a:rPr>
            </a:br>
            <a:r>
              <a:rPr lang="en-GB" b="1" dirty="0">
                <a:solidFill>
                  <a:prstClr val="black"/>
                </a:solidFill>
              </a:rPr>
              <a:t>Reports</a:t>
            </a:r>
          </a:p>
        </p:txBody>
      </p:sp>
      <p:sp>
        <p:nvSpPr>
          <p:cNvPr id="37" name="Rectangle 36"/>
          <p:cNvSpPr/>
          <p:nvPr/>
        </p:nvSpPr>
        <p:spPr>
          <a:xfrm>
            <a:off x="6239642" y="858016"/>
            <a:ext cx="1380358" cy="74218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black"/>
                </a:solidFill>
              </a:rPr>
              <a:t>CEN TC396</a:t>
            </a:r>
            <a:br>
              <a:rPr lang="en-GB" b="1" dirty="0">
                <a:solidFill>
                  <a:prstClr val="black"/>
                </a:solidFill>
              </a:rPr>
            </a:br>
            <a:r>
              <a:rPr lang="en-GB" b="1" dirty="0">
                <a:solidFill>
                  <a:prstClr val="black"/>
                </a:solidFill>
              </a:rPr>
              <a:t>Standard</a:t>
            </a:r>
          </a:p>
        </p:txBody>
      </p:sp>
      <p:sp>
        <p:nvSpPr>
          <p:cNvPr id="38" name="Rectangle 37"/>
          <p:cNvSpPr/>
          <p:nvPr/>
        </p:nvSpPr>
        <p:spPr>
          <a:xfrm>
            <a:off x="6239642" y="0"/>
            <a:ext cx="1380358" cy="74218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black"/>
                </a:solidFill>
              </a:rPr>
              <a:t>European</a:t>
            </a:r>
            <a:br>
              <a:rPr lang="en-GB" b="1" dirty="0">
                <a:solidFill>
                  <a:prstClr val="black"/>
                </a:solidFill>
              </a:rPr>
            </a:br>
            <a:r>
              <a:rPr lang="en-GB" b="1" dirty="0">
                <a:solidFill>
                  <a:prstClr val="black"/>
                </a:solidFill>
              </a:rPr>
              <a:t>Handbook</a:t>
            </a:r>
          </a:p>
        </p:txBody>
      </p:sp>
      <p:sp>
        <p:nvSpPr>
          <p:cNvPr id="39" name="Rectangle 38"/>
          <p:cNvSpPr/>
          <p:nvPr/>
        </p:nvSpPr>
        <p:spPr>
          <a:xfrm>
            <a:off x="7750628" y="1164772"/>
            <a:ext cx="1380358" cy="74218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black"/>
                </a:solidFill>
              </a:rPr>
              <a:t>Corporate Guidelines</a:t>
            </a:r>
          </a:p>
        </p:txBody>
      </p:sp>
      <p:sp>
        <p:nvSpPr>
          <p:cNvPr id="40" name="Rectangle 39"/>
          <p:cNvSpPr/>
          <p:nvPr/>
        </p:nvSpPr>
        <p:spPr>
          <a:xfrm>
            <a:off x="33721" y="901950"/>
            <a:ext cx="1380358" cy="74218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black"/>
                </a:solidFill>
              </a:rPr>
              <a:t>INAP GARD-Guide</a:t>
            </a:r>
          </a:p>
        </p:txBody>
      </p:sp>
      <p:sp>
        <p:nvSpPr>
          <p:cNvPr id="41" name="Rectangle 40"/>
          <p:cNvSpPr/>
          <p:nvPr/>
        </p:nvSpPr>
        <p:spPr>
          <a:xfrm>
            <a:off x="67442" y="4114800"/>
            <a:ext cx="1380358" cy="74218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black"/>
                </a:solidFill>
              </a:rPr>
              <a:t>Regulator Reviews</a:t>
            </a:r>
          </a:p>
        </p:txBody>
      </p:sp>
      <p:sp>
        <p:nvSpPr>
          <p:cNvPr id="42" name="Rectangle 41"/>
          <p:cNvSpPr/>
          <p:nvPr/>
        </p:nvSpPr>
        <p:spPr>
          <a:xfrm>
            <a:off x="609600" y="5181600"/>
            <a:ext cx="1380358" cy="74218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black"/>
                </a:solidFill>
              </a:rPr>
              <a:t>Corporate Reviews</a:t>
            </a:r>
          </a:p>
        </p:txBody>
      </p:sp>
      <p:sp>
        <p:nvSpPr>
          <p:cNvPr id="43" name="Rectangle 42"/>
          <p:cNvSpPr/>
          <p:nvPr/>
        </p:nvSpPr>
        <p:spPr>
          <a:xfrm>
            <a:off x="1752600" y="6096000"/>
            <a:ext cx="1618862" cy="74218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black"/>
                </a:solidFill>
              </a:rPr>
              <a:t>Association Reviews</a:t>
            </a:r>
          </a:p>
        </p:txBody>
      </p:sp>
      <p:sp>
        <p:nvSpPr>
          <p:cNvPr id="44" name="Rectangle 43"/>
          <p:cNvSpPr/>
          <p:nvPr/>
        </p:nvSpPr>
        <p:spPr>
          <a:xfrm>
            <a:off x="3248607" y="3829816"/>
            <a:ext cx="1380358" cy="74218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solidFill>
                  <a:prstClr val="black"/>
                </a:solidFill>
              </a:rPr>
              <a:t>1st</a:t>
            </a:r>
            <a:r>
              <a:rPr lang="en-GB" b="1" dirty="0" smtClean="0">
                <a:solidFill>
                  <a:prstClr val="black"/>
                </a:solidFill>
              </a:rPr>
              <a:t> </a:t>
            </a:r>
            <a:r>
              <a:rPr lang="en-GB" b="1" dirty="0">
                <a:solidFill>
                  <a:prstClr val="black"/>
                </a:solidFill>
              </a:rPr>
              <a:t>EU BAT Document</a:t>
            </a:r>
          </a:p>
        </p:txBody>
      </p:sp>
      <p:sp>
        <p:nvSpPr>
          <p:cNvPr id="45" name="Rectangle 44"/>
          <p:cNvSpPr/>
          <p:nvPr/>
        </p:nvSpPr>
        <p:spPr>
          <a:xfrm>
            <a:off x="7720098" y="4343400"/>
            <a:ext cx="1380358" cy="861536"/>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prstClr val="black"/>
                </a:solidFill>
              </a:rPr>
              <a:t>EU Inspection Recommendation</a:t>
            </a:r>
          </a:p>
        </p:txBody>
      </p:sp>
      <p:sp>
        <p:nvSpPr>
          <p:cNvPr id="46" name="Rectangle 45"/>
          <p:cNvSpPr/>
          <p:nvPr/>
        </p:nvSpPr>
        <p:spPr>
          <a:xfrm>
            <a:off x="7716989" y="2514600"/>
            <a:ext cx="1380358" cy="74218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black"/>
                </a:solidFill>
              </a:rPr>
              <a:t>DHI Guide</a:t>
            </a:r>
          </a:p>
        </p:txBody>
      </p:sp>
      <p:sp>
        <p:nvSpPr>
          <p:cNvPr id="47" name="Rectangle 46"/>
          <p:cNvSpPr/>
          <p:nvPr/>
        </p:nvSpPr>
        <p:spPr>
          <a:xfrm>
            <a:off x="7687442" y="3338227"/>
            <a:ext cx="1380358" cy="74218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black"/>
                </a:solidFill>
              </a:rPr>
              <a:t>2016 Study</a:t>
            </a:r>
          </a:p>
        </p:txBody>
      </p:sp>
      <p:sp>
        <p:nvSpPr>
          <p:cNvPr id="48" name="Rectangle 47"/>
          <p:cNvSpPr/>
          <p:nvPr/>
        </p:nvSpPr>
        <p:spPr>
          <a:xfrm>
            <a:off x="4800600" y="2971800"/>
            <a:ext cx="1380358" cy="74218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prstClr val="black"/>
                </a:solidFill>
              </a:rPr>
              <a:t>EU </a:t>
            </a:r>
            <a:r>
              <a:rPr lang="en-GB" sz="1200" b="1" dirty="0" err="1">
                <a:solidFill>
                  <a:prstClr val="black"/>
                </a:solidFill>
              </a:rPr>
              <a:t>Mgt</a:t>
            </a:r>
            <a:r>
              <a:rPr lang="en-GB" sz="1200" b="1" dirty="0">
                <a:solidFill>
                  <a:prstClr val="black"/>
                </a:solidFill>
              </a:rPr>
              <a:t> Planning Guidance</a:t>
            </a:r>
          </a:p>
        </p:txBody>
      </p:sp>
      <p:sp>
        <p:nvSpPr>
          <p:cNvPr id="49" name="Rectangle 48"/>
          <p:cNvSpPr/>
          <p:nvPr/>
        </p:nvSpPr>
        <p:spPr>
          <a:xfrm>
            <a:off x="3039242" y="1447800"/>
            <a:ext cx="1380358" cy="74218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black"/>
                </a:solidFill>
              </a:rPr>
              <a:t>Parliament Report (CN)</a:t>
            </a:r>
          </a:p>
        </p:txBody>
      </p:sp>
      <p:sp>
        <p:nvSpPr>
          <p:cNvPr id="50" name="Rectangle 49"/>
          <p:cNvSpPr/>
          <p:nvPr/>
        </p:nvSpPr>
        <p:spPr>
          <a:xfrm>
            <a:off x="1752600" y="4191000"/>
            <a:ext cx="1380358" cy="74218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black"/>
                </a:solidFill>
              </a:rPr>
              <a:t>Parliament Report (€)</a:t>
            </a:r>
          </a:p>
        </p:txBody>
      </p:sp>
      <p:sp>
        <p:nvSpPr>
          <p:cNvPr id="51" name="Rectangle 50"/>
          <p:cNvSpPr/>
          <p:nvPr/>
        </p:nvSpPr>
        <p:spPr>
          <a:xfrm>
            <a:off x="7687442" y="5562763"/>
            <a:ext cx="1380358" cy="74218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prstClr val="black"/>
                </a:solidFill>
              </a:rPr>
              <a:t>EU Circularity Guide</a:t>
            </a:r>
          </a:p>
        </p:txBody>
      </p:sp>
      <p:sp>
        <p:nvSpPr>
          <p:cNvPr id="52" name="Rectangle 51"/>
          <p:cNvSpPr/>
          <p:nvPr/>
        </p:nvSpPr>
        <p:spPr>
          <a:xfrm>
            <a:off x="4419600" y="5514383"/>
            <a:ext cx="1380358" cy="74218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prstClr val="black"/>
                </a:solidFill>
              </a:rPr>
              <a:t>EU Criticality Report</a:t>
            </a:r>
          </a:p>
        </p:txBody>
      </p:sp>
      <p:sp>
        <p:nvSpPr>
          <p:cNvPr id="53" name="Rectangle 52"/>
          <p:cNvSpPr/>
          <p:nvPr/>
        </p:nvSpPr>
        <p:spPr>
          <a:xfrm>
            <a:off x="5562600" y="4419600"/>
            <a:ext cx="1676400" cy="742184"/>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prstClr val="black"/>
                </a:solidFill>
              </a:rPr>
              <a:t>Implementation Report</a:t>
            </a:r>
          </a:p>
        </p:txBody>
      </p:sp>
      <p:sp>
        <p:nvSpPr>
          <p:cNvPr id="54" name="Rectangle 53"/>
          <p:cNvSpPr/>
          <p:nvPr/>
        </p:nvSpPr>
        <p:spPr>
          <a:xfrm>
            <a:off x="3705807" y="4134616"/>
            <a:ext cx="1380358" cy="74218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black"/>
                </a:solidFill>
              </a:rPr>
              <a:t>2</a:t>
            </a:r>
            <a:r>
              <a:rPr lang="en-GB" b="1" baseline="30000" dirty="0">
                <a:solidFill>
                  <a:prstClr val="black"/>
                </a:solidFill>
              </a:rPr>
              <a:t>nd</a:t>
            </a:r>
            <a:r>
              <a:rPr lang="en-GB" b="1" dirty="0">
                <a:solidFill>
                  <a:prstClr val="black"/>
                </a:solidFill>
              </a:rPr>
              <a:t> EU BAT Document</a:t>
            </a:r>
          </a:p>
        </p:txBody>
      </p:sp>
      <p:sp>
        <p:nvSpPr>
          <p:cNvPr id="29" name="TextBox 28"/>
          <p:cNvSpPr txBox="1"/>
          <p:nvPr/>
        </p:nvSpPr>
        <p:spPr>
          <a:xfrm>
            <a:off x="7543800" y="4985266"/>
            <a:ext cx="1905000" cy="276999"/>
          </a:xfrm>
          <a:prstGeom prst="rect">
            <a:avLst/>
          </a:prstGeom>
          <a:noFill/>
        </p:spPr>
        <p:txBody>
          <a:bodyPr wrap="square" rtlCol="0">
            <a:spAutoFit/>
          </a:bodyPr>
          <a:lstStyle/>
          <a:p>
            <a:pPr algn="ctr"/>
            <a:r>
              <a:rPr lang="en-GB" sz="1200" b="1" dirty="0">
                <a:solidFill>
                  <a:prstClr val="black"/>
                </a:solidFill>
              </a:rPr>
              <a:t>Water</a:t>
            </a:r>
          </a:p>
        </p:txBody>
      </p:sp>
    </p:spTree>
    <p:extLst>
      <p:ext uri="{BB962C8B-B14F-4D97-AF65-F5344CB8AC3E}">
        <p14:creationId xmlns:p14="http://schemas.microsoft.com/office/powerpoint/2010/main" val="2392809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5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AutoShape 2"/>
          <p:cNvSpPr>
            <a:spLocks noChangeArrowheads="1"/>
          </p:cNvSpPr>
          <p:nvPr/>
        </p:nvSpPr>
        <p:spPr bwMode="auto">
          <a:xfrm>
            <a:off x="533400" y="1759107"/>
            <a:ext cx="5029200" cy="4267200"/>
          </a:xfrm>
          <a:prstGeom prst="triangle">
            <a:avLst>
              <a:gd name="adj" fmla="val 50000"/>
            </a:avLst>
          </a:prstGeom>
          <a:gradFill rotWithShape="0">
            <a:gsLst>
              <a:gs pos="0">
                <a:srgbClr val="993300"/>
              </a:gs>
              <a:gs pos="100000">
                <a:srgbClr val="993300">
                  <a:gamma/>
                  <a:tint val="15294"/>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587" name="Line 3"/>
          <p:cNvSpPr>
            <a:spLocks noChangeShapeType="1"/>
          </p:cNvSpPr>
          <p:nvPr/>
        </p:nvSpPr>
        <p:spPr bwMode="auto">
          <a:xfrm flipV="1">
            <a:off x="7924800" y="1759107"/>
            <a:ext cx="0" cy="4267200"/>
          </a:xfrm>
          <a:prstGeom prst="line">
            <a:avLst/>
          </a:prstGeom>
          <a:noFill/>
          <a:ln w="57150">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588" name="Text Box 4"/>
          <p:cNvSpPr txBox="1">
            <a:spLocks noChangeArrowheads="1"/>
          </p:cNvSpPr>
          <p:nvPr/>
        </p:nvSpPr>
        <p:spPr bwMode="auto">
          <a:xfrm rot="16200000">
            <a:off x="6477000" y="3664107"/>
            <a:ext cx="243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sz="2400" b="1">
                <a:latin typeface="Times New Roman" pitchFamily="18" charset="0"/>
              </a:rPr>
              <a:t>“hazardousness”</a:t>
            </a:r>
            <a:endParaRPr lang="en-US" sz="2400">
              <a:latin typeface="Albertus Medium (PCL6)" pitchFamily="34" charset="0"/>
            </a:endParaRPr>
          </a:p>
        </p:txBody>
      </p:sp>
      <p:sp>
        <p:nvSpPr>
          <p:cNvPr id="195589" name="Line 5"/>
          <p:cNvSpPr>
            <a:spLocks noChangeShapeType="1"/>
          </p:cNvSpPr>
          <p:nvPr/>
        </p:nvSpPr>
        <p:spPr bwMode="auto">
          <a:xfrm>
            <a:off x="2362200" y="2825907"/>
            <a:ext cx="3048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590" name="Line 6"/>
          <p:cNvSpPr>
            <a:spLocks noChangeShapeType="1"/>
          </p:cNvSpPr>
          <p:nvPr/>
        </p:nvSpPr>
        <p:spPr bwMode="auto">
          <a:xfrm>
            <a:off x="1524000" y="4273707"/>
            <a:ext cx="4495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591" name="Line 7"/>
          <p:cNvSpPr>
            <a:spLocks noChangeShapeType="1"/>
          </p:cNvSpPr>
          <p:nvPr/>
        </p:nvSpPr>
        <p:spPr bwMode="auto">
          <a:xfrm>
            <a:off x="2971800" y="1759107"/>
            <a:ext cx="396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592" name="Line 8"/>
          <p:cNvSpPr>
            <a:spLocks noChangeShapeType="1"/>
          </p:cNvSpPr>
          <p:nvPr/>
        </p:nvSpPr>
        <p:spPr bwMode="auto">
          <a:xfrm>
            <a:off x="5562600" y="6026307"/>
            <a:ext cx="137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593" name="Text Box 9"/>
          <p:cNvSpPr txBox="1">
            <a:spLocks noChangeArrowheads="1"/>
          </p:cNvSpPr>
          <p:nvPr/>
        </p:nvSpPr>
        <p:spPr bwMode="auto">
          <a:xfrm rot="-3576316">
            <a:off x="795337" y="3252945"/>
            <a:ext cx="3806825"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sz="3600" b="1">
                <a:solidFill>
                  <a:schemeClr val="accent1"/>
                </a:solidFill>
                <a:effectLst>
                  <a:outerShdw blurRad="38100" dist="38100" dir="2700000" algn="tl">
                    <a:srgbClr val="000000"/>
                  </a:outerShdw>
                </a:effectLst>
                <a:latin typeface="Albertus Medium (PCL6)" pitchFamily="34" charset="0"/>
              </a:rPr>
              <a:t>All Mining </a:t>
            </a:r>
            <a:br>
              <a:rPr lang="en-US" sz="3600" b="1">
                <a:solidFill>
                  <a:schemeClr val="accent1"/>
                </a:solidFill>
                <a:effectLst>
                  <a:outerShdw blurRad="38100" dist="38100" dir="2700000" algn="tl">
                    <a:srgbClr val="000000"/>
                  </a:outerShdw>
                </a:effectLst>
                <a:latin typeface="Albertus Medium (PCL6)" pitchFamily="34" charset="0"/>
              </a:rPr>
            </a:br>
            <a:r>
              <a:rPr lang="en-US" sz="3600" b="1">
                <a:solidFill>
                  <a:schemeClr val="accent1"/>
                </a:solidFill>
                <a:effectLst>
                  <a:outerShdw blurRad="38100" dist="38100" dir="2700000" algn="tl">
                    <a:srgbClr val="000000"/>
                  </a:outerShdw>
                </a:effectLst>
                <a:latin typeface="Albertus Medium (PCL6)" pitchFamily="34" charset="0"/>
              </a:rPr>
              <a:t>Waste in Member States</a:t>
            </a:r>
          </a:p>
        </p:txBody>
      </p:sp>
      <p:sp>
        <p:nvSpPr>
          <p:cNvPr id="195594" name="Line 10"/>
          <p:cNvSpPr>
            <a:spLocks noChangeShapeType="1"/>
          </p:cNvSpPr>
          <p:nvPr/>
        </p:nvSpPr>
        <p:spPr bwMode="auto">
          <a:xfrm>
            <a:off x="5257800" y="1759107"/>
            <a:ext cx="0" cy="106680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595" name="Line 11"/>
          <p:cNvSpPr>
            <a:spLocks noChangeShapeType="1"/>
          </p:cNvSpPr>
          <p:nvPr/>
        </p:nvSpPr>
        <p:spPr bwMode="auto">
          <a:xfrm>
            <a:off x="5867400" y="1759107"/>
            <a:ext cx="0" cy="251460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596" name="Line 12"/>
          <p:cNvSpPr>
            <a:spLocks noChangeShapeType="1"/>
          </p:cNvSpPr>
          <p:nvPr/>
        </p:nvSpPr>
        <p:spPr bwMode="auto">
          <a:xfrm>
            <a:off x="6781800" y="1759107"/>
            <a:ext cx="0" cy="426720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597" name="Text Box 13"/>
          <p:cNvSpPr txBox="1">
            <a:spLocks noChangeArrowheads="1"/>
          </p:cNvSpPr>
          <p:nvPr/>
        </p:nvSpPr>
        <p:spPr bwMode="auto">
          <a:xfrm rot="16200000">
            <a:off x="4468696" y="2084336"/>
            <a:ext cx="114458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pPr>
            <a:r>
              <a:rPr lang="en-US" sz="1600" dirty="0" err="1" smtClean="0">
                <a:latin typeface="Albertus Medium (PCL6)" pitchFamily="34" charset="0"/>
              </a:rPr>
              <a:t>Seveso</a:t>
            </a:r>
            <a:r>
              <a:rPr lang="en-US" sz="1600" dirty="0" smtClean="0">
                <a:latin typeface="Albertus Medium (PCL6)" pitchFamily="34" charset="0"/>
              </a:rPr>
              <a:t> III</a:t>
            </a:r>
            <a:endParaRPr lang="en-US" sz="2400" dirty="0">
              <a:latin typeface="Albertus Medium (PCL6)" pitchFamily="34" charset="0"/>
            </a:endParaRPr>
          </a:p>
        </p:txBody>
      </p:sp>
      <p:sp>
        <p:nvSpPr>
          <p:cNvPr id="195598" name="Text Box 14"/>
          <p:cNvSpPr txBox="1">
            <a:spLocks noChangeArrowheads="1"/>
          </p:cNvSpPr>
          <p:nvPr/>
        </p:nvSpPr>
        <p:spPr bwMode="auto">
          <a:xfrm rot="16200000">
            <a:off x="4546856" y="2695477"/>
            <a:ext cx="2212975" cy="486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lnSpc>
                <a:spcPct val="80000"/>
              </a:lnSpc>
              <a:spcBef>
                <a:spcPct val="50000"/>
              </a:spcBef>
            </a:pPr>
            <a:r>
              <a:rPr lang="en-US" sz="1600" dirty="0" smtClean="0">
                <a:latin typeface="Albertus Medium (PCL6)" pitchFamily="34" charset="0"/>
              </a:rPr>
              <a:t>2</a:t>
            </a:r>
            <a:r>
              <a:rPr lang="en-US" sz="1600" baseline="30000" dirty="0" smtClean="0">
                <a:latin typeface="Albertus Medium (PCL6)" pitchFamily="34" charset="0"/>
              </a:rPr>
              <a:t>nd</a:t>
            </a:r>
            <a:r>
              <a:rPr lang="en-US" sz="1600" dirty="0" smtClean="0">
                <a:latin typeface="Albertus Medium (PCL6)" pitchFamily="34" charset="0"/>
              </a:rPr>
              <a:t> BAT Document (Dec. 2017)</a:t>
            </a:r>
            <a:endParaRPr lang="en-US" dirty="0">
              <a:latin typeface="Albertus Medium (PCL6)" pitchFamily="34" charset="0"/>
            </a:endParaRPr>
          </a:p>
        </p:txBody>
      </p:sp>
      <p:sp>
        <p:nvSpPr>
          <p:cNvPr id="195599" name="Text Box 15"/>
          <p:cNvSpPr txBox="1">
            <a:spLocks noChangeArrowheads="1"/>
          </p:cNvSpPr>
          <p:nvPr/>
        </p:nvSpPr>
        <p:spPr bwMode="auto">
          <a:xfrm rot="16200000">
            <a:off x="4385281" y="3600318"/>
            <a:ext cx="426720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pPr>
            <a:r>
              <a:rPr lang="en-US" sz="1600" dirty="0" smtClean="0">
                <a:latin typeface="Albertus Medium (PCL6)" pitchFamily="34" charset="0"/>
              </a:rPr>
              <a:t>Mine Waste Directive 2003 –(guidance still under preparation) </a:t>
            </a:r>
            <a:endParaRPr lang="en-US" dirty="0">
              <a:latin typeface="Albertus Medium (PCL6)" pitchFamily="34" charset="0"/>
            </a:endParaRPr>
          </a:p>
        </p:txBody>
      </p:sp>
      <p:sp>
        <p:nvSpPr>
          <p:cNvPr id="20" name="Rectangle 2"/>
          <p:cNvSpPr txBox="1">
            <a:spLocks noRot="1" noChangeArrowheads="1"/>
          </p:cNvSpPr>
          <p:nvPr/>
        </p:nvSpPr>
        <p:spPr>
          <a:xfrm>
            <a:off x="457204" y="413792"/>
            <a:ext cx="8075613" cy="1143000"/>
          </a:xfrm>
          <a:prstGeom prst="rect">
            <a:avLst/>
          </a:prstGeom>
        </p:spPr>
        <p:txBody>
          <a:bodyPr/>
          <a:lstStyle>
            <a:lvl1pPr algn="l" defTabSz="914400" rtl="0" eaLnBrk="1" latinLnBrk="0" hangingPunct="1">
              <a:spcBef>
                <a:spcPct val="0"/>
              </a:spcBef>
              <a:buNone/>
              <a:defRPr lang="cs-CZ" sz="3200" kern="1200" dirty="0" smtClean="0">
                <a:solidFill>
                  <a:schemeClr val="accent1"/>
                </a:solidFill>
                <a:latin typeface="Century Gothic" pitchFamily="34" charset="0"/>
                <a:ea typeface="+mj-ea"/>
                <a:cs typeface="+mj-cs"/>
              </a:defRPr>
            </a:lvl1pPr>
          </a:lstStyle>
          <a:p>
            <a:r>
              <a:rPr lang="en-GB" sz="2400" b="1" dirty="0" smtClean="0">
                <a:solidFill>
                  <a:schemeClr val="bg1"/>
                </a:solidFill>
              </a:rPr>
              <a:t>Mine Waste Directive:</a:t>
            </a:r>
          </a:p>
          <a:p>
            <a:r>
              <a:rPr lang="en-GB" sz="2000" b="1" dirty="0" smtClean="0">
                <a:solidFill>
                  <a:schemeClr val="bg1"/>
                </a:solidFill>
              </a:rPr>
              <a:t>Proportionate Measures ! </a:t>
            </a:r>
            <a:r>
              <a:rPr lang="fr-BE" sz="2000" b="1" dirty="0" err="1" smtClean="0">
                <a:solidFill>
                  <a:schemeClr val="bg1"/>
                </a:solidFill>
              </a:rPr>
              <a:t>Timely</a:t>
            </a:r>
            <a:r>
              <a:rPr lang="fr-BE" sz="2000" b="1" dirty="0" smtClean="0">
                <a:solidFill>
                  <a:schemeClr val="bg1"/>
                </a:solidFill>
              </a:rPr>
              <a:t> and </a:t>
            </a:r>
          </a:p>
          <a:p>
            <a:r>
              <a:rPr lang="fr-BE" sz="2000" b="1" dirty="0" smtClean="0">
                <a:solidFill>
                  <a:schemeClr val="bg1"/>
                </a:solidFill>
              </a:rPr>
              <a:t>sensible </a:t>
            </a:r>
            <a:r>
              <a:rPr lang="fr-BE" sz="2000" b="1" dirty="0" err="1" smtClean="0">
                <a:solidFill>
                  <a:schemeClr val="bg1"/>
                </a:solidFill>
              </a:rPr>
              <a:t>implementation</a:t>
            </a:r>
            <a:r>
              <a:rPr lang="fr-BE" sz="2000" b="1" dirty="0" smtClean="0">
                <a:solidFill>
                  <a:schemeClr val="bg1"/>
                </a:solidFill>
              </a:rPr>
              <a:t>!</a:t>
            </a:r>
            <a:endParaRPr lang="en-GB" sz="2000" b="1" dirty="0">
              <a:solidFill>
                <a:schemeClr val="bg1"/>
              </a:solidFill>
            </a:endParaRPr>
          </a:p>
        </p:txBody>
      </p:sp>
    </p:spTree>
    <p:extLst>
      <p:ext uri="{BB962C8B-B14F-4D97-AF65-F5344CB8AC3E}">
        <p14:creationId xmlns:p14="http://schemas.microsoft.com/office/powerpoint/2010/main" val="2601404681"/>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cs-CZ" sz="2400" b="1" dirty="0"/>
              <a:t>Overview of legislation </a:t>
            </a:r>
            <a:br>
              <a:rPr lang="cs-CZ" sz="2400" b="1" dirty="0"/>
            </a:br>
            <a:r>
              <a:rPr lang="cs-CZ" sz="2400" b="1" dirty="0"/>
              <a:t>impacting the mining industry</a:t>
            </a:r>
            <a:endParaRPr lang="en-GB" sz="2400" b="1" dirty="0"/>
          </a:p>
        </p:txBody>
      </p:sp>
      <p:sp>
        <p:nvSpPr>
          <p:cNvPr id="3" name="Slide Number Placeholder 2"/>
          <p:cNvSpPr>
            <a:spLocks noGrp="1"/>
          </p:cNvSpPr>
          <p:nvPr>
            <p:ph type="sldNum" sz="quarter" idx="10"/>
          </p:nvPr>
        </p:nvSpPr>
        <p:spPr>
          <a:xfrm>
            <a:off x="7740395" y="6309320"/>
            <a:ext cx="388361" cy="432048"/>
          </a:xfrm>
        </p:spPr>
        <p:txBody>
          <a:bodyPr/>
          <a:lstStyle/>
          <a:p>
            <a:fld id="{7E6CC085-2BD7-4B14-ABF3-DEC2E0FFE422}" type="slidenum">
              <a:rPr lang="cs-CZ" smtClean="0"/>
              <a:pPr/>
              <a:t>6</a:t>
            </a:fld>
            <a:endParaRPr lang="cs-CZ" dirty="0"/>
          </a:p>
        </p:txBody>
      </p:sp>
      <p:sp>
        <p:nvSpPr>
          <p:cNvPr id="4" name="Text Placeholder 3"/>
          <p:cNvSpPr>
            <a:spLocks noGrp="1"/>
          </p:cNvSpPr>
          <p:nvPr>
            <p:ph type="body" sz="quarter" idx="11"/>
          </p:nvPr>
        </p:nvSpPr>
        <p:spPr>
          <a:xfrm>
            <a:off x="313659" y="1772276"/>
            <a:ext cx="8064500" cy="575766"/>
          </a:xfrm>
        </p:spPr>
        <p:txBody>
          <a:bodyPr>
            <a:normAutofit/>
          </a:bodyPr>
          <a:lstStyle/>
          <a:p>
            <a:pPr marL="0" indent="0">
              <a:buNone/>
            </a:pPr>
            <a:r>
              <a:rPr lang="en-GB" sz="1800" b="1" dirty="0"/>
              <a:t>Energy and Climate Change legislation</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67944" y="3931685"/>
            <a:ext cx="721451" cy="721451"/>
          </a:xfrm>
          <a:prstGeom prst="rect">
            <a:avLst/>
          </a:prstGeom>
        </p:spPr>
      </p:pic>
      <p:sp>
        <p:nvSpPr>
          <p:cNvPr id="8" name="TextBox 7"/>
          <p:cNvSpPr txBox="1"/>
          <p:nvPr/>
        </p:nvSpPr>
        <p:spPr>
          <a:xfrm>
            <a:off x="344496" y="2255953"/>
            <a:ext cx="3671639" cy="523220"/>
          </a:xfrm>
          <a:prstGeom prst="rect">
            <a:avLst/>
          </a:prstGeom>
          <a:solidFill>
            <a:schemeClr val="accent2">
              <a:lumMod val="40000"/>
              <a:lumOff val="60000"/>
            </a:schemeClr>
          </a:solidFill>
        </p:spPr>
        <p:txBody>
          <a:bodyPr vert="horz" wrap="square" lIns="91440" tIns="45720" rIns="91440" bIns="45720" rtlCol="0" anchor="ctr">
            <a:spAutoFit/>
          </a:bodyPr>
          <a:lstStyle/>
          <a:p>
            <a:pPr>
              <a:tabLst>
                <a:tab pos="712788" algn="l"/>
              </a:tabLst>
            </a:pPr>
            <a:r>
              <a:rPr lang="cs-CZ" sz="1400" dirty="0">
                <a:solidFill>
                  <a:srgbClr val="005069"/>
                </a:solidFill>
              </a:rPr>
              <a:t>COM </a:t>
            </a:r>
            <a:r>
              <a:rPr lang="en-GB" sz="1400" dirty="0">
                <a:solidFill>
                  <a:srgbClr val="005069"/>
                </a:solidFill>
              </a:rPr>
              <a:t>Energy 2020 A strategy for com</a:t>
            </a:r>
            <a:r>
              <a:rPr lang="cs-CZ" sz="1400" dirty="0">
                <a:solidFill>
                  <a:srgbClr val="005069"/>
                </a:solidFill>
              </a:rPr>
              <a:t>-</a:t>
            </a:r>
            <a:r>
              <a:rPr lang="en-GB" sz="1400" dirty="0" err="1">
                <a:solidFill>
                  <a:srgbClr val="005069"/>
                </a:solidFill>
              </a:rPr>
              <a:t>petitive</a:t>
            </a:r>
            <a:r>
              <a:rPr lang="en-GB" sz="1400" dirty="0">
                <a:solidFill>
                  <a:srgbClr val="005069"/>
                </a:solidFill>
              </a:rPr>
              <a:t>, sustainable and secure energy</a:t>
            </a:r>
            <a:endParaRPr lang="cs-CZ" sz="1400" dirty="0">
              <a:solidFill>
                <a:srgbClr val="005069"/>
              </a:solidFill>
            </a:endParaRPr>
          </a:p>
        </p:txBody>
      </p:sp>
      <p:sp>
        <p:nvSpPr>
          <p:cNvPr id="10" name="TextBox 9"/>
          <p:cNvSpPr txBox="1"/>
          <p:nvPr/>
        </p:nvSpPr>
        <p:spPr>
          <a:xfrm>
            <a:off x="344497" y="2832209"/>
            <a:ext cx="3671638" cy="738664"/>
          </a:xfrm>
          <a:prstGeom prst="rect">
            <a:avLst/>
          </a:prstGeom>
          <a:solidFill>
            <a:schemeClr val="accent2">
              <a:lumMod val="40000"/>
              <a:lumOff val="60000"/>
            </a:schemeClr>
          </a:solidFill>
        </p:spPr>
        <p:txBody>
          <a:bodyPr vert="horz" wrap="square" lIns="91440" tIns="45720" rIns="91440" bIns="45720" rtlCol="0" anchor="ctr">
            <a:spAutoFit/>
          </a:bodyPr>
          <a:lstStyle/>
          <a:p>
            <a:pPr>
              <a:tabLst>
                <a:tab pos="712788" algn="l"/>
              </a:tabLst>
            </a:pPr>
            <a:r>
              <a:rPr lang="cs-CZ" sz="1400" dirty="0">
                <a:solidFill>
                  <a:srgbClr val="005069"/>
                </a:solidFill>
              </a:rPr>
              <a:t>COM </a:t>
            </a:r>
            <a:r>
              <a:rPr lang="en-GB" sz="1400" dirty="0">
                <a:solidFill>
                  <a:srgbClr val="005069"/>
                </a:solidFill>
              </a:rPr>
              <a:t>A policy framework for climate and energy in the period from 2020 to 2030</a:t>
            </a:r>
            <a:endParaRPr lang="cs-CZ" sz="1400" dirty="0">
              <a:solidFill>
                <a:srgbClr val="005069"/>
              </a:solidFill>
            </a:endParaRPr>
          </a:p>
        </p:txBody>
      </p:sp>
      <p:sp>
        <p:nvSpPr>
          <p:cNvPr id="11" name="TextBox 10"/>
          <p:cNvSpPr txBox="1"/>
          <p:nvPr/>
        </p:nvSpPr>
        <p:spPr>
          <a:xfrm>
            <a:off x="334641" y="3623909"/>
            <a:ext cx="3661783" cy="307777"/>
          </a:xfrm>
          <a:prstGeom prst="rect">
            <a:avLst/>
          </a:prstGeom>
          <a:solidFill>
            <a:schemeClr val="accent2">
              <a:lumMod val="40000"/>
              <a:lumOff val="60000"/>
            </a:schemeClr>
          </a:solidFill>
        </p:spPr>
        <p:txBody>
          <a:bodyPr vert="horz" wrap="square" lIns="91440" tIns="45720" rIns="91440" bIns="45720" rtlCol="0" anchor="ctr">
            <a:spAutoFit/>
          </a:bodyPr>
          <a:lstStyle/>
          <a:p>
            <a:pPr>
              <a:tabLst>
                <a:tab pos="712788" algn="l"/>
              </a:tabLst>
            </a:pPr>
            <a:r>
              <a:rPr lang="cs-CZ" sz="1400" dirty="0">
                <a:solidFill>
                  <a:srgbClr val="005069"/>
                </a:solidFill>
              </a:rPr>
              <a:t>COM </a:t>
            </a:r>
            <a:r>
              <a:rPr lang="en-GB" sz="1400" dirty="0">
                <a:solidFill>
                  <a:srgbClr val="005069"/>
                </a:solidFill>
              </a:rPr>
              <a:t>Energy Roadmap 2050</a:t>
            </a:r>
            <a:endParaRPr lang="cs-CZ" sz="1400" dirty="0">
              <a:solidFill>
                <a:srgbClr val="005069"/>
              </a:solidFill>
            </a:endParaRPr>
          </a:p>
        </p:txBody>
      </p:sp>
      <p:sp>
        <p:nvSpPr>
          <p:cNvPr id="12" name="TextBox 11"/>
          <p:cNvSpPr txBox="1"/>
          <p:nvPr/>
        </p:nvSpPr>
        <p:spPr>
          <a:xfrm>
            <a:off x="336341" y="3984722"/>
            <a:ext cx="3669939" cy="307777"/>
          </a:xfrm>
          <a:prstGeom prst="rect">
            <a:avLst/>
          </a:prstGeom>
          <a:solidFill>
            <a:schemeClr val="accent2">
              <a:lumMod val="40000"/>
              <a:lumOff val="60000"/>
            </a:schemeClr>
          </a:solidFill>
        </p:spPr>
        <p:txBody>
          <a:bodyPr vert="horz" wrap="square" lIns="91440" tIns="45720" rIns="91440" bIns="45720" rtlCol="0" anchor="ctr">
            <a:spAutoFit/>
          </a:bodyPr>
          <a:lstStyle/>
          <a:p>
            <a:pPr>
              <a:tabLst>
                <a:tab pos="712788" algn="l"/>
              </a:tabLst>
            </a:pPr>
            <a:r>
              <a:rPr lang="cs-CZ" sz="1400" dirty="0">
                <a:solidFill>
                  <a:srgbClr val="005069"/>
                </a:solidFill>
              </a:rPr>
              <a:t>COM </a:t>
            </a:r>
            <a:r>
              <a:rPr lang="en-GB" sz="1400" dirty="0">
                <a:solidFill>
                  <a:srgbClr val="005069"/>
                </a:solidFill>
              </a:rPr>
              <a:t>European Energy Security Strategy</a:t>
            </a:r>
          </a:p>
        </p:txBody>
      </p:sp>
      <p:sp>
        <p:nvSpPr>
          <p:cNvPr id="13" name="TextBox 12"/>
          <p:cNvSpPr txBox="1"/>
          <p:nvPr/>
        </p:nvSpPr>
        <p:spPr>
          <a:xfrm>
            <a:off x="323529" y="4488293"/>
            <a:ext cx="3669939" cy="954107"/>
          </a:xfrm>
          <a:prstGeom prst="rect">
            <a:avLst/>
          </a:prstGeom>
          <a:solidFill>
            <a:schemeClr val="accent4">
              <a:lumMod val="40000"/>
              <a:lumOff val="60000"/>
            </a:schemeClr>
          </a:solidFill>
        </p:spPr>
        <p:txBody>
          <a:bodyPr vert="horz" wrap="square" lIns="91440" tIns="45720" rIns="91440" bIns="45720" rtlCol="0" anchor="ctr">
            <a:spAutoFit/>
          </a:bodyPr>
          <a:lstStyle/>
          <a:p>
            <a:pPr>
              <a:tabLst>
                <a:tab pos="712788" algn="l"/>
              </a:tabLst>
            </a:pPr>
            <a:r>
              <a:rPr lang="en-GB" sz="1400" dirty="0">
                <a:solidFill>
                  <a:srgbClr val="005069"/>
                </a:solidFill>
              </a:rPr>
              <a:t>Directive 2003/87/EC - establishing a scheme for greenhouse gas emission allowance trading within the Community (ETS)</a:t>
            </a:r>
          </a:p>
        </p:txBody>
      </p:sp>
      <p:sp>
        <p:nvSpPr>
          <p:cNvPr id="15" name="TextBox 14"/>
          <p:cNvSpPr txBox="1"/>
          <p:nvPr/>
        </p:nvSpPr>
        <p:spPr>
          <a:xfrm>
            <a:off x="330562" y="5495148"/>
            <a:ext cx="3669939" cy="307777"/>
          </a:xfrm>
          <a:prstGeom prst="rect">
            <a:avLst/>
          </a:prstGeom>
          <a:solidFill>
            <a:schemeClr val="accent4">
              <a:lumMod val="40000"/>
              <a:lumOff val="60000"/>
            </a:schemeClr>
          </a:solidFill>
        </p:spPr>
        <p:txBody>
          <a:bodyPr vert="horz" wrap="square" lIns="91440" tIns="45720" rIns="91440" bIns="45720" rtlCol="0" anchor="ctr">
            <a:spAutoFit/>
          </a:bodyPr>
          <a:lstStyle/>
          <a:p>
            <a:pPr>
              <a:tabLst>
                <a:tab pos="712788" algn="l"/>
              </a:tabLst>
            </a:pPr>
            <a:r>
              <a:rPr lang="en-GB" sz="1400" dirty="0">
                <a:solidFill>
                  <a:srgbClr val="005069"/>
                </a:solidFill>
              </a:rPr>
              <a:t>Directive 2012/27/EU - energy efficiency</a:t>
            </a:r>
          </a:p>
        </p:txBody>
      </p:sp>
      <p:sp>
        <p:nvSpPr>
          <p:cNvPr id="16" name="TextBox 15"/>
          <p:cNvSpPr txBox="1"/>
          <p:nvPr/>
        </p:nvSpPr>
        <p:spPr>
          <a:xfrm>
            <a:off x="323528" y="5858108"/>
            <a:ext cx="3669939" cy="523220"/>
          </a:xfrm>
          <a:prstGeom prst="rect">
            <a:avLst/>
          </a:prstGeom>
          <a:solidFill>
            <a:schemeClr val="accent4">
              <a:lumMod val="40000"/>
              <a:lumOff val="60000"/>
            </a:schemeClr>
          </a:solidFill>
        </p:spPr>
        <p:txBody>
          <a:bodyPr vert="horz" wrap="square" lIns="91440" tIns="45720" rIns="91440" bIns="45720" rtlCol="0" anchor="ctr">
            <a:spAutoFit/>
          </a:bodyPr>
          <a:lstStyle/>
          <a:p>
            <a:pPr>
              <a:tabLst>
                <a:tab pos="712788" algn="l"/>
              </a:tabLst>
            </a:pPr>
            <a:r>
              <a:rPr lang="en-GB" sz="1400" dirty="0">
                <a:solidFill>
                  <a:srgbClr val="005069"/>
                </a:solidFill>
              </a:rPr>
              <a:t>Directive 2009/28/EC - promotion of the use of energy from renewable sources</a:t>
            </a:r>
          </a:p>
        </p:txBody>
      </p:sp>
      <p:sp>
        <p:nvSpPr>
          <p:cNvPr id="17" name="TextBox 16"/>
          <p:cNvSpPr txBox="1"/>
          <p:nvPr/>
        </p:nvSpPr>
        <p:spPr>
          <a:xfrm rot="16200000">
            <a:off x="-818727" y="3336415"/>
            <a:ext cx="2016224" cy="307777"/>
          </a:xfrm>
          <a:prstGeom prst="rect">
            <a:avLst/>
          </a:prstGeom>
        </p:spPr>
        <p:txBody>
          <a:bodyPr vert="horz" wrap="square" lIns="91440" tIns="45720" rIns="91440" bIns="45720" rtlCol="0" anchor="ctr">
            <a:spAutoFit/>
          </a:bodyPr>
          <a:lstStyle/>
          <a:p>
            <a:pPr algn="l">
              <a:tabLst>
                <a:tab pos="712788" algn="l"/>
              </a:tabLst>
            </a:pPr>
            <a:r>
              <a:rPr lang="cs-CZ" sz="1400" b="1" dirty="0">
                <a:solidFill>
                  <a:schemeClr val="bg1"/>
                </a:solidFill>
              </a:rPr>
              <a:t>IN FORCE</a:t>
            </a:r>
            <a:endParaRPr lang="en-GB" sz="1400" b="1" dirty="0">
              <a:solidFill>
                <a:schemeClr val="bg1"/>
              </a:solidFill>
            </a:endParaRPr>
          </a:p>
        </p:txBody>
      </p:sp>
      <p:sp>
        <p:nvSpPr>
          <p:cNvPr id="19" name="TextBox 18"/>
          <p:cNvSpPr txBox="1"/>
          <p:nvPr/>
        </p:nvSpPr>
        <p:spPr>
          <a:xfrm>
            <a:off x="4866847" y="1746856"/>
            <a:ext cx="3954524" cy="646331"/>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Draft Directive to enhance cost-effective</a:t>
            </a:r>
            <a:r>
              <a:rPr lang="cs-CZ" sz="1200" dirty="0"/>
              <a:t> </a:t>
            </a:r>
            <a:r>
              <a:rPr lang="en-GB" sz="1200" dirty="0" err="1"/>
              <a:t>em</a:t>
            </a:r>
            <a:r>
              <a:rPr lang="cs-CZ" sz="1200" dirty="0"/>
              <a:t>i</a:t>
            </a:r>
            <a:r>
              <a:rPr lang="en-GB" sz="1200" dirty="0" err="1"/>
              <a:t>ssion</a:t>
            </a:r>
            <a:r>
              <a:rPr lang="en-GB" sz="1200" dirty="0"/>
              <a:t> reductions and low-carbon investments (amending Directive 2003/87/EC)</a:t>
            </a:r>
          </a:p>
        </p:txBody>
      </p:sp>
      <p:sp>
        <p:nvSpPr>
          <p:cNvPr id="21" name="TextBox 20"/>
          <p:cNvSpPr txBox="1"/>
          <p:nvPr/>
        </p:nvSpPr>
        <p:spPr>
          <a:xfrm>
            <a:off x="4866847" y="2445735"/>
            <a:ext cx="3954524"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Draft Directive on common rules for the internal market in electricity (repealing Dir. 2009/72)</a:t>
            </a:r>
          </a:p>
        </p:txBody>
      </p:sp>
      <p:sp>
        <p:nvSpPr>
          <p:cNvPr id="22" name="TextBox 21"/>
          <p:cNvSpPr txBox="1"/>
          <p:nvPr/>
        </p:nvSpPr>
        <p:spPr>
          <a:xfrm>
            <a:off x="4866847" y="2971483"/>
            <a:ext cx="3954524" cy="646331"/>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Draft Directive on the promotion of the use of energy from renewable sources (revising Dir. 2009/28)</a:t>
            </a:r>
          </a:p>
        </p:txBody>
      </p:sp>
      <p:sp>
        <p:nvSpPr>
          <p:cNvPr id="23" name="TextBox 22"/>
          <p:cNvSpPr txBox="1"/>
          <p:nvPr/>
        </p:nvSpPr>
        <p:spPr>
          <a:xfrm>
            <a:off x="4875820" y="3670362"/>
            <a:ext cx="3954524" cy="461665"/>
          </a:xfrm>
          <a:prstGeom prst="rect">
            <a:avLst/>
          </a:prstGeom>
          <a:solidFill>
            <a:schemeClr val="accent4">
              <a:lumMod val="40000"/>
              <a:lumOff val="60000"/>
            </a:schemeClr>
          </a:solidFill>
        </p:spPr>
        <p:txBody>
          <a:bodyPr vert="horz" wrap="square" lIns="91440" tIns="45720" rIns="91440" bIns="45720" rtlCol="0" anchor="ctr">
            <a:spAutoFit/>
          </a:bodyPr>
          <a:lstStyle/>
          <a:p>
            <a:r>
              <a:rPr lang="en-GB" sz="1200" dirty="0"/>
              <a:t>Draft Directive on Energy Efficiency (revising Dir. 2012/27)</a:t>
            </a:r>
          </a:p>
        </p:txBody>
      </p:sp>
      <p:sp>
        <p:nvSpPr>
          <p:cNvPr id="24" name="TextBox 23"/>
          <p:cNvSpPr txBox="1"/>
          <p:nvPr/>
        </p:nvSpPr>
        <p:spPr>
          <a:xfrm>
            <a:off x="4866847" y="4098776"/>
            <a:ext cx="3954524" cy="461665"/>
          </a:xfrm>
          <a:prstGeom prst="rect">
            <a:avLst/>
          </a:prstGeom>
          <a:solidFill>
            <a:schemeClr val="accent5">
              <a:lumMod val="20000"/>
              <a:lumOff val="80000"/>
            </a:schemeClr>
          </a:solidFill>
        </p:spPr>
        <p:txBody>
          <a:bodyPr vert="horz" wrap="square" lIns="91440" tIns="45720" rIns="91440" bIns="45720" rtlCol="0" anchor="ctr">
            <a:spAutoFit/>
          </a:bodyPr>
          <a:lstStyle/>
          <a:p>
            <a:r>
              <a:rPr lang="en-GB" sz="1200" dirty="0"/>
              <a:t>Draft Regulation on the electricity market (repealing Reg. 714/2009)</a:t>
            </a:r>
          </a:p>
        </p:txBody>
      </p:sp>
      <p:sp>
        <p:nvSpPr>
          <p:cNvPr id="25" name="TextBox 24"/>
          <p:cNvSpPr txBox="1"/>
          <p:nvPr/>
        </p:nvSpPr>
        <p:spPr>
          <a:xfrm>
            <a:off x="4866847" y="4640823"/>
            <a:ext cx="3954524" cy="461665"/>
          </a:xfrm>
          <a:prstGeom prst="rect">
            <a:avLst/>
          </a:prstGeom>
          <a:solidFill>
            <a:schemeClr val="accent5">
              <a:lumMod val="20000"/>
              <a:lumOff val="80000"/>
            </a:schemeClr>
          </a:solidFill>
        </p:spPr>
        <p:txBody>
          <a:bodyPr vert="horz" wrap="square" lIns="91440" tIns="45720" rIns="91440" bIns="45720" rtlCol="0" anchor="ctr">
            <a:spAutoFit/>
          </a:bodyPr>
          <a:lstStyle/>
          <a:p>
            <a:r>
              <a:rPr lang="en-GB" sz="1200" dirty="0"/>
              <a:t>Draft Regulation on the Governance of the Energy Union</a:t>
            </a:r>
          </a:p>
        </p:txBody>
      </p:sp>
      <p:sp>
        <p:nvSpPr>
          <p:cNvPr id="26" name="TextBox 25"/>
          <p:cNvSpPr txBox="1"/>
          <p:nvPr/>
        </p:nvSpPr>
        <p:spPr>
          <a:xfrm>
            <a:off x="4866847" y="5172620"/>
            <a:ext cx="3954524" cy="461665"/>
          </a:xfrm>
          <a:prstGeom prst="rect">
            <a:avLst/>
          </a:prstGeom>
          <a:solidFill>
            <a:schemeClr val="accent5">
              <a:lumMod val="20000"/>
              <a:lumOff val="80000"/>
            </a:schemeClr>
          </a:solidFill>
        </p:spPr>
        <p:txBody>
          <a:bodyPr vert="horz" wrap="square" lIns="91440" tIns="45720" rIns="91440" bIns="45720" rtlCol="0" anchor="ctr">
            <a:spAutoFit/>
          </a:bodyPr>
          <a:lstStyle/>
          <a:p>
            <a:r>
              <a:rPr lang="en-GB" sz="1200" dirty="0"/>
              <a:t>Draft Regulation on risk-preparedness in the electricity sector (repealing Dir. 2005/89)</a:t>
            </a:r>
          </a:p>
        </p:txBody>
      </p:sp>
      <p:sp>
        <p:nvSpPr>
          <p:cNvPr id="27" name="TextBox 26"/>
          <p:cNvSpPr txBox="1"/>
          <p:nvPr/>
        </p:nvSpPr>
        <p:spPr>
          <a:xfrm>
            <a:off x="4851995" y="5712472"/>
            <a:ext cx="3954524" cy="646331"/>
          </a:xfrm>
          <a:prstGeom prst="rect">
            <a:avLst/>
          </a:prstGeom>
          <a:solidFill>
            <a:schemeClr val="accent5">
              <a:lumMod val="20000"/>
              <a:lumOff val="80000"/>
            </a:schemeClr>
          </a:solidFill>
        </p:spPr>
        <p:txBody>
          <a:bodyPr vert="horz" wrap="square" lIns="91440" tIns="45720" rIns="91440" bIns="45720" rtlCol="0" anchor="ctr">
            <a:spAutoFit/>
          </a:bodyPr>
          <a:lstStyle/>
          <a:p>
            <a:r>
              <a:rPr lang="en-GB" sz="1200" dirty="0"/>
              <a:t>Draft Regulation on a European Agency for the Cooperation of Energy Regulators ACER (repealing Reg. 713/2009)</a:t>
            </a:r>
          </a:p>
        </p:txBody>
      </p:sp>
      <p:sp>
        <p:nvSpPr>
          <p:cNvPr id="28" name="TextBox 27"/>
          <p:cNvSpPr txBox="1"/>
          <p:nvPr/>
        </p:nvSpPr>
        <p:spPr>
          <a:xfrm>
            <a:off x="4851995" y="6428549"/>
            <a:ext cx="3961339" cy="276999"/>
          </a:xfrm>
          <a:prstGeom prst="rect">
            <a:avLst/>
          </a:prstGeom>
          <a:solidFill>
            <a:schemeClr val="accent2">
              <a:lumMod val="40000"/>
              <a:lumOff val="60000"/>
            </a:schemeClr>
          </a:solidFill>
        </p:spPr>
        <p:txBody>
          <a:bodyPr vert="horz" wrap="square" lIns="91440" tIns="45720" rIns="91440" bIns="45720" rtlCol="0" anchor="ctr">
            <a:spAutoFit/>
          </a:bodyPr>
          <a:lstStyle/>
          <a:p>
            <a:r>
              <a:rPr lang="en-GB" sz="1200" dirty="0"/>
              <a:t>Draft COM Accelerating Clean Energy Innovation</a:t>
            </a:r>
          </a:p>
        </p:txBody>
      </p:sp>
      <p:sp>
        <p:nvSpPr>
          <p:cNvPr id="29" name="TextBox 28"/>
          <p:cNvSpPr txBox="1"/>
          <p:nvPr/>
        </p:nvSpPr>
        <p:spPr>
          <a:xfrm rot="16200000">
            <a:off x="7110709" y="3642346"/>
            <a:ext cx="3758806" cy="307777"/>
          </a:xfrm>
          <a:prstGeom prst="rect">
            <a:avLst/>
          </a:prstGeom>
        </p:spPr>
        <p:txBody>
          <a:bodyPr vert="horz" wrap="square" lIns="91440" tIns="45720" rIns="91440" bIns="45720" rtlCol="0" anchor="ctr">
            <a:spAutoFit/>
          </a:bodyPr>
          <a:lstStyle/>
          <a:p>
            <a:pPr>
              <a:tabLst>
                <a:tab pos="712788" algn="l"/>
              </a:tabLst>
            </a:pPr>
            <a:r>
              <a:rPr lang="cs-CZ" sz="1400" b="1" dirty="0">
                <a:solidFill>
                  <a:schemeClr val="bg1"/>
                </a:solidFill>
              </a:rPr>
              <a:t>PROPOSAL UNDER NEGOTIATION</a:t>
            </a:r>
            <a:endParaRPr lang="en-GB" sz="1400" b="1" dirty="0">
              <a:solidFill>
                <a:schemeClr val="bg1"/>
              </a:solidFill>
            </a:endParaRPr>
          </a:p>
        </p:txBody>
      </p:sp>
      <p:cxnSp>
        <p:nvCxnSpPr>
          <p:cNvPr id="31" name="Straight Arrow Connector 30"/>
          <p:cNvCxnSpPr>
            <a:stCxn id="8" idx="3"/>
            <a:endCxn id="5" idx="0"/>
          </p:cNvCxnSpPr>
          <p:nvPr/>
        </p:nvCxnSpPr>
        <p:spPr>
          <a:xfrm>
            <a:off x="4016135" y="2517563"/>
            <a:ext cx="412535" cy="14141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0" idx="3"/>
          </p:cNvCxnSpPr>
          <p:nvPr/>
        </p:nvCxnSpPr>
        <p:spPr>
          <a:xfrm>
            <a:off x="4016135" y="3201541"/>
            <a:ext cx="279434" cy="730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1" idx="3"/>
          </p:cNvCxnSpPr>
          <p:nvPr/>
        </p:nvCxnSpPr>
        <p:spPr>
          <a:xfrm>
            <a:off x="3996424" y="3777798"/>
            <a:ext cx="225978" cy="1495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cxnSpLocks/>
            <a:stCxn id="12" idx="3"/>
          </p:cNvCxnSpPr>
          <p:nvPr/>
        </p:nvCxnSpPr>
        <p:spPr>
          <a:xfrm flipV="1">
            <a:off x="4006280" y="4134264"/>
            <a:ext cx="103133" cy="43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13" idx="3"/>
          </p:cNvCxnSpPr>
          <p:nvPr/>
        </p:nvCxnSpPr>
        <p:spPr>
          <a:xfrm flipV="1">
            <a:off x="3993468" y="4653136"/>
            <a:ext cx="228934" cy="3122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15" idx="3"/>
          </p:cNvCxnSpPr>
          <p:nvPr/>
        </p:nvCxnSpPr>
        <p:spPr>
          <a:xfrm flipV="1">
            <a:off x="4000501" y="4663259"/>
            <a:ext cx="295068" cy="9857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16" idx="3"/>
            <a:endCxn id="5" idx="2"/>
          </p:cNvCxnSpPr>
          <p:nvPr/>
        </p:nvCxnSpPr>
        <p:spPr>
          <a:xfrm flipV="1">
            <a:off x="3993467" y="4653136"/>
            <a:ext cx="435203" cy="14665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19" idx="1"/>
            <a:endCxn id="5" idx="0"/>
          </p:cNvCxnSpPr>
          <p:nvPr/>
        </p:nvCxnSpPr>
        <p:spPr>
          <a:xfrm flipH="1">
            <a:off x="4428670" y="2070022"/>
            <a:ext cx="438177" cy="1861663"/>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cxnSpLocks/>
            <a:stCxn id="21" idx="1"/>
          </p:cNvCxnSpPr>
          <p:nvPr/>
        </p:nvCxnSpPr>
        <p:spPr>
          <a:xfrm flipH="1">
            <a:off x="4585695" y="2676568"/>
            <a:ext cx="281152" cy="1230596"/>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cxnSpLocks/>
          </p:cNvCxnSpPr>
          <p:nvPr/>
        </p:nvCxnSpPr>
        <p:spPr>
          <a:xfrm flipH="1">
            <a:off x="4694872" y="3397012"/>
            <a:ext cx="191863" cy="545821"/>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cxnSpLocks/>
            <a:stCxn id="23" idx="1"/>
          </p:cNvCxnSpPr>
          <p:nvPr/>
        </p:nvCxnSpPr>
        <p:spPr>
          <a:xfrm flipH="1">
            <a:off x="4787750" y="3901195"/>
            <a:ext cx="88070" cy="156228"/>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cxnSpLocks/>
            <a:stCxn id="24" idx="1"/>
          </p:cNvCxnSpPr>
          <p:nvPr/>
        </p:nvCxnSpPr>
        <p:spPr>
          <a:xfrm flipH="1" flipV="1">
            <a:off x="4795274" y="4162518"/>
            <a:ext cx="71573" cy="167091"/>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cxnSpLocks/>
            <a:stCxn id="25" idx="1"/>
            <a:endCxn id="5" idx="3"/>
          </p:cNvCxnSpPr>
          <p:nvPr/>
        </p:nvCxnSpPr>
        <p:spPr>
          <a:xfrm flipH="1" flipV="1">
            <a:off x="4789395" y="4292411"/>
            <a:ext cx="77452" cy="579245"/>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cxnSpLocks/>
            <a:stCxn id="26" idx="1"/>
          </p:cNvCxnSpPr>
          <p:nvPr/>
        </p:nvCxnSpPr>
        <p:spPr>
          <a:xfrm flipH="1" flipV="1">
            <a:off x="4680466" y="4618799"/>
            <a:ext cx="186381" cy="784654"/>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a:cxnSpLocks/>
            <a:stCxn id="27" idx="1"/>
          </p:cNvCxnSpPr>
          <p:nvPr/>
        </p:nvCxnSpPr>
        <p:spPr>
          <a:xfrm flipH="1" flipV="1">
            <a:off x="4546919" y="4677657"/>
            <a:ext cx="305076" cy="1357981"/>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cxnSpLocks/>
            <a:stCxn id="28" idx="1"/>
            <a:endCxn id="5" idx="2"/>
          </p:cNvCxnSpPr>
          <p:nvPr/>
        </p:nvCxnSpPr>
        <p:spPr>
          <a:xfrm flipH="1" flipV="1">
            <a:off x="4428670" y="4653136"/>
            <a:ext cx="423325" cy="1913913"/>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36639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5"/>
          <p:cNvSpPr>
            <a:spLocks noChangeArrowheads="1"/>
          </p:cNvSpPr>
          <p:nvPr/>
        </p:nvSpPr>
        <p:spPr bwMode="auto">
          <a:xfrm>
            <a:off x="0" y="10472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pitchFamily="34" charset="0"/>
              <a:cs typeface="Arial" pitchFamily="34" charset="0"/>
            </a:endParaRPr>
          </a:p>
        </p:txBody>
      </p:sp>
      <p:sp>
        <p:nvSpPr>
          <p:cNvPr id="5127" name="Rectangle 7"/>
          <p:cNvSpPr>
            <a:spLocks noChangeArrowheads="1"/>
          </p:cNvSpPr>
          <p:nvPr/>
        </p:nvSpPr>
        <p:spPr bwMode="auto">
          <a:xfrm>
            <a:off x="0" y="1201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de-DE"/>
          </a:p>
        </p:txBody>
      </p:sp>
      <p:sp>
        <p:nvSpPr>
          <p:cNvPr id="5128" name="Rectangle 8"/>
          <p:cNvSpPr>
            <a:spLocks noChangeArrowheads="1"/>
          </p:cNvSpPr>
          <p:nvPr/>
        </p:nvSpPr>
        <p:spPr bwMode="auto">
          <a:xfrm>
            <a:off x="0" y="8440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Titel 1"/>
          <p:cNvSpPr>
            <a:spLocks noGrp="1"/>
          </p:cNvSpPr>
          <p:nvPr>
            <p:ph type="title"/>
          </p:nvPr>
        </p:nvSpPr>
        <p:spPr>
          <a:xfrm>
            <a:off x="321314" y="564898"/>
            <a:ext cx="8779756" cy="964671"/>
          </a:xfrm>
        </p:spPr>
        <p:txBody>
          <a:bodyPr>
            <a:noAutofit/>
          </a:bodyPr>
          <a:lstStyle/>
          <a:p>
            <a:r>
              <a:rPr lang="en-US" sz="2400" b="1" dirty="0" smtClean="0"/>
              <a:t>EU Emission </a:t>
            </a:r>
            <a:r>
              <a:rPr lang="en-US" sz="2400" b="1" dirty="0"/>
              <a:t>Trading </a:t>
            </a:r>
            <a:r>
              <a:rPr lang="en-US" sz="2400" b="1" dirty="0" smtClean="0"/>
              <a:t>system</a:t>
            </a:r>
            <a:br>
              <a:rPr lang="en-US" sz="2400" b="1" dirty="0" smtClean="0"/>
            </a:br>
            <a:r>
              <a:rPr lang="en-US" sz="2400" b="1" dirty="0" smtClean="0"/>
              <a:t>(ETS=CO2 </a:t>
            </a:r>
            <a:r>
              <a:rPr lang="en-US" sz="2400" b="1" dirty="0"/>
              <a:t>T</a:t>
            </a:r>
            <a:r>
              <a:rPr lang="en-US" sz="2400" b="1" dirty="0" smtClean="0"/>
              <a:t>rading</a:t>
            </a:r>
            <a:r>
              <a:rPr lang="en-US" sz="2400" b="1" dirty="0"/>
              <a:t>) </a:t>
            </a:r>
            <a:r>
              <a:rPr lang="en-US" b="1" dirty="0"/>
              <a:t/>
            </a:r>
            <a:br>
              <a:rPr lang="en-US" b="1" dirty="0"/>
            </a:br>
            <a:r>
              <a:rPr lang="en-US" sz="2000" b="1" dirty="0"/>
              <a:t>Revision CL List</a:t>
            </a:r>
          </a:p>
        </p:txBody>
      </p:sp>
      <p:sp>
        <p:nvSpPr>
          <p:cNvPr id="9" name="Titel 1"/>
          <p:cNvSpPr txBox="1">
            <a:spLocks/>
          </p:cNvSpPr>
          <p:nvPr/>
        </p:nvSpPr>
        <p:spPr>
          <a:xfrm>
            <a:off x="693777" y="2064079"/>
            <a:ext cx="2592288" cy="384043"/>
          </a:xfrm>
          <a:prstGeom prst="rect">
            <a:avLst/>
          </a:prstGeom>
        </p:spPr>
        <p:txBody>
          <a:bodyPr vert="horz" lIns="0" tIns="0" rIns="0" bIns="0" rtlCol="0"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1600" b="1" dirty="0" smtClean="0">
                <a:solidFill>
                  <a:schemeClr val="bg1"/>
                </a:solidFill>
                <a:ea typeface="+mj-ea"/>
                <a:cs typeface="+mj-cs"/>
              </a:rPr>
              <a:t>Actual Status</a:t>
            </a:r>
            <a:endParaRPr kumimoji="0" lang="en-US" sz="1600" b="1" i="0" u="none" strike="noStrike" kern="1200" cap="none" spc="0" normalizeH="0" baseline="0" noProof="0" dirty="0">
              <a:ln>
                <a:noFill/>
              </a:ln>
              <a:solidFill>
                <a:schemeClr val="bg1"/>
              </a:solidFill>
              <a:effectLst/>
              <a:uLnTx/>
              <a:uFillTx/>
              <a:ea typeface="+mj-ea"/>
              <a:cs typeface="+mj-cs"/>
            </a:endParaRPr>
          </a:p>
        </p:txBody>
      </p:sp>
      <p:sp>
        <p:nvSpPr>
          <p:cNvPr id="10" name="Titel 1"/>
          <p:cNvSpPr txBox="1">
            <a:spLocks/>
          </p:cNvSpPr>
          <p:nvPr/>
        </p:nvSpPr>
        <p:spPr>
          <a:xfrm>
            <a:off x="5346374" y="2064078"/>
            <a:ext cx="2592288" cy="384043"/>
          </a:xfrm>
          <a:prstGeom prst="rect">
            <a:avLst/>
          </a:prstGeom>
        </p:spPr>
        <p:txBody>
          <a:bodyPr vert="horz" lIns="0" tIns="0" rIns="0" bIns="0" rtlCol="0"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1600" b="1" dirty="0" smtClean="0">
                <a:solidFill>
                  <a:schemeClr val="bg1"/>
                </a:solidFill>
                <a:ea typeface="+mj-ea"/>
                <a:cs typeface="+mj-cs"/>
              </a:rPr>
              <a:t>Planned</a:t>
            </a:r>
            <a:r>
              <a:rPr lang="en-US" sz="1600" b="1" dirty="0" smtClean="0">
                <a:ea typeface="+mj-ea"/>
                <a:cs typeface="+mj-cs"/>
              </a:rPr>
              <a:t> </a:t>
            </a:r>
            <a:r>
              <a:rPr lang="en-US" sz="1600" b="1" dirty="0" smtClean="0">
                <a:solidFill>
                  <a:schemeClr val="bg1"/>
                </a:solidFill>
                <a:ea typeface="+mj-ea"/>
                <a:cs typeface="+mj-cs"/>
              </a:rPr>
              <a:t>Status 2020</a:t>
            </a:r>
            <a:endParaRPr kumimoji="0" lang="en-US" sz="1600" b="1" i="0" u="none" strike="noStrike" kern="1200" cap="none" spc="0" normalizeH="0" baseline="0" noProof="0" dirty="0">
              <a:ln>
                <a:noFill/>
              </a:ln>
              <a:solidFill>
                <a:schemeClr val="bg1"/>
              </a:solidFill>
              <a:effectLst/>
              <a:uLnTx/>
              <a:uFillTx/>
              <a:ea typeface="+mj-ea"/>
              <a:cs typeface="+mj-cs"/>
            </a:endParaRPr>
          </a:p>
        </p:txBody>
      </p:sp>
      <p:pic>
        <p:nvPicPr>
          <p:cNvPr id="28675" name="Picture 3"/>
          <p:cNvPicPr>
            <a:picLocks noChangeAspect="1" noChangeArrowheads="1"/>
          </p:cNvPicPr>
          <p:nvPr/>
        </p:nvPicPr>
        <p:blipFill>
          <a:blip r:embed="rId2"/>
          <a:srcRect/>
          <a:stretch>
            <a:fillRect/>
          </a:stretch>
        </p:blipFill>
        <p:spPr bwMode="auto">
          <a:xfrm>
            <a:off x="36512" y="2455742"/>
            <a:ext cx="9107488" cy="1800199"/>
          </a:xfrm>
          <a:prstGeom prst="rect">
            <a:avLst/>
          </a:prstGeom>
          <a:noFill/>
          <a:ln w="9525">
            <a:noFill/>
            <a:miter lim="800000"/>
            <a:headEnd/>
            <a:tailEnd/>
          </a:ln>
        </p:spPr>
      </p:pic>
      <p:sp>
        <p:nvSpPr>
          <p:cNvPr id="12" name="Titel 1"/>
          <p:cNvSpPr txBox="1">
            <a:spLocks/>
          </p:cNvSpPr>
          <p:nvPr/>
        </p:nvSpPr>
        <p:spPr>
          <a:xfrm>
            <a:off x="321314" y="4365104"/>
            <a:ext cx="8499158" cy="1656184"/>
          </a:xfrm>
          <a:prstGeom prst="rect">
            <a:avLst/>
          </a:prstGeom>
        </p:spPr>
        <p:txBody>
          <a:bodyPr vert="horz" lIns="0" tIns="0" rIns="0" bIns="0" rtlCol="0" anchor="t">
            <a:noAutofit/>
          </a:bodyPr>
          <a:lstStyle/>
          <a:p>
            <a:pPr marL="285750" marR="0" lvl="0" indent="-285750" algn="just" defTabSz="914400" rtl="0" eaLnBrk="1" fontAlgn="auto" latinLnBrk="0" hangingPunct="1">
              <a:lnSpc>
                <a:spcPct val="100000"/>
              </a:lnSpc>
              <a:spcBef>
                <a:spcPct val="0"/>
              </a:spcBef>
              <a:spcAft>
                <a:spcPts val="600"/>
              </a:spcAft>
              <a:buClrTx/>
              <a:buSzTx/>
              <a:buFont typeface="Arial" pitchFamily="34" charset="0"/>
              <a:buChar char="•"/>
              <a:tabLst/>
              <a:defRPr/>
            </a:pPr>
            <a:r>
              <a:rPr lang="en-US" sz="1600" noProof="0" dirty="0" smtClean="0">
                <a:solidFill>
                  <a:schemeClr val="tx1">
                    <a:lumMod val="50000"/>
                  </a:schemeClr>
                </a:solidFill>
                <a:ea typeface="+mj-ea"/>
                <a:cs typeface="+mj-cs"/>
              </a:rPr>
              <a:t>EU Commission plans to reduce the sectors on the Carbon Leakage List from 152 to 50</a:t>
            </a:r>
          </a:p>
          <a:p>
            <a:pPr marL="285750" marR="0" lvl="0" indent="-285750" algn="just" defTabSz="914400" rtl="0" eaLnBrk="1" fontAlgn="auto" latinLnBrk="0" hangingPunct="1">
              <a:lnSpc>
                <a:spcPct val="100000"/>
              </a:lnSpc>
              <a:spcBef>
                <a:spcPct val="0"/>
              </a:spcBef>
              <a:spcAft>
                <a:spcPts val="600"/>
              </a:spcAft>
              <a:buClrTx/>
              <a:buSzTx/>
              <a:buFont typeface="Arial" pitchFamily="34" charset="0"/>
              <a:buChar char="•"/>
              <a:tabLst/>
              <a:defRPr/>
            </a:pPr>
            <a:r>
              <a:rPr lang="en-US" sz="1600" dirty="0">
                <a:solidFill>
                  <a:schemeClr val="tx1">
                    <a:lumMod val="50000"/>
                  </a:schemeClr>
                </a:solidFill>
                <a:ea typeface="+mj-ea"/>
                <a:cs typeface="+mj-cs"/>
              </a:rPr>
              <a:t>S</a:t>
            </a:r>
            <a:r>
              <a:rPr kumimoji="0" lang="en-US" sz="1600" b="0" i="0" u="none" strike="noStrike" kern="1200" cap="none" spc="0" normalizeH="0" baseline="0" dirty="0" smtClean="0">
                <a:ln>
                  <a:noFill/>
                </a:ln>
                <a:solidFill>
                  <a:schemeClr val="tx1">
                    <a:lumMod val="50000"/>
                  </a:schemeClr>
                </a:solidFill>
                <a:effectLst/>
                <a:uLnTx/>
                <a:uFillTx/>
                <a:ea typeface="+mj-ea"/>
                <a:cs typeface="+mj-cs"/>
              </a:rPr>
              <a:t>ectors not on the Carbon Leakage List are not entitled to receive</a:t>
            </a:r>
            <a:r>
              <a:rPr kumimoji="0" lang="en-US" sz="1600" b="0" i="0" u="none" strike="noStrike" kern="1200" cap="none" spc="0" normalizeH="0" dirty="0" smtClean="0">
                <a:ln>
                  <a:noFill/>
                </a:ln>
                <a:solidFill>
                  <a:schemeClr val="tx1">
                    <a:lumMod val="50000"/>
                  </a:schemeClr>
                </a:solidFill>
                <a:effectLst/>
                <a:uLnTx/>
                <a:uFillTx/>
                <a:ea typeface="+mj-ea"/>
                <a:cs typeface="+mj-cs"/>
              </a:rPr>
              <a:t> free of charge</a:t>
            </a:r>
            <a:br>
              <a:rPr kumimoji="0" lang="en-US" sz="1600" b="0" i="0" u="none" strike="noStrike" kern="1200" cap="none" spc="0" normalizeH="0" dirty="0" smtClean="0">
                <a:ln>
                  <a:noFill/>
                </a:ln>
                <a:solidFill>
                  <a:schemeClr val="tx1">
                    <a:lumMod val="50000"/>
                  </a:schemeClr>
                </a:solidFill>
                <a:effectLst/>
                <a:uLnTx/>
                <a:uFillTx/>
                <a:ea typeface="+mj-ea"/>
                <a:cs typeface="+mj-cs"/>
              </a:rPr>
            </a:br>
            <a:r>
              <a:rPr kumimoji="0" lang="en-US" sz="1600" b="0" i="0" u="none" strike="noStrike" kern="1200" cap="none" spc="0" normalizeH="0" dirty="0" smtClean="0">
                <a:ln>
                  <a:noFill/>
                </a:ln>
                <a:solidFill>
                  <a:schemeClr val="tx1">
                    <a:lumMod val="50000"/>
                  </a:schemeClr>
                </a:solidFill>
                <a:effectLst/>
                <a:uLnTx/>
                <a:uFillTx/>
                <a:ea typeface="+mj-ea"/>
                <a:cs typeface="+mj-cs"/>
              </a:rPr>
              <a:t>CO2 allowances and to receive financial compensation for CO2 costs (=&gt; Annex II)</a:t>
            </a:r>
            <a:br>
              <a:rPr kumimoji="0" lang="en-US" sz="1600" b="0" i="0" u="none" strike="noStrike" kern="1200" cap="none" spc="0" normalizeH="0" dirty="0" smtClean="0">
                <a:ln>
                  <a:noFill/>
                </a:ln>
                <a:solidFill>
                  <a:schemeClr val="tx1">
                    <a:lumMod val="50000"/>
                  </a:schemeClr>
                </a:solidFill>
                <a:effectLst/>
                <a:uLnTx/>
                <a:uFillTx/>
                <a:ea typeface="+mj-ea"/>
                <a:cs typeface="+mj-cs"/>
              </a:rPr>
            </a:br>
            <a:r>
              <a:rPr kumimoji="0" lang="en-US" sz="1600" b="0" i="0" u="none" strike="noStrike" kern="1200" cap="none" spc="0" normalizeH="0" dirty="0" smtClean="0">
                <a:ln>
                  <a:noFill/>
                </a:ln>
                <a:solidFill>
                  <a:schemeClr val="tx1">
                    <a:lumMod val="50000"/>
                  </a:schemeClr>
                </a:solidFill>
                <a:effectLst/>
                <a:uLnTx/>
                <a:uFillTx/>
                <a:ea typeface="+mj-ea"/>
                <a:cs typeface="+mj-cs"/>
              </a:rPr>
              <a:t>included in electricity pricing</a:t>
            </a:r>
            <a:endParaRPr kumimoji="0" lang="en-US" sz="1600" b="0" i="0" u="none" strike="noStrike" kern="1200" cap="none" spc="0" normalizeH="0" baseline="0" noProof="0" dirty="0">
              <a:ln>
                <a:noFill/>
              </a:ln>
              <a:solidFill>
                <a:schemeClr val="tx1">
                  <a:lumMod val="50000"/>
                </a:schemeClr>
              </a:solidFill>
              <a:effectLst/>
              <a:uLnTx/>
              <a:uFillTx/>
              <a:ea typeface="+mj-ea"/>
              <a:cs typeface="+mj-cs"/>
            </a:endParaRPr>
          </a:p>
        </p:txBody>
      </p:sp>
    </p:spTree>
    <p:extLst>
      <p:ext uri="{BB962C8B-B14F-4D97-AF65-F5344CB8AC3E}">
        <p14:creationId xmlns:p14="http://schemas.microsoft.com/office/powerpoint/2010/main" val="35540954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5"/>
          <p:cNvSpPr>
            <a:spLocks noChangeArrowheads="1"/>
          </p:cNvSpPr>
          <p:nvPr/>
        </p:nvSpPr>
        <p:spPr bwMode="auto">
          <a:xfrm>
            <a:off x="0" y="940078"/>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pitchFamily="34" charset="0"/>
              <a:cs typeface="Arial" pitchFamily="34" charset="0"/>
            </a:endParaRPr>
          </a:p>
        </p:txBody>
      </p:sp>
      <p:sp>
        <p:nvSpPr>
          <p:cNvPr id="5127" name="Rectangle 7"/>
          <p:cNvSpPr>
            <a:spLocks noChangeArrowheads="1"/>
          </p:cNvSpPr>
          <p:nvPr/>
        </p:nvSpPr>
        <p:spPr bwMode="auto">
          <a:xfrm>
            <a:off x="0" y="1201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de-DE"/>
          </a:p>
        </p:txBody>
      </p:sp>
      <p:sp>
        <p:nvSpPr>
          <p:cNvPr id="5128" name="Rectangle 8"/>
          <p:cNvSpPr>
            <a:spLocks noChangeArrowheads="1"/>
          </p:cNvSpPr>
          <p:nvPr/>
        </p:nvSpPr>
        <p:spPr bwMode="auto">
          <a:xfrm>
            <a:off x="0" y="8440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pitchFamily="34" charset="0"/>
              <a:cs typeface="Arial" pitchFamily="34" charset="0"/>
            </a:endParaRPr>
          </a:p>
        </p:txBody>
      </p:sp>
      <p:pic>
        <p:nvPicPr>
          <p:cNvPr id="6" name="Picture 423"/>
          <p:cNvPicPr/>
          <p:nvPr/>
        </p:nvPicPr>
        <p:blipFill rotWithShape="1">
          <a:blip r:embed="rId2" cstate="print">
            <a:extLst>
              <a:ext uri="{28A0092B-C50C-407E-A947-70E740481C1C}">
                <a14:useLocalDpi xmlns:a14="http://schemas.microsoft.com/office/drawing/2010/main" val="0"/>
              </a:ext>
            </a:extLst>
          </a:blip>
          <a:srcRect l="1196" t="13610" r="2384" b="1943"/>
          <a:stretch/>
        </p:blipFill>
        <p:spPr bwMode="auto">
          <a:xfrm>
            <a:off x="310993" y="2852936"/>
            <a:ext cx="2808312" cy="2941631"/>
          </a:xfrm>
          <a:prstGeom prst="rect">
            <a:avLst/>
          </a:prstGeom>
          <a:noFill/>
          <a:ln>
            <a:noFill/>
          </a:ln>
          <a:extLst>
            <a:ext uri="{53640926-AAD7-44D8-BBD7-CCE9431645EC}">
              <a14:shadowObscured xmlns:a14="http://schemas.microsoft.com/office/drawing/2010/main"/>
            </a:ext>
          </a:extLst>
        </p:spPr>
      </p:pic>
      <p:pic>
        <p:nvPicPr>
          <p:cNvPr id="7" name="Picture 425"/>
          <p:cNvPicPr/>
          <p:nvPr/>
        </p:nvPicPr>
        <p:blipFill rotWithShape="1">
          <a:blip r:embed="rId3" cstate="print">
            <a:extLst>
              <a:ext uri="{28A0092B-C50C-407E-A947-70E740481C1C}">
                <a14:useLocalDpi xmlns:a14="http://schemas.microsoft.com/office/drawing/2010/main" val="0"/>
              </a:ext>
            </a:extLst>
          </a:blip>
          <a:srcRect t="12673" r="1670"/>
          <a:stretch/>
        </p:blipFill>
        <p:spPr bwMode="auto">
          <a:xfrm>
            <a:off x="6329992" y="2852936"/>
            <a:ext cx="2664296" cy="2855788"/>
          </a:xfrm>
          <a:prstGeom prst="rect">
            <a:avLst/>
          </a:prstGeom>
          <a:noFill/>
          <a:ln>
            <a:noFill/>
          </a:ln>
          <a:extLst>
            <a:ext uri="{53640926-AAD7-44D8-BBD7-CCE9431645EC}">
              <a14:shadowObscured xmlns:a14="http://schemas.microsoft.com/office/drawing/2010/main"/>
            </a:ext>
          </a:extLst>
        </p:spPr>
      </p:pic>
      <p:sp>
        <p:nvSpPr>
          <p:cNvPr id="9" name="Titel 1"/>
          <p:cNvSpPr>
            <a:spLocks noGrp="1"/>
          </p:cNvSpPr>
          <p:nvPr>
            <p:ph type="title"/>
          </p:nvPr>
        </p:nvSpPr>
        <p:spPr>
          <a:xfrm>
            <a:off x="310993" y="546364"/>
            <a:ext cx="8208714" cy="964671"/>
          </a:xfrm>
        </p:spPr>
        <p:txBody>
          <a:bodyPr>
            <a:noAutofit/>
          </a:bodyPr>
          <a:lstStyle/>
          <a:p>
            <a:r>
              <a:rPr lang="en-US" sz="2000" b="1" dirty="0" smtClean="0"/>
              <a:t>Emission Trading system </a:t>
            </a:r>
            <a:br>
              <a:rPr lang="en-US" sz="2000" b="1" dirty="0" smtClean="0"/>
            </a:br>
            <a:r>
              <a:rPr lang="en-US" sz="2000" b="1" dirty="0" smtClean="0"/>
              <a:t>(ETS = CO2 Trading)</a:t>
            </a:r>
            <a:br>
              <a:rPr lang="en-US" sz="2000" b="1" dirty="0" smtClean="0"/>
            </a:br>
            <a:r>
              <a:rPr lang="en-US" sz="2000" b="1" dirty="0" smtClean="0"/>
              <a:t>Planed Revision of ETS =&gt; possible impact</a:t>
            </a:r>
            <a:endParaRPr lang="en-US" sz="2000" b="1" dirty="0"/>
          </a:p>
        </p:txBody>
      </p:sp>
      <p:sp>
        <p:nvSpPr>
          <p:cNvPr id="11" name="Titel 1"/>
          <p:cNvSpPr txBox="1">
            <a:spLocks/>
          </p:cNvSpPr>
          <p:nvPr/>
        </p:nvSpPr>
        <p:spPr>
          <a:xfrm>
            <a:off x="419005" y="2348880"/>
            <a:ext cx="2592288" cy="384043"/>
          </a:xfrm>
          <a:prstGeom prst="rect">
            <a:avLst/>
          </a:prstGeom>
        </p:spPr>
        <p:txBody>
          <a:bodyPr vert="horz" lIns="0" tIns="0" rIns="0" bIns="0" rtlCol="0"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1600" b="1" dirty="0" smtClean="0">
                <a:solidFill>
                  <a:schemeClr val="tx1">
                    <a:lumMod val="50000"/>
                  </a:schemeClr>
                </a:solidFill>
                <a:ea typeface="+mj-ea"/>
                <a:cs typeface="+mj-cs"/>
              </a:rPr>
              <a:t>Actual Status</a:t>
            </a:r>
            <a:endParaRPr kumimoji="0" lang="en-US" sz="1600" b="1" i="0" u="none" strike="noStrike" kern="1200" cap="none" spc="0" normalizeH="0" baseline="0" noProof="0" dirty="0">
              <a:ln>
                <a:noFill/>
              </a:ln>
              <a:solidFill>
                <a:schemeClr val="tx1">
                  <a:lumMod val="50000"/>
                </a:schemeClr>
              </a:solidFill>
              <a:effectLst/>
              <a:uLnTx/>
              <a:uFillTx/>
              <a:ea typeface="+mj-ea"/>
              <a:cs typeface="+mj-cs"/>
            </a:endParaRPr>
          </a:p>
        </p:txBody>
      </p:sp>
      <p:pic>
        <p:nvPicPr>
          <p:cNvPr id="12" name="Picture 426"/>
          <p:cNvPicPr/>
          <p:nvPr/>
        </p:nvPicPr>
        <p:blipFill rotWithShape="1">
          <a:blip r:embed="rId4" cstate="print">
            <a:extLst>
              <a:ext uri="{28A0092B-C50C-407E-A947-70E740481C1C}">
                <a14:useLocalDpi xmlns:a14="http://schemas.microsoft.com/office/drawing/2010/main" val="0"/>
              </a:ext>
            </a:extLst>
          </a:blip>
          <a:srcRect t="12189"/>
          <a:stretch/>
        </p:blipFill>
        <p:spPr bwMode="auto">
          <a:xfrm>
            <a:off x="3469956" y="2869694"/>
            <a:ext cx="2597052" cy="2897697"/>
          </a:xfrm>
          <a:prstGeom prst="rect">
            <a:avLst/>
          </a:prstGeom>
          <a:noFill/>
          <a:ln>
            <a:noFill/>
          </a:ln>
          <a:extLst>
            <a:ext uri="{53640926-AAD7-44D8-BBD7-CCE9431645EC}">
              <a14:shadowObscured xmlns:a14="http://schemas.microsoft.com/office/drawing/2010/main"/>
            </a:ext>
          </a:extLst>
        </p:spPr>
      </p:pic>
      <p:sp>
        <p:nvSpPr>
          <p:cNvPr id="13" name="Titel 1"/>
          <p:cNvSpPr txBox="1">
            <a:spLocks/>
          </p:cNvSpPr>
          <p:nvPr/>
        </p:nvSpPr>
        <p:spPr>
          <a:xfrm>
            <a:off x="3483172" y="2346394"/>
            <a:ext cx="2592288" cy="384043"/>
          </a:xfrm>
          <a:prstGeom prst="rect">
            <a:avLst/>
          </a:prstGeom>
        </p:spPr>
        <p:txBody>
          <a:bodyPr vert="horz" lIns="0" tIns="0" rIns="0" bIns="0" rtlCol="0"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1600" b="1" noProof="0" dirty="0" smtClean="0">
                <a:solidFill>
                  <a:schemeClr val="bg1"/>
                </a:solidFill>
                <a:ea typeface="+mj-ea"/>
                <a:cs typeface="+mj-cs"/>
              </a:rPr>
              <a:t>Best </a:t>
            </a:r>
            <a:r>
              <a:rPr lang="en-US" sz="1600" b="1" noProof="0" dirty="0" smtClean="0">
                <a:solidFill>
                  <a:schemeClr val="tx1">
                    <a:lumMod val="50000"/>
                  </a:schemeClr>
                </a:solidFill>
                <a:ea typeface="+mj-ea"/>
                <a:cs typeface="+mj-cs"/>
              </a:rPr>
              <a:t>Case after 2020</a:t>
            </a:r>
            <a:endParaRPr kumimoji="0" lang="en-US" sz="1600" b="1" i="0" u="none" strike="noStrike" kern="1200" cap="none" spc="0" normalizeH="0" baseline="0" noProof="0" dirty="0">
              <a:ln>
                <a:noFill/>
              </a:ln>
              <a:solidFill>
                <a:schemeClr val="tx1">
                  <a:lumMod val="50000"/>
                </a:schemeClr>
              </a:solidFill>
              <a:effectLst/>
              <a:uLnTx/>
              <a:uFillTx/>
              <a:ea typeface="+mj-ea"/>
              <a:cs typeface="+mj-cs"/>
            </a:endParaRPr>
          </a:p>
        </p:txBody>
      </p:sp>
      <p:sp>
        <p:nvSpPr>
          <p:cNvPr id="14" name="Titel 1"/>
          <p:cNvSpPr txBox="1">
            <a:spLocks/>
          </p:cNvSpPr>
          <p:nvPr/>
        </p:nvSpPr>
        <p:spPr>
          <a:xfrm>
            <a:off x="6365996" y="2323588"/>
            <a:ext cx="2592288" cy="384043"/>
          </a:xfrm>
          <a:prstGeom prst="rect">
            <a:avLst/>
          </a:prstGeom>
        </p:spPr>
        <p:txBody>
          <a:bodyPr vert="horz" lIns="0" tIns="0" rIns="0" bIns="0" rtlCol="0"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1600" b="1" dirty="0" smtClean="0">
                <a:solidFill>
                  <a:schemeClr val="tx1">
                    <a:lumMod val="50000"/>
                  </a:schemeClr>
                </a:solidFill>
                <a:ea typeface="+mj-ea"/>
                <a:cs typeface="+mj-cs"/>
              </a:rPr>
              <a:t>Worst</a:t>
            </a:r>
            <a:r>
              <a:rPr lang="en-US" sz="1600" b="1" noProof="0" dirty="0" smtClean="0">
                <a:solidFill>
                  <a:schemeClr val="tx1">
                    <a:lumMod val="50000"/>
                  </a:schemeClr>
                </a:solidFill>
                <a:ea typeface="+mj-ea"/>
                <a:cs typeface="+mj-cs"/>
              </a:rPr>
              <a:t> Case after 2020</a:t>
            </a:r>
            <a:endParaRPr kumimoji="0" lang="en-US" sz="1600" b="1" i="0" u="none" strike="noStrike" kern="1200" cap="none" spc="0" normalizeH="0" baseline="0" noProof="0" dirty="0">
              <a:ln>
                <a:noFill/>
              </a:ln>
              <a:solidFill>
                <a:schemeClr val="tx1">
                  <a:lumMod val="50000"/>
                </a:schemeClr>
              </a:solidFill>
              <a:effectLst/>
              <a:uLnTx/>
              <a:uFillTx/>
              <a:ea typeface="+mj-ea"/>
              <a:cs typeface="+mj-cs"/>
            </a:endParaRPr>
          </a:p>
        </p:txBody>
      </p:sp>
    </p:spTree>
    <p:extLst>
      <p:ext uri="{BB962C8B-B14F-4D97-AF65-F5344CB8AC3E}">
        <p14:creationId xmlns:p14="http://schemas.microsoft.com/office/powerpoint/2010/main" val="26847425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sz="2400" b="1" dirty="0" smtClean="0"/>
              <a:t>The Carbon </a:t>
            </a:r>
            <a:r>
              <a:rPr lang="en-GB" sz="2400" b="1" dirty="0"/>
              <a:t>Leakage List (CLL</a:t>
            </a:r>
            <a:r>
              <a:rPr lang="en-GB" sz="2400" b="1" dirty="0" smtClean="0"/>
              <a:t>)</a:t>
            </a:r>
            <a:br>
              <a:rPr lang="en-GB" sz="2400" b="1" dirty="0" smtClean="0"/>
            </a:br>
            <a:r>
              <a:rPr lang="en-GB" sz="2400" b="1" dirty="0"/>
              <a:t>NACE code </a:t>
            </a:r>
            <a:r>
              <a:rPr lang="en-GB" sz="2400" b="1" dirty="0" smtClean="0"/>
              <a:t>level - Euromines</a:t>
            </a:r>
            <a:endParaRPr lang="cs-CZ" sz="2400" b="1" dirty="0"/>
          </a:p>
        </p:txBody>
      </p:sp>
      <p:sp>
        <p:nvSpPr>
          <p:cNvPr id="3" name="Slide Number Placeholder 2"/>
          <p:cNvSpPr>
            <a:spLocks noGrp="1"/>
          </p:cNvSpPr>
          <p:nvPr>
            <p:ph type="sldNum" sz="quarter" idx="10"/>
          </p:nvPr>
        </p:nvSpPr>
        <p:spPr/>
        <p:txBody>
          <a:bodyPr/>
          <a:lstStyle/>
          <a:p>
            <a:fld id="{7E6CC085-2BD7-4B14-ABF3-DEC2E0FFE422}" type="slidenum">
              <a:rPr lang="cs-CZ" smtClean="0"/>
              <a:pPr/>
              <a:t>9</a:t>
            </a:fld>
            <a:endParaRPr lang="cs-CZ"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700808"/>
            <a:ext cx="7489645" cy="5040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asetăText 3"/>
          <p:cNvSpPr txBox="1"/>
          <p:nvPr/>
        </p:nvSpPr>
        <p:spPr>
          <a:xfrm>
            <a:off x="7309117" y="1938027"/>
            <a:ext cx="864096" cy="461665"/>
          </a:xfrm>
          <a:prstGeom prst="rect">
            <a:avLst/>
          </a:prstGeom>
        </p:spPr>
        <p:txBody>
          <a:bodyPr vert="horz" wrap="square" lIns="91440" tIns="45720" rIns="91440" bIns="45720" rtlCol="0" anchor="ctr">
            <a:spAutoFit/>
          </a:bodyPr>
          <a:lstStyle/>
          <a:p>
            <a:pPr algn="l">
              <a:tabLst>
                <a:tab pos="712788" algn="l"/>
              </a:tabLst>
            </a:pPr>
            <a:r>
              <a:rPr lang="en-GB" sz="1200" dirty="0" smtClean="0">
                <a:solidFill>
                  <a:schemeClr val="tx1">
                    <a:lumMod val="50000"/>
                  </a:schemeClr>
                </a:solidFill>
              </a:rPr>
              <a:t>Source: </a:t>
            </a:r>
            <a:r>
              <a:rPr lang="en-GB" sz="1200" dirty="0" err="1" smtClean="0">
                <a:solidFill>
                  <a:schemeClr val="tx1">
                    <a:lumMod val="50000"/>
                  </a:schemeClr>
                </a:solidFill>
              </a:rPr>
              <a:t>Ecofys</a:t>
            </a:r>
            <a:endParaRPr lang="ro-RO" sz="1200" dirty="0" smtClean="0">
              <a:solidFill>
                <a:schemeClr val="tx1">
                  <a:lumMod val="50000"/>
                </a:schemeClr>
              </a:solidFill>
            </a:endParaRPr>
          </a:p>
        </p:txBody>
      </p:sp>
    </p:spTree>
    <p:extLst>
      <p:ext uri="{BB962C8B-B14F-4D97-AF65-F5344CB8AC3E}">
        <p14:creationId xmlns:p14="http://schemas.microsoft.com/office/powerpoint/2010/main" val="412701574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UROMINES_template_1-1">
  <a:themeElements>
    <a:clrScheme name="EUROMINES">
      <a:dk1>
        <a:srgbClr val="005069"/>
      </a:dk1>
      <a:lt1>
        <a:srgbClr val="FFFFFF"/>
      </a:lt1>
      <a:dk2>
        <a:srgbClr val="005069"/>
      </a:dk2>
      <a:lt2>
        <a:srgbClr val="7DAFCD"/>
      </a:lt2>
      <a:accent1>
        <a:srgbClr val="0084C8"/>
      </a:accent1>
      <a:accent2>
        <a:srgbClr val="7DAFCD"/>
      </a:accent2>
      <a:accent3>
        <a:srgbClr val="005069"/>
      </a:accent3>
      <a:accent4>
        <a:srgbClr val="F39200"/>
      </a:accent4>
      <a:accent5>
        <a:srgbClr val="84151C"/>
      </a:accent5>
      <a:accent6>
        <a:srgbClr val="EFEFEF"/>
      </a:accent6>
      <a:hlink>
        <a:srgbClr val="000000"/>
      </a:hlink>
      <a:folHlink>
        <a:srgbClr val="262626"/>
      </a:folHlink>
    </a:clrScheme>
    <a:fontScheme name="Euromines font">
      <a:majorFont>
        <a:latin typeface="Century Gothic"/>
        <a:ea typeface=""/>
        <a:cs typeface=""/>
      </a:majorFont>
      <a:minorFont>
        <a:latin typeface="Century Gothic"/>
        <a:ea typeface=""/>
        <a:cs typeface=""/>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wrap="square" lIns="91440" tIns="45720" rIns="91440" bIns="45720" rtlCol="0" anchor="ctr">
        <a:spAutoFit/>
      </a:bodyPr>
      <a:lstStyle>
        <a:defPPr algn="l">
          <a:tabLst>
            <a:tab pos="712788" algn="l"/>
          </a:tabLst>
          <a:defRPr sz="1400" dirty="0" smtClean="0">
            <a:solidFill>
              <a:srgbClr val="005069"/>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EUROMINES_template_1-1</Template>
  <TotalTime>5923</TotalTime>
  <Words>1467</Words>
  <Application>Microsoft Office PowerPoint</Application>
  <PresentationFormat>On-screen Show (4:3)</PresentationFormat>
  <Paragraphs>335</Paragraphs>
  <Slides>23</Slides>
  <Notes>6</Notes>
  <HiddenSlides>1</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EUROMINES_template_1-1</vt:lpstr>
      <vt:lpstr>PowerPoint Presentation</vt:lpstr>
      <vt:lpstr>EU and national legislation</vt:lpstr>
      <vt:lpstr>Overview of legislation  impacting the mining industry</vt:lpstr>
      <vt:lpstr>PowerPoint Presentation</vt:lpstr>
      <vt:lpstr>PowerPoint Presentation</vt:lpstr>
      <vt:lpstr>Overview of legislation  impacting the mining industry</vt:lpstr>
      <vt:lpstr>EU Emission Trading system (ETS=CO2 Trading)  Revision CL List</vt:lpstr>
      <vt:lpstr>Emission Trading system  (ETS = CO2 Trading) Planed Revision of ETS =&gt; possible impact</vt:lpstr>
      <vt:lpstr>The Carbon Leakage List (CLL) NACE code level - Euromines</vt:lpstr>
      <vt:lpstr>List of Critical Raw Materials 2017</vt:lpstr>
      <vt:lpstr>Overview of legislation  impacting the mining industry</vt:lpstr>
      <vt:lpstr>Chemical Agents Directive Overview –  NO2, NO, CO  Indicative OELs: open for adaptation at national level ! </vt:lpstr>
      <vt:lpstr>Size of the challenge: two examples</vt:lpstr>
      <vt:lpstr>Good Practice on reducing NOx and  CO  gasses in the extractive industry</vt:lpstr>
      <vt:lpstr>2030-2050: meeting Europe’s  “base-load” demand</vt:lpstr>
      <vt:lpstr>What is on offer?</vt:lpstr>
      <vt:lpstr>What we need to invest in Europe</vt:lpstr>
      <vt:lpstr>What we need to contribute to employment and economic growth rates</vt:lpstr>
      <vt:lpstr>PowerPoint Presentation</vt:lpstr>
      <vt:lpstr>Improving performance:  Best practice + modern mining explained</vt:lpstr>
      <vt:lpstr>Euromines  Quick Guides</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Euromines</dc:creator>
  <cp:lastModifiedBy>Corina Hebestreit</cp:lastModifiedBy>
  <cp:revision>279</cp:revision>
  <dcterms:created xsi:type="dcterms:W3CDTF">2013-05-13T10:10:59Z</dcterms:created>
  <dcterms:modified xsi:type="dcterms:W3CDTF">2018-05-18T05:31:45Z</dcterms:modified>
</cp:coreProperties>
</file>