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9" r:id="rId1"/>
  </p:sldMasterIdLst>
  <p:notesMasterIdLst>
    <p:notesMasterId r:id="rId17"/>
  </p:notesMasterIdLst>
  <p:sldIdLst>
    <p:sldId id="257" r:id="rId2"/>
    <p:sldId id="287" r:id="rId3"/>
    <p:sldId id="293" r:id="rId4"/>
    <p:sldId id="319" r:id="rId5"/>
    <p:sldId id="305" r:id="rId6"/>
    <p:sldId id="301" r:id="rId7"/>
    <p:sldId id="315" r:id="rId8"/>
    <p:sldId id="322" r:id="rId9"/>
    <p:sldId id="338" r:id="rId10"/>
    <p:sldId id="258" r:id="rId11"/>
    <p:sldId id="332" r:id="rId12"/>
    <p:sldId id="334" r:id="rId13"/>
    <p:sldId id="304" r:id="rId14"/>
    <p:sldId id="336" r:id="rId15"/>
    <p:sldId id="337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D041C"/>
    <a:srgbClr val="742117"/>
    <a:srgbClr val="00CC66"/>
    <a:srgbClr val="BAB9B8"/>
    <a:srgbClr val="FFFFEF"/>
    <a:srgbClr val="FFFF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27102A9-8310-4765-A935-A1911B00CA55}" styleName="Světlý styl 1 – zvýraznění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ED083AE6-46FA-4A59-8FB0-9F97EB10719F}" styleName="Světlý styl 3 – zvýraznění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390" autoAdjust="0"/>
    <p:restoredTop sz="99397" autoAdjust="0"/>
  </p:normalViewPr>
  <p:slideViewPr>
    <p:cSldViewPr snapToGrid="0">
      <p:cViewPr varScale="1">
        <p:scale>
          <a:sx n="49" d="100"/>
          <a:sy n="49" d="100"/>
        </p:scale>
        <p:origin x="96" y="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08F8E8F-4595-495B-A544-67F235DB0905}" type="doc">
      <dgm:prSet loTypeId="urn:microsoft.com/office/officeart/2005/8/layout/hierarchy4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sk-SK"/>
        </a:p>
      </dgm:t>
    </dgm:pt>
    <dgm:pt modelId="{5961223F-D044-4EC2-82D5-C5E274A3AF94}">
      <dgm:prSet phldrT="[Text]"/>
      <dgm:spPr/>
      <dgm:t>
        <a:bodyPr/>
        <a:lstStyle/>
        <a:p>
          <a:r>
            <a:rPr lang="sk-SK" dirty="0"/>
            <a:t>COMPLEX</a:t>
          </a:r>
        </a:p>
      </dgm:t>
    </dgm:pt>
    <dgm:pt modelId="{02E4BECA-F93C-4B44-A890-0BE8CC0B9662}" type="parTrans" cxnId="{23348C02-EC4C-4525-9790-1656FBEA58A4}">
      <dgm:prSet/>
      <dgm:spPr/>
      <dgm:t>
        <a:bodyPr/>
        <a:lstStyle/>
        <a:p>
          <a:endParaRPr lang="sk-SK"/>
        </a:p>
      </dgm:t>
    </dgm:pt>
    <dgm:pt modelId="{EA18C6B8-F9A6-4027-892B-455CFB8A8C67}" type="sibTrans" cxnId="{23348C02-EC4C-4525-9790-1656FBEA58A4}">
      <dgm:prSet/>
      <dgm:spPr/>
      <dgm:t>
        <a:bodyPr/>
        <a:lstStyle/>
        <a:p>
          <a:endParaRPr lang="sk-SK"/>
        </a:p>
      </dgm:t>
    </dgm:pt>
    <dgm:pt modelId="{011E7E97-C57D-4AFD-9FA6-CE30EB471632}">
      <dgm:prSet phldrT="[Text]"/>
      <dgm:spPr/>
      <dgm:t>
        <a:bodyPr/>
        <a:lstStyle/>
        <a:p>
          <a:r>
            <a:rPr lang="sk-SK" dirty="0" err="1"/>
            <a:t>Unpredictable</a:t>
          </a:r>
          <a:r>
            <a:rPr lang="sk-SK" dirty="0"/>
            <a:t>?</a:t>
          </a:r>
        </a:p>
      </dgm:t>
    </dgm:pt>
    <dgm:pt modelId="{B1C9D112-A1EE-4977-B20E-870CEB270917}" type="parTrans" cxnId="{BC4895FD-4CAE-40E4-9664-DF2742F5E345}">
      <dgm:prSet/>
      <dgm:spPr/>
      <dgm:t>
        <a:bodyPr/>
        <a:lstStyle/>
        <a:p>
          <a:endParaRPr lang="sk-SK"/>
        </a:p>
      </dgm:t>
    </dgm:pt>
    <dgm:pt modelId="{3C84AF8E-EC1D-4CA5-AF1B-89DC855DF6B1}" type="sibTrans" cxnId="{BC4895FD-4CAE-40E4-9664-DF2742F5E345}">
      <dgm:prSet/>
      <dgm:spPr/>
      <dgm:t>
        <a:bodyPr/>
        <a:lstStyle/>
        <a:p>
          <a:endParaRPr lang="sk-SK"/>
        </a:p>
      </dgm:t>
    </dgm:pt>
    <dgm:pt modelId="{8D6702C8-689B-4AEB-87BA-31A833663A68}">
      <dgm:prSet phldrT="[Text]"/>
      <dgm:spPr/>
      <dgm:t>
        <a:bodyPr/>
        <a:lstStyle/>
        <a:p>
          <a:r>
            <a:rPr lang="sk-SK" dirty="0" err="1"/>
            <a:t>Delays</a:t>
          </a:r>
          <a:r>
            <a:rPr lang="sk-SK" dirty="0"/>
            <a:t>?</a:t>
          </a:r>
        </a:p>
      </dgm:t>
    </dgm:pt>
    <dgm:pt modelId="{03E9A68E-1DBB-41C2-9A3B-6F46E91DE5C8}" type="parTrans" cxnId="{4BC7364A-5159-4B83-A1FF-1CCB95BF6EDC}">
      <dgm:prSet/>
      <dgm:spPr/>
      <dgm:t>
        <a:bodyPr/>
        <a:lstStyle/>
        <a:p>
          <a:endParaRPr lang="sk-SK"/>
        </a:p>
      </dgm:t>
    </dgm:pt>
    <dgm:pt modelId="{EC25EA0B-1A90-496D-A5A2-8C3C646557A0}" type="sibTrans" cxnId="{4BC7364A-5159-4B83-A1FF-1CCB95BF6EDC}">
      <dgm:prSet/>
      <dgm:spPr/>
      <dgm:t>
        <a:bodyPr/>
        <a:lstStyle/>
        <a:p>
          <a:endParaRPr lang="sk-SK"/>
        </a:p>
      </dgm:t>
    </dgm:pt>
    <dgm:pt modelId="{44E4F40B-EF5E-452C-98B3-163E351A7D64}">
      <dgm:prSet phldrT="[Text]"/>
      <dgm:spPr/>
      <dgm:t>
        <a:bodyPr/>
        <a:lstStyle/>
        <a:p>
          <a:r>
            <a:rPr lang="sk-SK" dirty="0" err="1"/>
            <a:t>Heterogeneous</a:t>
          </a:r>
          <a:endParaRPr lang="sk-SK" dirty="0"/>
        </a:p>
      </dgm:t>
    </dgm:pt>
    <dgm:pt modelId="{C89F23F9-C262-4A56-9065-B4D342387DF2}" type="parTrans" cxnId="{311E2D3D-A910-41BE-9C12-D9C9434670AF}">
      <dgm:prSet/>
      <dgm:spPr/>
      <dgm:t>
        <a:bodyPr/>
        <a:lstStyle/>
        <a:p>
          <a:endParaRPr lang="sk-SK"/>
        </a:p>
      </dgm:t>
    </dgm:pt>
    <dgm:pt modelId="{41FF93EC-C87F-493B-9F8D-5A1DF770640F}" type="sibTrans" cxnId="{311E2D3D-A910-41BE-9C12-D9C9434670AF}">
      <dgm:prSet/>
      <dgm:spPr/>
      <dgm:t>
        <a:bodyPr/>
        <a:lstStyle/>
        <a:p>
          <a:endParaRPr lang="sk-SK"/>
        </a:p>
      </dgm:t>
    </dgm:pt>
    <dgm:pt modelId="{B2966EBF-E461-41F1-807B-979291B648BD}">
      <dgm:prSet phldrT="[Text]"/>
      <dgm:spPr/>
      <dgm:t>
        <a:bodyPr/>
        <a:lstStyle/>
        <a:p>
          <a:r>
            <a:rPr lang="sk-SK" dirty="0" err="1"/>
            <a:t>Not</a:t>
          </a:r>
          <a:r>
            <a:rPr lang="sk-SK" dirty="0"/>
            <a:t> </a:t>
          </a:r>
          <a:r>
            <a:rPr lang="sk-SK" dirty="0" err="1"/>
            <a:t>flexible</a:t>
          </a:r>
          <a:endParaRPr lang="sk-SK" dirty="0"/>
        </a:p>
      </dgm:t>
    </dgm:pt>
    <dgm:pt modelId="{1E25AD64-2D98-4735-9A21-70A3B2DAF284}" type="parTrans" cxnId="{70007434-449D-491A-BBB7-29489251F4A9}">
      <dgm:prSet/>
      <dgm:spPr/>
      <dgm:t>
        <a:bodyPr/>
        <a:lstStyle/>
        <a:p>
          <a:endParaRPr lang="sk-SK"/>
        </a:p>
      </dgm:t>
    </dgm:pt>
    <dgm:pt modelId="{192ED63C-3B92-4FAE-A28E-1C744EFE9E72}" type="sibTrans" cxnId="{70007434-449D-491A-BBB7-29489251F4A9}">
      <dgm:prSet/>
      <dgm:spPr/>
      <dgm:t>
        <a:bodyPr/>
        <a:lstStyle/>
        <a:p>
          <a:endParaRPr lang="sk-SK"/>
        </a:p>
      </dgm:t>
    </dgm:pt>
    <dgm:pt modelId="{A9197935-F19D-4F68-84C2-A0794EA0CB74}">
      <dgm:prSet phldrT="[Text]"/>
      <dgm:spPr/>
      <dgm:t>
        <a:bodyPr/>
        <a:lstStyle/>
        <a:p>
          <a:r>
            <a:rPr lang="sk-SK" dirty="0" err="1"/>
            <a:t>Reducing</a:t>
          </a:r>
          <a:r>
            <a:rPr lang="sk-SK" dirty="0"/>
            <a:t> </a:t>
          </a:r>
          <a:r>
            <a:rPr lang="sk-SK" dirty="0" err="1"/>
            <a:t>investment</a:t>
          </a:r>
          <a:r>
            <a:rPr lang="sk-SK" dirty="0"/>
            <a:t> </a:t>
          </a:r>
          <a:r>
            <a:rPr lang="sk-SK" dirty="0" err="1"/>
            <a:t>security</a:t>
          </a:r>
          <a:r>
            <a:rPr lang="sk-SK" dirty="0"/>
            <a:t>?</a:t>
          </a:r>
        </a:p>
      </dgm:t>
    </dgm:pt>
    <dgm:pt modelId="{C3CEF50B-C6D2-4011-B6B8-3F4A266FE489}" type="sibTrans" cxnId="{B37B8CE7-3CAA-4DD0-BB0A-6EF4CD518245}">
      <dgm:prSet/>
      <dgm:spPr/>
      <dgm:t>
        <a:bodyPr/>
        <a:lstStyle/>
        <a:p>
          <a:endParaRPr lang="sk-SK"/>
        </a:p>
      </dgm:t>
    </dgm:pt>
    <dgm:pt modelId="{0BF3058E-AB62-42B1-BA0E-B9817951A98D}" type="parTrans" cxnId="{B37B8CE7-3CAA-4DD0-BB0A-6EF4CD518245}">
      <dgm:prSet/>
      <dgm:spPr/>
      <dgm:t>
        <a:bodyPr/>
        <a:lstStyle/>
        <a:p>
          <a:endParaRPr lang="sk-SK"/>
        </a:p>
      </dgm:t>
    </dgm:pt>
    <dgm:pt modelId="{9AD22C1B-4D6D-46C4-AB11-37C213791A49}" type="pres">
      <dgm:prSet presAssocID="{708F8E8F-4595-495B-A544-67F235DB0905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10A9CC40-28C9-4014-856C-609EFF7F4C11}" type="pres">
      <dgm:prSet presAssocID="{5961223F-D044-4EC2-82D5-C5E274A3AF94}" presName="vertOne" presStyleCnt="0"/>
      <dgm:spPr/>
    </dgm:pt>
    <dgm:pt modelId="{3C8D5CBA-C5EE-46A3-A2AC-8E4900A4D827}" type="pres">
      <dgm:prSet presAssocID="{5961223F-D044-4EC2-82D5-C5E274A3AF94}" presName="txOne" presStyleLbl="node0" presStyleIdx="0" presStyleCnt="1" custLinFactY="-2897" custLinFactNeighborX="11" custLinFactNeighborY="-100000">
        <dgm:presLayoutVars>
          <dgm:chPref val="3"/>
        </dgm:presLayoutVars>
      </dgm:prSet>
      <dgm:spPr/>
    </dgm:pt>
    <dgm:pt modelId="{993ED403-175C-4D7F-827A-64DB3A480521}" type="pres">
      <dgm:prSet presAssocID="{5961223F-D044-4EC2-82D5-C5E274A3AF94}" presName="parTransOne" presStyleCnt="0"/>
      <dgm:spPr/>
    </dgm:pt>
    <dgm:pt modelId="{1335BF73-F6C9-4F62-AEA3-F26F905FAED4}" type="pres">
      <dgm:prSet presAssocID="{5961223F-D044-4EC2-82D5-C5E274A3AF94}" presName="horzOne" presStyleCnt="0"/>
      <dgm:spPr/>
    </dgm:pt>
    <dgm:pt modelId="{9CF1D91A-B128-4232-8401-0CD912F43971}" type="pres">
      <dgm:prSet presAssocID="{A9197935-F19D-4F68-84C2-A0794EA0CB74}" presName="vertTwo" presStyleCnt="0"/>
      <dgm:spPr/>
    </dgm:pt>
    <dgm:pt modelId="{CB38D732-24D2-49C8-A0A2-E3BB96E7D0D1}" type="pres">
      <dgm:prSet presAssocID="{A9197935-F19D-4F68-84C2-A0794EA0CB74}" presName="txTwo" presStyleLbl="node2" presStyleIdx="0" presStyleCnt="2">
        <dgm:presLayoutVars>
          <dgm:chPref val="3"/>
        </dgm:presLayoutVars>
      </dgm:prSet>
      <dgm:spPr/>
    </dgm:pt>
    <dgm:pt modelId="{85390107-F04A-4AE6-AED6-9B080C49FBF8}" type="pres">
      <dgm:prSet presAssocID="{A9197935-F19D-4F68-84C2-A0794EA0CB74}" presName="parTransTwo" presStyleCnt="0"/>
      <dgm:spPr/>
    </dgm:pt>
    <dgm:pt modelId="{108BD410-7083-4495-B00C-3685BBE3EAF5}" type="pres">
      <dgm:prSet presAssocID="{A9197935-F19D-4F68-84C2-A0794EA0CB74}" presName="horzTwo" presStyleCnt="0"/>
      <dgm:spPr/>
    </dgm:pt>
    <dgm:pt modelId="{CDF11381-DB1D-43F5-98FB-E3346E895468}" type="pres">
      <dgm:prSet presAssocID="{011E7E97-C57D-4AFD-9FA6-CE30EB471632}" presName="vertThree" presStyleCnt="0"/>
      <dgm:spPr/>
    </dgm:pt>
    <dgm:pt modelId="{A779636D-DCBC-4001-8EED-E020C6B05BF6}" type="pres">
      <dgm:prSet presAssocID="{011E7E97-C57D-4AFD-9FA6-CE30EB471632}" presName="txThree" presStyleLbl="node3" presStyleIdx="0" presStyleCnt="3">
        <dgm:presLayoutVars>
          <dgm:chPref val="3"/>
        </dgm:presLayoutVars>
      </dgm:prSet>
      <dgm:spPr/>
    </dgm:pt>
    <dgm:pt modelId="{E8482FE4-8BB9-4B23-98BE-DC42FD84AC57}" type="pres">
      <dgm:prSet presAssocID="{011E7E97-C57D-4AFD-9FA6-CE30EB471632}" presName="horzThree" presStyleCnt="0"/>
      <dgm:spPr/>
    </dgm:pt>
    <dgm:pt modelId="{353E2431-DC35-47A0-A593-CF4A05288D22}" type="pres">
      <dgm:prSet presAssocID="{3C84AF8E-EC1D-4CA5-AF1B-89DC855DF6B1}" presName="sibSpaceThree" presStyleCnt="0"/>
      <dgm:spPr/>
    </dgm:pt>
    <dgm:pt modelId="{94D9FE70-6E68-4801-BB77-3E038A831705}" type="pres">
      <dgm:prSet presAssocID="{8D6702C8-689B-4AEB-87BA-31A833663A68}" presName="vertThree" presStyleCnt="0"/>
      <dgm:spPr/>
    </dgm:pt>
    <dgm:pt modelId="{D7EEFE4A-D1EF-41CC-B3A0-598326DE7A3C}" type="pres">
      <dgm:prSet presAssocID="{8D6702C8-689B-4AEB-87BA-31A833663A68}" presName="txThree" presStyleLbl="node3" presStyleIdx="1" presStyleCnt="3">
        <dgm:presLayoutVars>
          <dgm:chPref val="3"/>
        </dgm:presLayoutVars>
      </dgm:prSet>
      <dgm:spPr/>
    </dgm:pt>
    <dgm:pt modelId="{01B87BF2-C926-4A22-A008-5DAF555006B1}" type="pres">
      <dgm:prSet presAssocID="{8D6702C8-689B-4AEB-87BA-31A833663A68}" presName="horzThree" presStyleCnt="0"/>
      <dgm:spPr/>
    </dgm:pt>
    <dgm:pt modelId="{D01A0A0A-1C31-4C1C-9698-3B36FC8708FE}" type="pres">
      <dgm:prSet presAssocID="{C3CEF50B-C6D2-4011-B6B8-3F4A266FE489}" presName="sibSpaceTwo" presStyleCnt="0"/>
      <dgm:spPr/>
    </dgm:pt>
    <dgm:pt modelId="{B3017D32-9DB3-436B-BBE0-3B0425E900C1}" type="pres">
      <dgm:prSet presAssocID="{44E4F40B-EF5E-452C-98B3-163E351A7D64}" presName="vertTwo" presStyleCnt="0"/>
      <dgm:spPr/>
    </dgm:pt>
    <dgm:pt modelId="{74C6ABC4-5FB4-4FE5-BDD7-251E482787F6}" type="pres">
      <dgm:prSet presAssocID="{44E4F40B-EF5E-452C-98B3-163E351A7D64}" presName="txTwo" presStyleLbl="node2" presStyleIdx="1" presStyleCnt="2">
        <dgm:presLayoutVars>
          <dgm:chPref val="3"/>
        </dgm:presLayoutVars>
      </dgm:prSet>
      <dgm:spPr/>
    </dgm:pt>
    <dgm:pt modelId="{61B0040F-C3B6-4171-AA2E-7CCFA0020738}" type="pres">
      <dgm:prSet presAssocID="{44E4F40B-EF5E-452C-98B3-163E351A7D64}" presName="parTransTwo" presStyleCnt="0"/>
      <dgm:spPr/>
    </dgm:pt>
    <dgm:pt modelId="{C9079F68-F864-4A40-A1B1-B7B5B56421E5}" type="pres">
      <dgm:prSet presAssocID="{44E4F40B-EF5E-452C-98B3-163E351A7D64}" presName="horzTwo" presStyleCnt="0"/>
      <dgm:spPr/>
    </dgm:pt>
    <dgm:pt modelId="{A059349D-3F5D-46D6-992B-CAA5F32E3A8C}" type="pres">
      <dgm:prSet presAssocID="{B2966EBF-E461-41F1-807B-979291B648BD}" presName="vertThree" presStyleCnt="0"/>
      <dgm:spPr/>
    </dgm:pt>
    <dgm:pt modelId="{6C437F51-7451-4BCB-94E0-8D4FC47AC4E0}" type="pres">
      <dgm:prSet presAssocID="{B2966EBF-E461-41F1-807B-979291B648BD}" presName="txThree" presStyleLbl="node3" presStyleIdx="2" presStyleCnt="3">
        <dgm:presLayoutVars>
          <dgm:chPref val="3"/>
        </dgm:presLayoutVars>
      </dgm:prSet>
      <dgm:spPr/>
    </dgm:pt>
    <dgm:pt modelId="{9867E619-8C2D-4977-B711-0E53877AADE4}" type="pres">
      <dgm:prSet presAssocID="{B2966EBF-E461-41F1-807B-979291B648BD}" presName="horzThree" presStyleCnt="0"/>
      <dgm:spPr/>
    </dgm:pt>
  </dgm:ptLst>
  <dgm:cxnLst>
    <dgm:cxn modelId="{23348C02-EC4C-4525-9790-1656FBEA58A4}" srcId="{708F8E8F-4595-495B-A544-67F235DB0905}" destId="{5961223F-D044-4EC2-82D5-C5E274A3AF94}" srcOrd="0" destOrd="0" parTransId="{02E4BECA-F93C-4B44-A890-0BE8CC0B9662}" sibTransId="{EA18C6B8-F9A6-4027-892B-455CFB8A8C67}"/>
    <dgm:cxn modelId="{C5103C1F-BBE8-47CB-8E7C-5F16276A6E1D}" type="presOf" srcId="{B2966EBF-E461-41F1-807B-979291B648BD}" destId="{6C437F51-7451-4BCB-94E0-8D4FC47AC4E0}" srcOrd="0" destOrd="0" presId="urn:microsoft.com/office/officeart/2005/8/layout/hierarchy4"/>
    <dgm:cxn modelId="{E868AD30-9758-4013-A74B-751D2B2E5AED}" type="presOf" srcId="{011E7E97-C57D-4AFD-9FA6-CE30EB471632}" destId="{A779636D-DCBC-4001-8EED-E020C6B05BF6}" srcOrd="0" destOrd="0" presId="urn:microsoft.com/office/officeart/2005/8/layout/hierarchy4"/>
    <dgm:cxn modelId="{70007434-449D-491A-BBB7-29489251F4A9}" srcId="{44E4F40B-EF5E-452C-98B3-163E351A7D64}" destId="{B2966EBF-E461-41F1-807B-979291B648BD}" srcOrd="0" destOrd="0" parTransId="{1E25AD64-2D98-4735-9A21-70A3B2DAF284}" sibTransId="{192ED63C-3B92-4FAE-A28E-1C744EFE9E72}"/>
    <dgm:cxn modelId="{311E2D3D-A910-41BE-9C12-D9C9434670AF}" srcId="{5961223F-D044-4EC2-82D5-C5E274A3AF94}" destId="{44E4F40B-EF5E-452C-98B3-163E351A7D64}" srcOrd="1" destOrd="0" parTransId="{C89F23F9-C262-4A56-9065-B4D342387DF2}" sibTransId="{41FF93EC-C87F-493B-9F8D-5A1DF770640F}"/>
    <dgm:cxn modelId="{697D9547-AED3-4276-BD08-3D678904EC62}" type="presOf" srcId="{708F8E8F-4595-495B-A544-67F235DB0905}" destId="{9AD22C1B-4D6D-46C4-AB11-37C213791A49}" srcOrd="0" destOrd="0" presId="urn:microsoft.com/office/officeart/2005/8/layout/hierarchy4"/>
    <dgm:cxn modelId="{F5BE1649-C194-40CE-A3BA-C2A9CDCFBA0B}" type="presOf" srcId="{A9197935-F19D-4F68-84C2-A0794EA0CB74}" destId="{CB38D732-24D2-49C8-A0A2-E3BB96E7D0D1}" srcOrd="0" destOrd="0" presId="urn:microsoft.com/office/officeart/2005/8/layout/hierarchy4"/>
    <dgm:cxn modelId="{4BC7364A-5159-4B83-A1FF-1CCB95BF6EDC}" srcId="{A9197935-F19D-4F68-84C2-A0794EA0CB74}" destId="{8D6702C8-689B-4AEB-87BA-31A833663A68}" srcOrd="1" destOrd="0" parTransId="{03E9A68E-1DBB-41C2-9A3B-6F46E91DE5C8}" sibTransId="{EC25EA0B-1A90-496D-A5A2-8C3C646557A0}"/>
    <dgm:cxn modelId="{654F6F92-8E02-4008-9FBE-903CE98F3BFF}" type="presOf" srcId="{5961223F-D044-4EC2-82D5-C5E274A3AF94}" destId="{3C8D5CBA-C5EE-46A3-A2AC-8E4900A4D827}" srcOrd="0" destOrd="0" presId="urn:microsoft.com/office/officeart/2005/8/layout/hierarchy4"/>
    <dgm:cxn modelId="{9A6244BB-A723-4B9A-AF24-BD8D7D47364D}" type="presOf" srcId="{8D6702C8-689B-4AEB-87BA-31A833663A68}" destId="{D7EEFE4A-D1EF-41CC-B3A0-598326DE7A3C}" srcOrd="0" destOrd="0" presId="urn:microsoft.com/office/officeart/2005/8/layout/hierarchy4"/>
    <dgm:cxn modelId="{FD578DD2-8D42-4EFA-8A95-32465F794ADC}" type="presOf" srcId="{44E4F40B-EF5E-452C-98B3-163E351A7D64}" destId="{74C6ABC4-5FB4-4FE5-BDD7-251E482787F6}" srcOrd="0" destOrd="0" presId="urn:microsoft.com/office/officeart/2005/8/layout/hierarchy4"/>
    <dgm:cxn modelId="{B37B8CE7-3CAA-4DD0-BB0A-6EF4CD518245}" srcId="{5961223F-D044-4EC2-82D5-C5E274A3AF94}" destId="{A9197935-F19D-4F68-84C2-A0794EA0CB74}" srcOrd="0" destOrd="0" parTransId="{0BF3058E-AB62-42B1-BA0E-B9817951A98D}" sibTransId="{C3CEF50B-C6D2-4011-B6B8-3F4A266FE489}"/>
    <dgm:cxn modelId="{BC4895FD-4CAE-40E4-9664-DF2742F5E345}" srcId="{A9197935-F19D-4F68-84C2-A0794EA0CB74}" destId="{011E7E97-C57D-4AFD-9FA6-CE30EB471632}" srcOrd="0" destOrd="0" parTransId="{B1C9D112-A1EE-4977-B20E-870CEB270917}" sibTransId="{3C84AF8E-EC1D-4CA5-AF1B-89DC855DF6B1}"/>
    <dgm:cxn modelId="{D48BC289-951A-4936-8413-FF2929FDDBC5}" type="presParOf" srcId="{9AD22C1B-4D6D-46C4-AB11-37C213791A49}" destId="{10A9CC40-28C9-4014-856C-609EFF7F4C11}" srcOrd="0" destOrd="0" presId="urn:microsoft.com/office/officeart/2005/8/layout/hierarchy4"/>
    <dgm:cxn modelId="{FA6682BC-FE81-41D7-9F51-DF10787F063D}" type="presParOf" srcId="{10A9CC40-28C9-4014-856C-609EFF7F4C11}" destId="{3C8D5CBA-C5EE-46A3-A2AC-8E4900A4D827}" srcOrd="0" destOrd="0" presId="urn:microsoft.com/office/officeart/2005/8/layout/hierarchy4"/>
    <dgm:cxn modelId="{81D2861F-26BA-4E97-9E06-7CE75083B519}" type="presParOf" srcId="{10A9CC40-28C9-4014-856C-609EFF7F4C11}" destId="{993ED403-175C-4D7F-827A-64DB3A480521}" srcOrd="1" destOrd="0" presId="urn:microsoft.com/office/officeart/2005/8/layout/hierarchy4"/>
    <dgm:cxn modelId="{A91A4C36-6540-43D2-8C19-1226E7B66557}" type="presParOf" srcId="{10A9CC40-28C9-4014-856C-609EFF7F4C11}" destId="{1335BF73-F6C9-4F62-AEA3-F26F905FAED4}" srcOrd="2" destOrd="0" presId="urn:microsoft.com/office/officeart/2005/8/layout/hierarchy4"/>
    <dgm:cxn modelId="{EE767197-001F-474D-81B3-0761E41AFB64}" type="presParOf" srcId="{1335BF73-F6C9-4F62-AEA3-F26F905FAED4}" destId="{9CF1D91A-B128-4232-8401-0CD912F43971}" srcOrd="0" destOrd="0" presId="urn:microsoft.com/office/officeart/2005/8/layout/hierarchy4"/>
    <dgm:cxn modelId="{9A9E13C7-E1B0-4583-A048-C95395D42349}" type="presParOf" srcId="{9CF1D91A-B128-4232-8401-0CD912F43971}" destId="{CB38D732-24D2-49C8-A0A2-E3BB96E7D0D1}" srcOrd="0" destOrd="0" presId="urn:microsoft.com/office/officeart/2005/8/layout/hierarchy4"/>
    <dgm:cxn modelId="{1A964E91-B604-449E-AC7E-CD6FD4EBB1F7}" type="presParOf" srcId="{9CF1D91A-B128-4232-8401-0CD912F43971}" destId="{85390107-F04A-4AE6-AED6-9B080C49FBF8}" srcOrd="1" destOrd="0" presId="urn:microsoft.com/office/officeart/2005/8/layout/hierarchy4"/>
    <dgm:cxn modelId="{8519739F-4F3E-4F85-BE37-E68B254105D9}" type="presParOf" srcId="{9CF1D91A-B128-4232-8401-0CD912F43971}" destId="{108BD410-7083-4495-B00C-3685BBE3EAF5}" srcOrd="2" destOrd="0" presId="urn:microsoft.com/office/officeart/2005/8/layout/hierarchy4"/>
    <dgm:cxn modelId="{3E90767A-9294-46B4-8B4E-9484914DABA6}" type="presParOf" srcId="{108BD410-7083-4495-B00C-3685BBE3EAF5}" destId="{CDF11381-DB1D-43F5-98FB-E3346E895468}" srcOrd="0" destOrd="0" presId="urn:microsoft.com/office/officeart/2005/8/layout/hierarchy4"/>
    <dgm:cxn modelId="{1844B307-812C-476E-AE16-E58F93205A13}" type="presParOf" srcId="{CDF11381-DB1D-43F5-98FB-E3346E895468}" destId="{A779636D-DCBC-4001-8EED-E020C6B05BF6}" srcOrd="0" destOrd="0" presId="urn:microsoft.com/office/officeart/2005/8/layout/hierarchy4"/>
    <dgm:cxn modelId="{CCC14857-2179-4ADB-A18C-513EC7C834A6}" type="presParOf" srcId="{CDF11381-DB1D-43F5-98FB-E3346E895468}" destId="{E8482FE4-8BB9-4B23-98BE-DC42FD84AC57}" srcOrd="1" destOrd="0" presId="urn:microsoft.com/office/officeart/2005/8/layout/hierarchy4"/>
    <dgm:cxn modelId="{512FE57C-C72E-4B43-A718-FBC7F41BB153}" type="presParOf" srcId="{108BD410-7083-4495-B00C-3685BBE3EAF5}" destId="{353E2431-DC35-47A0-A593-CF4A05288D22}" srcOrd="1" destOrd="0" presId="urn:microsoft.com/office/officeart/2005/8/layout/hierarchy4"/>
    <dgm:cxn modelId="{5003A144-F171-4BC6-BD3E-252F4D09C067}" type="presParOf" srcId="{108BD410-7083-4495-B00C-3685BBE3EAF5}" destId="{94D9FE70-6E68-4801-BB77-3E038A831705}" srcOrd="2" destOrd="0" presId="urn:microsoft.com/office/officeart/2005/8/layout/hierarchy4"/>
    <dgm:cxn modelId="{CA66D367-CE11-4CCB-8C37-E148466FFCA6}" type="presParOf" srcId="{94D9FE70-6E68-4801-BB77-3E038A831705}" destId="{D7EEFE4A-D1EF-41CC-B3A0-598326DE7A3C}" srcOrd="0" destOrd="0" presId="urn:microsoft.com/office/officeart/2005/8/layout/hierarchy4"/>
    <dgm:cxn modelId="{B363D17C-3587-463F-94EA-DD051571A584}" type="presParOf" srcId="{94D9FE70-6E68-4801-BB77-3E038A831705}" destId="{01B87BF2-C926-4A22-A008-5DAF555006B1}" srcOrd="1" destOrd="0" presId="urn:microsoft.com/office/officeart/2005/8/layout/hierarchy4"/>
    <dgm:cxn modelId="{83D0157D-EB38-45FA-AC43-7BD8B0E18BA7}" type="presParOf" srcId="{1335BF73-F6C9-4F62-AEA3-F26F905FAED4}" destId="{D01A0A0A-1C31-4C1C-9698-3B36FC8708FE}" srcOrd="1" destOrd="0" presId="urn:microsoft.com/office/officeart/2005/8/layout/hierarchy4"/>
    <dgm:cxn modelId="{6A23DA21-23E1-4745-8AE3-DC6CF6A26CEC}" type="presParOf" srcId="{1335BF73-F6C9-4F62-AEA3-F26F905FAED4}" destId="{B3017D32-9DB3-436B-BBE0-3B0425E900C1}" srcOrd="2" destOrd="0" presId="urn:microsoft.com/office/officeart/2005/8/layout/hierarchy4"/>
    <dgm:cxn modelId="{C4C6CD67-CE0A-45E3-A282-E80683738777}" type="presParOf" srcId="{B3017D32-9DB3-436B-BBE0-3B0425E900C1}" destId="{74C6ABC4-5FB4-4FE5-BDD7-251E482787F6}" srcOrd="0" destOrd="0" presId="urn:microsoft.com/office/officeart/2005/8/layout/hierarchy4"/>
    <dgm:cxn modelId="{55F0840C-1CC4-49BB-B25D-03325A133C20}" type="presParOf" srcId="{B3017D32-9DB3-436B-BBE0-3B0425E900C1}" destId="{61B0040F-C3B6-4171-AA2E-7CCFA0020738}" srcOrd="1" destOrd="0" presId="urn:microsoft.com/office/officeart/2005/8/layout/hierarchy4"/>
    <dgm:cxn modelId="{43404AE1-BD84-4D50-B8A6-1E169DD16A3C}" type="presParOf" srcId="{B3017D32-9DB3-436B-BBE0-3B0425E900C1}" destId="{C9079F68-F864-4A40-A1B1-B7B5B56421E5}" srcOrd="2" destOrd="0" presId="urn:microsoft.com/office/officeart/2005/8/layout/hierarchy4"/>
    <dgm:cxn modelId="{E7172E19-4C3A-4DA6-90F9-45EF8913471B}" type="presParOf" srcId="{C9079F68-F864-4A40-A1B1-B7B5B56421E5}" destId="{A059349D-3F5D-46D6-992B-CAA5F32E3A8C}" srcOrd="0" destOrd="0" presId="urn:microsoft.com/office/officeart/2005/8/layout/hierarchy4"/>
    <dgm:cxn modelId="{14ADAF2B-FF09-4AF8-9925-8D3AFF45E1BD}" type="presParOf" srcId="{A059349D-3F5D-46D6-992B-CAA5F32E3A8C}" destId="{6C437F51-7451-4BCB-94E0-8D4FC47AC4E0}" srcOrd="0" destOrd="0" presId="urn:microsoft.com/office/officeart/2005/8/layout/hierarchy4"/>
    <dgm:cxn modelId="{446C9858-BDB9-4A07-9782-7538E87A8F76}" type="presParOf" srcId="{A059349D-3F5D-46D6-992B-CAA5F32E3A8C}" destId="{9867E619-8C2D-4977-B711-0E53877AADE4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D5761A3-8BAE-4ECC-9CFC-F649C2498CC8}" type="doc">
      <dgm:prSet loTypeId="urn:microsoft.com/office/officeart/2005/8/layout/lProcess3" loCatId="process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C428B1AB-D2D1-4EAB-B621-3193B7DABFCD}">
      <dgm:prSet/>
      <dgm:spPr/>
      <dgm:t>
        <a:bodyPr/>
        <a:lstStyle/>
        <a:p>
          <a:r>
            <a:rPr lang="sk-SK" dirty="0" err="1"/>
            <a:t>Increasing</a:t>
          </a:r>
          <a:r>
            <a:rPr lang="sk-SK" dirty="0"/>
            <a:t> </a:t>
          </a:r>
          <a:r>
            <a:rPr lang="sk-SK" b="1" dirty="0"/>
            <a:t>„</a:t>
          </a:r>
          <a:r>
            <a:rPr lang="sk-SK" b="1" dirty="0" err="1"/>
            <a:t>competition</a:t>
          </a:r>
          <a:r>
            <a:rPr lang="sk-SK" b="1" dirty="0"/>
            <a:t>“ </a:t>
          </a:r>
          <a:r>
            <a:rPr lang="sk-SK" b="1" dirty="0" err="1"/>
            <a:t>between</a:t>
          </a:r>
          <a:r>
            <a:rPr lang="sk-SK" b="1" dirty="0"/>
            <a:t> </a:t>
          </a:r>
          <a:r>
            <a:rPr lang="sk-SK" b="1" dirty="0" err="1"/>
            <a:t>different</a:t>
          </a:r>
          <a:r>
            <a:rPr lang="sk-SK" b="1" dirty="0"/>
            <a:t> </a:t>
          </a:r>
          <a:r>
            <a:rPr lang="sk-SK" b="1" dirty="0" err="1"/>
            <a:t>land-uses</a:t>
          </a:r>
          <a:r>
            <a:rPr lang="sk-SK" b="1" dirty="0"/>
            <a:t>,</a:t>
          </a:r>
          <a:r>
            <a:rPr lang="sk-SK" dirty="0"/>
            <a:t> </a:t>
          </a:r>
          <a:r>
            <a:rPr lang="sk-SK" dirty="0" err="1"/>
            <a:t>such</a:t>
          </a:r>
          <a:r>
            <a:rPr lang="sk-SK" dirty="0"/>
            <a:t> as </a:t>
          </a:r>
          <a:r>
            <a:rPr lang="sk-SK" dirty="0" err="1"/>
            <a:t>urbanization</a:t>
          </a:r>
          <a:r>
            <a:rPr lang="sk-SK" dirty="0"/>
            <a:t> and </a:t>
          </a:r>
          <a:r>
            <a:rPr lang="sk-SK" dirty="0" err="1"/>
            <a:t>other</a:t>
          </a:r>
          <a:r>
            <a:rPr lang="sk-SK" dirty="0"/>
            <a:t> </a:t>
          </a:r>
          <a:r>
            <a:rPr lang="sk-SK" dirty="0" err="1"/>
            <a:t>non-mineral</a:t>
          </a:r>
          <a:r>
            <a:rPr lang="sk-SK" dirty="0"/>
            <a:t> </a:t>
          </a:r>
          <a:r>
            <a:rPr lang="sk-SK" dirty="0" err="1"/>
            <a:t>development</a:t>
          </a:r>
          <a:r>
            <a:rPr lang="sk-SK" dirty="0"/>
            <a:t>, </a:t>
          </a:r>
          <a:r>
            <a:rPr lang="sk-SK" dirty="0" err="1"/>
            <a:t>nature</a:t>
          </a:r>
          <a:r>
            <a:rPr lang="sk-SK" dirty="0"/>
            <a:t> and </a:t>
          </a:r>
          <a:r>
            <a:rPr lang="sk-SK" dirty="0" err="1"/>
            <a:t>cultural</a:t>
          </a:r>
          <a:r>
            <a:rPr lang="sk-SK" dirty="0"/>
            <a:t> </a:t>
          </a:r>
          <a:r>
            <a:rPr lang="sk-SK" dirty="0" err="1"/>
            <a:t>heritage</a:t>
          </a:r>
          <a:r>
            <a:rPr lang="sk-SK" dirty="0"/>
            <a:t> </a:t>
          </a:r>
          <a:r>
            <a:rPr lang="sk-SK" dirty="0" err="1"/>
            <a:t>protection</a:t>
          </a:r>
          <a:r>
            <a:rPr lang="sk-SK" dirty="0"/>
            <a:t> </a:t>
          </a:r>
        </a:p>
      </dgm:t>
    </dgm:pt>
    <dgm:pt modelId="{34EAFBE5-7D89-4361-8E1D-86882F311BA7}" type="parTrans" cxnId="{D610AA31-2314-4EFF-9830-6CAEF9EA5008}">
      <dgm:prSet/>
      <dgm:spPr/>
      <dgm:t>
        <a:bodyPr/>
        <a:lstStyle/>
        <a:p>
          <a:endParaRPr lang="cs-CZ"/>
        </a:p>
      </dgm:t>
    </dgm:pt>
    <dgm:pt modelId="{D43529DD-30C6-428F-9175-6AF39BE6D9A5}" type="sibTrans" cxnId="{D610AA31-2314-4EFF-9830-6CAEF9EA5008}">
      <dgm:prSet/>
      <dgm:spPr/>
      <dgm:t>
        <a:bodyPr/>
        <a:lstStyle/>
        <a:p>
          <a:endParaRPr lang="cs-CZ"/>
        </a:p>
      </dgm:t>
    </dgm:pt>
    <dgm:pt modelId="{DEF0C701-2F46-4990-BD91-9884C99EA227}">
      <dgm:prSet/>
      <dgm:spPr/>
      <dgm:t>
        <a:bodyPr/>
        <a:lstStyle/>
        <a:p>
          <a:r>
            <a:rPr lang="sk-SK" b="1" dirty="0" err="1"/>
            <a:t>Local</a:t>
          </a:r>
          <a:r>
            <a:rPr lang="sk-SK" b="1" dirty="0"/>
            <a:t> </a:t>
          </a:r>
          <a:r>
            <a:rPr lang="sk-SK" b="1" dirty="0" err="1"/>
            <a:t>oposition</a:t>
          </a:r>
          <a:r>
            <a:rPr lang="sk-SK" b="1" dirty="0"/>
            <a:t>, </a:t>
          </a:r>
          <a:r>
            <a:rPr lang="sk-SK" b="1" dirty="0" err="1"/>
            <a:t>lack</a:t>
          </a:r>
          <a:r>
            <a:rPr lang="sk-SK" b="1" dirty="0"/>
            <a:t> of </a:t>
          </a:r>
          <a:r>
            <a:rPr lang="sk-SK" b="1" dirty="0" err="1"/>
            <a:t>awareness</a:t>
          </a:r>
          <a:r>
            <a:rPr lang="sk-SK" b="1" dirty="0"/>
            <a:t> </a:t>
          </a:r>
          <a:r>
            <a:rPr lang="sk-SK" dirty="0" err="1"/>
            <a:t>about</a:t>
          </a:r>
          <a:r>
            <a:rPr lang="sk-SK" dirty="0"/>
            <a:t> </a:t>
          </a:r>
          <a:r>
            <a:rPr lang="sk-SK" dirty="0" err="1"/>
            <a:t>real</a:t>
          </a:r>
          <a:r>
            <a:rPr lang="sk-SK" dirty="0"/>
            <a:t> </a:t>
          </a:r>
          <a:r>
            <a:rPr lang="sk-SK" dirty="0" err="1"/>
            <a:t>impacts</a:t>
          </a:r>
          <a:r>
            <a:rPr lang="sk-SK" dirty="0"/>
            <a:t>/</a:t>
          </a:r>
          <a:r>
            <a:rPr lang="sk-SK" dirty="0" err="1"/>
            <a:t>benefits</a:t>
          </a:r>
          <a:r>
            <a:rPr lang="sk-SK" dirty="0"/>
            <a:t> of </a:t>
          </a:r>
          <a:r>
            <a:rPr lang="sk-SK" dirty="0" err="1"/>
            <a:t>mineral</a:t>
          </a:r>
          <a:r>
            <a:rPr lang="sk-SK" dirty="0"/>
            <a:t> </a:t>
          </a:r>
          <a:r>
            <a:rPr lang="sk-SK" dirty="0" err="1"/>
            <a:t>development</a:t>
          </a:r>
          <a:endParaRPr lang="sk-SK" dirty="0"/>
        </a:p>
      </dgm:t>
    </dgm:pt>
    <dgm:pt modelId="{1A2F36D8-2EA8-47EC-8FE4-F54DC0CEE59E}" type="parTrans" cxnId="{CA59E491-988E-4438-BB15-A968F0AC893A}">
      <dgm:prSet/>
      <dgm:spPr/>
      <dgm:t>
        <a:bodyPr/>
        <a:lstStyle/>
        <a:p>
          <a:endParaRPr lang="cs-CZ"/>
        </a:p>
      </dgm:t>
    </dgm:pt>
    <dgm:pt modelId="{663540F9-7F01-4B91-81D3-7B356154413A}" type="sibTrans" cxnId="{CA59E491-988E-4438-BB15-A968F0AC893A}">
      <dgm:prSet/>
      <dgm:spPr/>
      <dgm:t>
        <a:bodyPr/>
        <a:lstStyle/>
        <a:p>
          <a:endParaRPr lang="cs-CZ"/>
        </a:p>
      </dgm:t>
    </dgm:pt>
    <dgm:pt modelId="{19D63284-54E7-44FC-897C-6914B2BC74DB}" type="pres">
      <dgm:prSet presAssocID="{5D5761A3-8BAE-4ECC-9CFC-F649C2498CC8}" presName="Name0" presStyleCnt="0">
        <dgm:presLayoutVars>
          <dgm:chPref val="3"/>
          <dgm:dir/>
          <dgm:animLvl val="lvl"/>
          <dgm:resizeHandles/>
        </dgm:presLayoutVars>
      </dgm:prSet>
      <dgm:spPr/>
    </dgm:pt>
    <dgm:pt modelId="{ED3CD148-73CD-4DC1-8FC9-91C0D5FDDF1D}" type="pres">
      <dgm:prSet presAssocID="{C428B1AB-D2D1-4EAB-B621-3193B7DABFCD}" presName="horFlow" presStyleCnt="0"/>
      <dgm:spPr/>
    </dgm:pt>
    <dgm:pt modelId="{74172F91-BAF9-4972-8A7B-18106A810284}" type="pres">
      <dgm:prSet presAssocID="{C428B1AB-D2D1-4EAB-B621-3193B7DABFCD}" presName="bigChev" presStyleLbl="node1" presStyleIdx="0" presStyleCnt="2" custLinFactNeighborX="666" custLinFactNeighborY="-11288"/>
      <dgm:spPr/>
    </dgm:pt>
    <dgm:pt modelId="{7D5B3BBF-CF3E-49A5-8602-C700A1AA7515}" type="pres">
      <dgm:prSet presAssocID="{C428B1AB-D2D1-4EAB-B621-3193B7DABFCD}" presName="vSp" presStyleCnt="0"/>
      <dgm:spPr/>
    </dgm:pt>
    <dgm:pt modelId="{5E46A018-01FE-494D-9ED1-0B37520270B5}" type="pres">
      <dgm:prSet presAssocID="{DEF0C701-2F46-4990-BD91-9884C99EA227}" presName="horFlow" presStyleCnt="0"/>
      <dgm:spPr/>
    </dgm:pt>
    <dgm:pt modelId="{C992395A-C161-4525-879F-EA9DF45C21E8}" type="pres">
      <dgm:prSet presAssocID="{DEF0C701-2F46-4990-BD91-9884C99EA227}" presName="bigChev" presStyleLbl="node1" presStyleIdx="1" presStyleCnt="2" custLinFactNeighborX="-52" custLinFactNeighborY="-11076"/>
      <dgm:spPr/>
    </dgm:pt>
  </dgm:ptLst>
  <dgm:cxnLst>
    <dgm:cxn modelId="{A872F20B-43A0-4A92-ABF9-9A3FBFDAB283}" type="presOf" srcId="{5D5761A3-8BAE-4ECC-9CFC-F649C2498CC8}" destId="{19D63284-54E7-44FC-897C-6914B2BC74DB}" srcOrd="0" destOrd="0" presId="urn:microsoft.com/office/officeart/2005/8/layout/lProcess3"/>
    <dgm:cxn modelId="{7AF07F24-A8FA-4692-A920-A95360C39A8A}" type="presOf" srcId="{DEF0C701-2F46-4990-BD91-9884C99EA227}" destId="{C992395A-C161-4525-879F-EA9DF45C21E8}" srcOrd="0" destOrd="0" presId="urn:microsoft.com/office/officeart/2005/8/layout/lProcess3"/>
    <dgm:cxn modelId="{D610AA31-2314-4EFF-9830-6CAEF9EA5008}" srcId="{5D5761A3-8BAE-4ECC-9CFC-F649C2498CC8}" destId="{C428B1AB-D2D1-4EAB-B621-3193B7DABFCD}" srcOrd="0" destOrd="0" parTransId="{34EAFBE5-7D89-4361-8E1D-86882F311BA7}" sibTransId="{D43529DD-30C6-428F-9175-6AF39BE6D9A5}"/>
    <dgm:cxn modelId="{CA59E491-988E-4438-BB15-A968F0AC893A}" srcId="{5D5761A3-8BAE-4ECC-9CFC-F649C2498CC8}" destId="{DEF0C701-2F46-4990-BD91-9884C99EA227}" srcOrd="1" destOrd="0" parTransId="{1A2F36D8-2EA8-47EC-8FE4-F54DC0CEE59E}" sibTransId="{663540F9-7F01-4B91-81D3-7B356154413A}"/>
    <dgm:cxn modelId="{A18380B8-A273-4F4D-9C7F-91042D57C7BD}" type="presOf" srcId="{C428B1AB-D2D1-4EAB-B621-3193B7DABFCD}" destId="{74172F91-BAF9-4972-8A7B-18106A810284}" srcOrd="0" destOrd="0" presId="urn:microsoft.com/office/officeart/2005/8/layout/lProcess3"/>
    <dgm:cxn modelId="{629D86FC-E111-4127-BCE3-CCE59227D269}" type="presParOf" srcId="{19D63284-54E7-44FC-897C-6914B2BC74DB}" destId="{ED3CD148-73CD-4DC1-8FC9-91C0D5FDDF1D}" srcOrd="0" destOrd="0" presId="urn:microsoft.com/office/officeart/2005/8/layout/lProcess3"/>
    <dgm:cxn modelId="{8DE045FF-76F3-4C35-A5EF-521586107F20}" type="presParOf" srcId="{ED3CD148-73CD-4DC1-8FC9-91C0D5FDDF1D}" destId="{74172F91-BAF9-4972-8A7B-18106A810284}" srcOrd="0" destOrd="0" presId="urn:microsoft.com/office/officeart/2005/8/layout/lProcess3"/>
    <dgm:cxn modelId="{93B22026-1229-4F8A-A3FE-30ED8F85EB2F}" type="presParOf" srcId="{19D63284-54E7-44FC-897C-6914B2BC74DB}" destId="{7D5B3BBF-CF3E-49A5-8602-C700A1AA7515}" srcOrd="1" destOrd="0" presId="urn:microsoft.com/office/officeart/2005/8/layout/lProcess3"/>
    <dgm:cxn modelId="{FE926FD6-6170-4ED3-926F-EDBEF99DD38E}" type="presParOf" srcId="{19D63284-54E7-44FC-897C-6914B2BC74DB}" destId="{5E46A018-01FE-494D-9ED1-0B37520270B5}" srcOrd="2" destOrd="0" presId="urn:microsoft.com/office/officeart/2005/8/layout/lProcess3"/>
    <dgm:cxn modelId="{BF0A3594-FEA9-4E42-BFB0-6BFCE7D6BDA1}" type="presParOf" srcId="{5E46A018-01FE-494D-9ED1-0B37520270B5}" destId="{C992395A-C161-4525-879F-EA9DF45C21E8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4D009A3-26DC-4489-80C2-F74194129A2B}" type="doc">
      <dgm:prSet loTypeId="urn:microsoft.com/office/officeart/2005/8/layout/gear1" loCatId="relationship" qsTypeId="urn:microsoft.com/office/officeart/2005/8/quickstyle/3d7" qsCatId="3D" csTypeId="urn:microsoft.com/office/officeart/2005/8/colors/accent1_2" csCatId="accent1" phldr="1"/>
      <dgm:spPr/>
    </dgm:pt>
    <dgm:pt modelId="{E881FCB5-AF39-4E6C-8FFD-6BE49D59BC83}">
      <dgm:prSet phldrT="[Text]" custT="1"/>
      <dgm:spPr/>
      <dgm:t>
        <a:bodyPr/>
        <a:lstStyle/>
        <a:p>
          <a:r>
            <a:rPr lang="sk-SK" sz="2000" b="0" dirty="0"/>
            <a:t>Project </a:t>
          </a:r>
          <a:r>
            <a:rPr lang="sk-SK" sz="2000" b="0" dirty="0" err="1"/>
            <a:t>atractiveness</a:t>
          </a:r>
          <a:endParaRPr lang="sk-SK" sz="2000" b="0" dirty="0"/>
        </a:p>
      </dgm:t>
    </dgm:pt>
    <dgm:pt modelId="{A34777B3-9A75-4D3D-837B-2CA22622ED02}" type="parTrans" cxnId="{73F86871-E2A3-4C46-BE5A-0579394F626A}">
      <dgm:prSet/>
      <dgm:spPr/>
      <dgm:t>
        <a:bodyPr/>
        <a:lstStyle/>
        <a:p>
          <a:endParaRPr lang="sk-SK"/>
        </a:p>
      </dgm:t>
    </dgm:pt>
    <dgm:pt modelId="{206CFA55-C332-4AB2-B0F6-8F9FBC3240E4}" type="sibTrans" cxnId="{73F86871-E2A3-4C46-BE5A-0579394F626A}">
      <dgm:prSet/>
      <dgm:spPr/>
      <dgm:t>
        <a:bodyPr/>
        <a:lstStyle/>
        <a:p>
          <a:endParaRPr lang="sk-SK"/>
        </a:p>
      </dgm:t>
    </dgm:pt>
    <dgm:pt modelId="{B328819B-60D8-47CD-8166-970568FE00EB}">
      <dgm:prSet phldrT="[Text]" custT="1"/>
      <dgm:spPr/>
      <dgm:t>
        <a:bodyPr/>
        <a:lstStyle/>
        <a:p>
          <a:r>
            <a:rPr lang="sk-SK" sz="1600" b="0" dirty="0" err="1"/>
            <a:t>Knowledge</a:t>
          </a:r>
          <a:endParaRPr lang="sk-SK" sz="1600" b="0" dirty="0"/>
        </a:p>
      </dgm:t>
    </dgm:pt>
    <dgm:pt modelId="{4EEC6437-B91D-410C-92E6-72E1AD43B1DA}" type="parTrans" cxnId="{F0296E16-7DEC-4A36-A69C-8E49354B7E1D}">
      <dgm:prSet/>
      <dgm:spPr/>
      <dgm:t>
        <a:bodyPr/>
        <a:lstStyle/>
        <a:p>
          <a:endParaRPr lang="sk-SK"/>
        </a:p>
      </dgm:t>
    </dgm:pt>
    <dgm:pt modelId="{171F626D-3951-411D-B6BA-D86DBD9FF031}" type="sibTrans" cxnId="{F0296E16-7DEC-4A36-A69C-8E49354B7E1D}">
      <dgm:prSet/>
      <dgm:spPr/>
      <dgm:t>
        <a:bodyPr/>
        <a:lstStyle/>
        <a:p>
          <a:endParaRPr lang="sk-SK"/>
        </a:p>
      </dgm:t>
    </dgm:pt>
    <dgm:pt modelId="{A2768569-4ACA-47A0-A2E3-70CFA1AA0C40}">
      <dgm:prSet phldrT="[Text]"/>
      <dgm:spPr/>
      <dgm:t>
        <a:bodyPr/>
        <a:lstStyle/>
        <a:p>
          <a:r>
            <a:rPr lang="sk-SK" dirty="0" err="1"/>
            <a:t>Capital</a:t>
          </a:r>
          <a:r>
            <a:rPr lang="sk-SK" dirty="0"/>
            <a:t> </a:t>
          </a:r>
        </a:p>
      </dgm:t>
    </dgm:pt>
    <dgm:pt modelId="{F42653CC-33DE-4242-A39A-6DA2A5F468C1}" type="parTrans" cxnId="{4FB58958-C4A7-42F3-B543-B3D605F49100}">
      <dgm:prSet/>
      <dgm:spPr/>
      <dgm:t>
        <a:bodyPr/>
        <a:lstStyle/>
        <a:p>
          <a:endParaRPr lang="sk-SK"/>
        </a:p>
      </dgm:t>
    </dgm:pt>
    <dgm:pt modelId="{556095B5-A1DF-4AA1-BCC7-F935953CE616}" type="sibTrans" cxnId="{4FB58958-C4A7-42F3-B543-B3D605F49100}">
      <dgm:prSet/>
      <dgm:spPr/>
      <dgm:t>
        <a:bodyPr/>
        <a:lstStyle/>
        <a:p>
          <a:endParaRPr lang="sk-SK"/>
        </a:p>
      </dgm:t>
    </dgm:pt>
    <dgm:pt modelId="{36D78B2B-F6B5-403F-B51F-848526B767DB}" type="pres">
      <dgm:prSet presAssocID="{64D009A3-26DC-4489-80C2-F74194129A2B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947A24DF-8191-47AF-BC18-87A58D58F6D3}" type="pres">
      <dgm:prSet presAssocID="{E881FCB5-AF39-4E6C-8FFD-6BE49D59BC83}" presName="gear1" presStyleLbl="node1" presStyleIdx="0" presStyleCnt="3">
        <dgm:presLayoutVars>
          <dgm:chMax val="1"/>
          <dgm:bulletEnabled val="1"/>
        </dgm:presLayoutVars>
      </dgm:prSet>
      <dgm:spPr/>
    </dgm:pt>
    <dgm:pt modelId="{BB2B3FD9-F919-4058-8916-A56B922C15EF}" type="pres">
      <dgm:prSet presAssocID="{E881FCB5-AF39-4E6C-8FFD-6BE49D59BC83}" presName="gear1srcNode" presStyleLbl="node1" presStyleIdx="0" presStyleCnt="3"/>
      <dgm:spPr/>
    </dgm:pt>
    <dgm:pt modelId="{6E9212CC-66C5-41C6-A5C4-448698306918}" type="pres">
      <dgm:prSet presAssocID="{E881FCB5-AF39-4E6C-8FFD-6BE49D59BC83}" presName="gear1dstNode" presStyleLbl="node1" presStyleIdx="0" presStyleCnt="3"/>
      <dgm:spPr/>
    </dgm:pt>
    <dgm:pt modelId="{F21A9EA5-FCDF-4205-B5C4-196153794CB2}" type="pres">
      <dgm:prSet presAssocID="{B328819B-60D8-47CD-8166-970568FE00EB}" presName="gear2" presStyleLbl="node1" presStyleIdx="1" presStyleCnt="3">
        <dgm:presLayoutVars>
          <dgm:chMax val="1"/>
          <dgm:bulletEnabled val="1"/>
        </dgm:presLayoutVars>
      </dgm:prSet>
      <dgm:spPr/>
    </dgm:pt>
    <dgm:pt modelId="{15F84E43-7E93-48AE-AE90-BF9DBB3ACBA6}" type="pres">
      <dgm:prSet presAssocID="{B328819B-60D8-47CD-8166-970568FE00EB}" presName="gear2srcNode" presStyleLbl="node1" presStyleIdx="1" presStyleCnt="3"/>
      <dgm:spPr/>
    </dgm:pt>
    <dgm:pt modelId="{3582076E-A6E9-490C-BCC9-177585B57864}" type="pres">
      <dgm:prSet presAssocID="{B328819B-60D8-47CD-8166-970568FE00EB}" presName="gear2dstNode" presStyleLbl="node1" presStyleIdx="1" presStyleCnt="3"/>
      <dgm:spPr/>
    </dgm:pt>
    <dgm:pt modelId="{98361156-267C-440B-8D68-597A7FC0752D}" type="pres">
      <dgm:prSet presAssocID="{A2768569-4ACA-47A0-A2E3-70CFA1AA0C40}" presName="gear3" presStyleLbl="node1" presStyleIdx="2" presStyleCnt="3"/>
      <dgm:spPr/>
    </dgm:pt>
    <dgm:pt modelId="{AD9AF5DA-7316-4638-B637-50C5A7274A0F}" type="pres">
      <dgm:prSet presAssocID="{A2768569-4ACA-47A0-A2E3-70CFA1AA0C40}" presName="gear3tx" presStyleLbl="node1" presStyleIdx="2" presStyleCnt="3">
        <dgm:presLayoutVars>
          <dgm:chMax val="1"/>
          <dgm:bulletEnabled val="1"/>
        </dgm:presLayoutVars>
      </dgm:prSet>
      <dgm:spPr/>
    </dgm:pt>
    <dgm:pt modelId="{5EC93413-B97B-49B5-B99A-CA243B65DAF5}" type="pres">
      <dgm:prSet presAssocID="{A2768569-4ACA-47A0-A2E3-70CFA1AA0C40}" presName="gear3srcNode" presStyleLbl="node1" presStyleIdx="2" presStyleCnt="3"/>
      <dgm:spPr/>
    </dgm:pt>
    <dgm:pt modelId="{BDA17D3F-5907-4CDC-906F-869DA43CA554}" type="pres">
      <dgm:prSet presAssocID="{A2768569-4ACA-47A0-A2E3-70CFA1AA0C40}" presName="gear3dstNode" presStyleLbl="node1" presStyleIdx="2" presStyleCnt="3"/>
      <dgm:spPr/>
    </dgm:pt>
    <dgm:pt modelId="{4E9129BD-D1DD-4DDA-8E8A-3FD8BCEF748D}" type="pres">
      <dgm:prSet presAssocID="{206CFA55-C332-4AB2-B0F6-8F9FBC3240E4}" presName="connector1" presStyleLbl="sibTrans2D1" presStyleIdx="0" presStyleCnt="3"/>
      <dgm:spPr/>
    </dgm:pt>
    <dgm:pt modelId="{FB3F44AA-6A3B-4682-9377-1B2F5EBB40F8}" type="pres">
      <dgm:prSet presAssocID="{171F626D-3951-411D-B6BA-D86DBD9FF031}" presName="connector2" presStyleLbl="sibTrans2D1" presStyleIdx="1" presStyleCnt="3"/>
      <dgm:spPr/>
    </dgm:pt>
    <dgm:pt modelId="{01DEDA81-FD9E-4B0F-8647-7FCB1DA8A217}" type="pres">
      <dgm:prSet presAssocID="{556095B5-A1DF-4AA1-BCC7-F935953CE616}" presName="connector3" presStyleLbl="sibTrans2D1" presStyleIdx="2" presStyleCnt="3"/>
      <dgm:spPr/>
    </dgm:pt>
  </dgm:ptLst>
  <dgm:cxnLst>
    <dgm:cxn modelId="{FD700814-9E9E-4CB7-B05A-CA0A8596167D}" type="presOf" srcId="{A2768569-4ACA-47A0-A2E3-70CFA1AA0C40}" destId="{98361156-267C-440B-8D68-597A7FC0752D}" srcOrd="0" destOrd="0" presId="urn:microsoft.com/office/officeart/2005/8/layout/gear1"/>
    <dgm:cxn modelId="{F0296E16-7DEC-4A36-A69C-8E49354B7E1D}" srcId="{64D009A3-26DC-4489-80C2-F74194129A2B}" destId="{B328819B-60D8-47CD-8166-970568FE00EB}" srcOrd="1" destOrd="0" parTransId="{4EEC6437-B91D-410C-92E6-72E1AD43B1DA}" sibTransId="{171F626D-3951-411D-B6BA-D86DBD9FF031}"/>
    <dgm:cxn modelId="{F3A8821B-C5A5-4619-92E8-9A8674D87EE5}" type="presOf" srcId="{B328819B-60D8-47CD-8166-970568FE00EB}" destId="{3582076E-A6E9-490C-BCC9-177585B57864}" srcOrd="2" destOrd="0" presId="urn:microsoft.com/office/officeart/2005/8/layout/gear1"/>
    <dgm:cxn modelId="{5A0D1222-8455-4A43-B5A3-1FA8332D9BA1}" type="presOf" srcId="{E881FCB5-AF39-4E6C-8FFD-6BE49D59BC83}" destId="{6E9212CC-66C5-41C6-A5C4-448698306918}" srcOrd="2" destOrd="0" presId="urn:microsoft.com/office/officeart/2005/8/layout/gear1"/>
    <dgm:cxn modelId="{02654533-AD5A-427D-9A95-8206476C6C5A}" type="presOf" srcId="{206CFA55-C332-4AB2-B0F6-8F9FBC3240E4}" destId="{4E9129BD-D1DD-4DDA-8E8A-3FD8BCEF748D}" srcOrd="0" destOrd="0" presId="urn:microsoft.com/office/officeart/2005/8/layout/gear1"/>
    <dgm:cxn modelId="{A0244B49-B22F-4AA4-8AAE-26C164507C67}" type="presOf" srcId="{B328819B-60D8-47CD-8166-970568FE00EB}" destId="{15F84E43-7E93-48AE-AE90-BF9DBB3ACBA6}" srcOrd="1" destOrd="0" presId="urn:microsoft.com/office/officeart/2005/8/layout/gear1"/>
    <dgm:cxn modelId="{64B5B84A-422D-4A53-A83D-FBCF416868F2}" type="presOf" srcId="{A2768569-4ACA-47A0-A2E3-70CFA1AA0C40}" destId="{5EC93413-B97B-49B5-B99A-CA243B65DAF5}" srcOrd="2" destOrd="0" presId="urn:microsoft.com/office/officeart/2005/8/layout/gear1"/>
    <dgm:cxn modelId="{3B88BB4E-D777-4242-B933-FDB36471244E}" type="presOf" srcId="{B328819B-60D8-47CD-8166-970568FE00EB}" destId="{F21A9EA5-FCDF-4205-B5C4-196153794CB2}" srcOrd="0" destOrd="0" presId="urn:microsoft.com/office/officeart/2005/8/layout/gear1"/>
    <dgm:cxn modelId="{73F86871-E2A3-4C46-BE5A-0579394F626A}" srcId="{64D009A3-26DC-4489-80C2-F74194129A2B}" destId="{E881FCB5-AF39-4E6C-8FFD-6BE49D59BC83}" srcOrd="0" destOrd="0" parTransId="{A34777B3-9A75-4D3D-837B-2CA22622ED02}" sibTransId="{206CFA55-C332-4AB2-B0F6-8F9FBC3240E4}"/>
    <dgm:cxn modelId="{53667355-845E-4D90-8745-01A3E19B4C37}" type="presOf" srcId="{64D009A3-26DC-4489-80C2-F74194129A2B}" destId="{36D78B2B-F6B5-403F-B51F-848526B767DB}" srcOrd="0" destOrd="0" presId="urn:microsoft.com/office/officeart/2005/8/layout/gear1"/>
    <dgm:cxn modelId="{4FB58958-C4A7-42F3-B543-B3D605F49100}" srcId="{64D009A3-26DC-4489-80C2-F74194129A2B}" destId="{A2768569-4ACA-47A0-A2E3-70CFA1AA0C40}" srcOrd="2" destOrd="0" parTransId="{F42653CC-33DE-4242-A39A-6DA2A5F468C1}" sibTransId="{556095B5-A1DF-4AA1-BCC7-F935953CE616}"/>
    <dgm:cxn modelId="{35551484-70F5-40FF-9ED2-4FC1DF24DAA1}" type="presOf" srcId="{171F626D-3951-411D-B6BA-D86DBD9FF031}" destId="{FB3F44AA-6A3B-4682-9377-1B2F5EBB40F8}" srcOrd="0" destOrd="0" presId="urn:microsoft.com/office/officeart/2005/8/layout/gear1"/>
    <dgm:cxn modelId="{A891DF88-FE8B-46CC-9A4E-E59939647BE4}" type="presOf" srcId="{A2768569-4ACA-47A0-A2E3-70CFA1AA0C40}" destId="{BDA17D3F-5907-4CDC-906F-869DA43CA554}" srcOrd="3" destOrd="0" presId="urn:microsoft.com/office/officeart/2005/8/layout/gear1"/>
    <dgm:cxn modelId="{E5F24D90-6C92-4C05-82F9-03D2704EC09B}" type="presOf" srcId="{556095B5-A1DF-4AA1-BCC7-F935953CE616}" destId="{01DEDA81-FD9E-4B0F-8647-7FCB1DA8A217}" srcOrd="0" destOrd="0" presId="urn:microsoft.com/office/officeart/2005/8/layout/gear1"/>
    <dgm:cxn modelId="{D983B29F-ACF0-46D7-9387-303B21614EFE}" type="presOf" srcId="{E881FCB5-AF39-4E6C-8FFD-6BE49D59BC83}" destId="{BB2B3FD9-F919-4058-8916-A56B922C15EF}" srcOrd="1" destOrd="0" presId="urn:microsoft.com/office/officeart/2005/8/layout/gear1"/>
    <dgm:cxn modelId="{E7C39BD1-A435-4CEE-A0D6-21A6A368A29B}" type="presOf" srcId="{E881FCB5-AF39-4E6C-8FFD-6BE49D59BC83}" destId="{947A24DF-8191-47AF-BC18-87A58D58F6D3}" srcOrd="0" destOrd="0" presId="urn:microsoft.com/office/officeart/2005/8/layout/gear1"/>
    <dgm:cxn modelId="{51A1CDE1-A507-4E72-A570-8A503BCCF9A9}" type="presOf" srcId="{A2768569-4ACA-47A0-A2E3-70CFA1AA0C40}" destId="{AD9AF5DA-7316-4638-B637-50C5A7274A0F}" srcOrd="1" destOrd="0" presId="urn:microsoft.com/office/officeart/2005/8/layout/gear1"/>
    <dgm:cxn modelId="{506364A3-471F-4568-B478-7D2ADB6D2E88}" type="presParOf" srcId="{36D78B2B-F6B5-403F-B51F-848526B767DB}" destId="{947A24DF-8191-47AF-BC18-87A58D58F6D3}" srcOrd="0" destOrd="0" presId="urn:microsoft.com/office/officeart/2005/8/layout/gear1"/>
    <dgm:cxn modelId="{F322AFE3-917D-4776-975D-68A7A13B04F0}" type="presParOf" srcId="{36D78B2B-F6B5-403F-B51F-848526B767DB}" destId="{BB2B3FD9-F919-4058-8916-A56B922C15EF}" srcOrd="1" destOrd="0" presId="urn:microsoft.com/office/officeart/2005/8/layout/gear1"/>
    <dgm:cxn modelId="{5CA568A9-3839-40DB-B9E3-DE2F9FC59D49}" type="presParOf" srcId="{36D78B2B-F6B5-403F-B51F-848526B767DB}" destId="{6E9212CC-66C5-41C6-A5C4-448698306918}" srcOrd="2" destOrd="0" presId="urn:microsoft.com/office/officeart/2005/8/layout/gear1"/>
    <dgm:cxn modelId="{C27DF8F0-42FF-46AD-9E57-43015EE3B175}" type="presParOf" srcId="{36D78B2B-F6B5-403F-B51F-848526B767DB}" destId="{F21A9EA5-FCDF-4205-B5C4-196153794CB2}" srcOrd="3" destOrd="0" presId="urn:microsoft.com/office/officeart/2005/8/layout/gear1"/>
    <dgm:cxn modelId="{7E646D89-8AFA-46A6-A51D-139F7C736C17}" type="presParOf" srcId="{36D78B2B-F6B5-403F-B51F-848526B767DB}" destId="{15F84E43-7E93-48AE-AE90-BF9DBB3ACBA6}" srcOrd="4" destOrd="0" presId="urn:microsoft.com/office/officeart/2005/8/layout/gear1"/>
    <dgm:cxn modelId="{D026DA7F-D960-49F0-BCAF-B10D4A0014C9}" type="presParOf" srcId="{36D78B2B-F6B5-403F-B51F-848526B767DB}" destId="{3582076E-A6E9-490C-BCC9-177585B57864}" srcOrd="5" destOrd="0" presId="urn:microsoft.com/office/officeart/2005/8/layout/gear1"/>
    <dgm:cxn modelId="{91EDD961-D423-4006-93D4-792FD4B02ECD}" type="presParOf" srcId="{36D78B2B-F6B5-403F-B51F-848526B767DB}" destId="{98361156-267C-440B-8D68-597A7FC0752D}" srcOrd="6" destOrd="0" presId="urn:microsoft.com/office/officeart/2005/8/layout/gear1"/>
    <dgm:cxn modelId="{47B2EF60-D23B-44BF-8593-2DC7AC05B2DC}" type="presParOf" srcId="{36D78B2B-F6B5-403F-B51F-848526B767DB}" destId="{AD9AF5DA-7316-4638-B637-50C5A7274A0F}" srcOrd="7" destOrd="0" presId="urn:microsoft.com/office/officeart/2005/8/layout/gear1"/>
    <dgm:cxn modelId="{747965FA-627D-4EEF-AB98-15C1A601BC5B}" type="presParOf" srcId="{36D78B2B-F6B5-403F-B51F-848526B767DB}" destId="{5EC93413-B97B-49B5-B99A-CA243B65DAF5}" srcOrd="8" destOrd="0" presId="urn:microsoft.com/office/officeart/2005/8/layout/gear1"/>
    <dgm:cxn modelId="{E471E01B-EEF9-40C4-97DB-99907D20A0B1}" type="presParOf" srcId="{36D78B2B-F6B5-403F-B51F-848526B767DB}" destId="{BDA17D3F-5907-4CDC-906F-869DA43CA554}" srcOrd="9" destOrd="0" presId="urn:microsoft.com/office/officeart/2005/8/layout/gear1"/>
    <dgm:cxn modelId="{22B9534C-7A4D-434F-B16B-11CD29709237}" type="presParOf" srcId="{36D78B2B-F6B5-403F-B51F-848526B767DB}" destId="{4E9129BD-D1DD-4DDA-8E8A-3FD8BCEF748D}" srcOrd="10" destOrd="0" presId="urn:microsoft.com/office/officeart/2005/8/layout/gear1"/>
    <dgm:cxn modelId="{9D6D2828-996B-496A-8F37-32D7B27DAA7E}" type="presParOf" srcId="{36D78B2B-F6B5-403F-B51F-848526B767DB}" destId="{FB3F44AA-6A3B-4682-9377-1B2F5EBB40F8}" srcOrd="11" destOrd="0" presId="urn:microsoft.com/office/officeart/2005/8/layout/gear1"/>
    <dgm:cxn modelId="{4738DA7A-5ABA-4286-AFF8-3C7CABBE9837}" type="presParOf" srcId="{36D78B2B-F6B5-403F-B51F-848526B767DB}" destId="{01DEDA81-FD9E-4B0F-8647-7FCB1DA8A217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8D5CBA-C5EE-46A3-A2AC-8E4900A4D827}">
      <dsp:nvSpPr>
        <dsp:cNvPr id="0" name=""/>
        <dsp:cNvSpPr/>
      </dsp:nvSpPr>
      <dsp:spPr>
        <a:xfrm>
          <a:off x="2023" y="0"/>
          <a:ext cx="9002913" cy="126069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5740" tIns="205740" rIns="205740" bIns="205740" numCol="1" spcCol="1270" anchor="ctr" anchorCtr="0">
          <a:noAutofit/>
        </a:bodyPr>
        <a:lstStyle/>
        <a:p>
          <a:pPr marL="0" lvl="0" indent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k-SK" sz="5400" kern="1200" dirty="0"/>
            <a:t>COMPLEX</a:t>
          </a:r>
        </a:p>
      </dsp:txBody>
      <dsp:txXfrm>
        <a:off x="38947" y="36924"/>
        <a:ext cx="8929065" cy="1186842"/>
      </dsp:txXfrm>
    </dsp:sp>
    <dsp:sp modelId="{CB38D732-24D2-49C8-A0A2-E3BB96E7D0D1}">
      <dsp:nvSpPr>
        <dsp:cNvPr id="0" name=""/>
        <dsp:cNvSpPr/>
      </dsp:nvSpPr>
      <dsp:spPr>
        <a:xfrm>
          <a:off x="1033" y="1418776"/>
          <a:ext cx="5880981" cy="126069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k-SK" sz="2600" kern="1200" dirty="0" err="1"/>
            <a:t>Reducing</a:t>
          </a:r>
          <a:r>
            <a:rPr lang="sk-SK" sz="2600" kern="1200" dirty="0"/>
            <a:t> </a:t>
          </a:r>
          <a:r>
            <a:rPr lang="sk-SK" sz="2600" kern="1200" dirty="0" err="1"/>
            <a:t>investment</a:t>
          </a:r>
          <a:r>
            <a:rPr lang="sk-SK" sz="2600" kern="1200" dirty="0"/>
            <a:t> </a:t>
          </a:r>
          <a:r>
            <a:rPr lang="sk-SK" sz="2600" kern="1200" dirty="0" err="1"/>
            <a:t>security</a:t>
          </a:r>
          <a:r>
            <a:rPr lang="sk-SK" sz="2600" kern="1200" dirty="0"/>
            <a:t>?</a:t>
          </a:r>
        </a:p>
      </dsp:txBody>
      <dsp:txXfrm>
        <a:off x="37957" y="1455700"/>
        <a:ext cx="5807133" cy="1186842"/>
      </dsp:txXfrm>
    </dsp:sp>
    <dsp:sp modelId="{A779636D-DCBC-4001-8EED-E020C6B05BF6}">
      <dsp:nvSpPr>
        <dsp:cNvPr id="0" name=""/>
        <dsp:cNvSpPr/>
      </dsp:nvSpPr>
      <dsp:spPr>
        <a:xfrm>
          <a:off x="1033" y="2834591"/>
          <a:ext cx="2880010" cy="1260690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k-SK" sz="2600" kern="1200" dirty="0" err="1"/>
            <a:t>Unpredictable</a:t>
          </a:r>
          <a:r>
            <a:rPr lang="sk-SK" sz="2600" kern="1200" dirty="0"/>
            <a:t>?</a:t>
          </a:r>
        </a:p>
      </dsp:txBody>
      <dsp:txXfrm>
        <a:off x="37957" y="2871515"/>
        <a:ext cx="2806162" cy="1186842"/>
      </dsp:txXfrm>
    </dsp:sp>
    <dsp:sp modelId="{D7EEFE4A-D1EF-41CC-B3A0-598326DE7A3C}">
      <dsp:nvSpPr>
        <dsp:cNvPr id="0" name=""/>
        <dsp:cNvSpPr/>
      </dsp:nvSpPr>
      <dsp:spPr>
        <a:xfrm>
          <a:off x="3002004" y="2834591"/>
          <a:ext cx="2880010" cy="1260690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k-SK" sz="2600" kern="1200" dirty="0" err="1"/>
            <a:t>Delays</a:t>
          </a:r>
          <a:r>
            <a:rPr lang="sk-SK" sz="2600" kern="1200" dirty="0"/>
            <a:t>?</a:t>
          </a:r>
        </a:p>
      </dsp:txBody>
      <dsp:txXfrm>
        <a:off x="3038928" y="2871515"/>
        <a:ext cx="2806162" cy="1186842"/>
      </dsp:txXfrm>
    </dsp:sp>
    <dsp:sp modelId="{74C6ABC4-5FB4-4FE5-BDD7-251E482787F6}">
      <dsp:nvSpPr>
        <dsp:cNvPr id="0" name=""/>
        <dsp:cNvSpPr/>
      </dsp:nvSpPr>
      <dsp:spPr>
        <a:xfrm>
          <a:off x="6123936" y="1418776"/>
          <a:ext cx="2880010" cy="126069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k-SK" sz="2600" kern="1200" dirty="0" err="1"/>
            <a:t>Heterogeneous</a:t>
          </a:r>
          <a:endParaRPr lang="sk-SK" sz="2600" kern="1200" dirty="0"/>
        </a:p>
      </dsp:txBody>
      <dsp:txXfrm>
        <a:off x="6160860" y="1455700"/>
        <a:ext cx="2806162" cy="1186842"/>
      </dsp:txXfrm>
    </dsp:sp>
    <dsp:sp modelId="{6C437F51-7451-4BCB-94E0-8D4FC47AC4E0}">
      <dsp:nvSpPr>
        <dsp:cNvPr id="0" name=""/>
        <dsp:cNvSpPr/>
      </dsp:nvSpPr>
      <dsp:spPr>
        <a:xfrm>
          <a:off x="6123936" y="2834591"/>
          <a:ext cx="2880010" cy="1260690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k-SK" sz="2600" kern="1200" dirty="0" err="1"/>
            <a:t>Not</a:t>
          </a:r>
          <a:r>
            <a:rPr lang="sk-SK" sz="2600" kern="1200" dirty="0"/>
            <a:t> </a:t>
          </a:r>
          <a:r>
            <a:rPr lang="sk-SK" sz="2600" kern="1200" dirty="0" err="1"/>
            <a:t>flexible</a:t>
          </a:r>
          <a:endParaRPr lang="sk-SK" sz="2600" kern="1200" dirty="0"/>
        </a:p>
      </dsp:txBody>
      <dsp:txXfrm>
        <a:off x="6160860" y="2871515"/>
        <a:ext cx="2806162" cy="118684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172F91-BAF9-4972-8A7B-18106A810284}">
      <dsp:nvSpPr>
        <dsp:cNvPr id="0" name=""/>
        <dsp:cNvSpPr/>
      </dsp:nvSpPr>
      <dsp:spPr>
        <a:xfrm>
          <a:off x="0" y="304069"/>
          <a:ext cx="4898184" cy="1959273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shade val="92000"/>
                <a:satMod val="130000"/>
              </a:schemeClr>
            </a:gs>
            <a:gs pos="45000">
              <a:schemeClr val="accent1">
                <a:hueOff val="0"/>
                <a:satOff val="0"/>
                <a:lumOff val="0"/>
                <a:alphaOff val="0"/>
                <a:tint val="60000"/>
                <a:shade val="99000"/>
                <a:sat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11430" rIns="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k-SK" sz="1800" kern="1200" dirty="0" err="1"/>
            <a:t>Increasing</a:t>
          </a:r>
          <a:r>
            <a:rPr lang="sk-SK" sz="1800" kern="1200" dirty="0"/>
            <a:t> </a:t>
          </a:r>
          <a:r>
            <a:rPr lang="sk-SK" sz="1800" b="1" kern="1200" dirty="0"/>
            <a:t>„</a:t>
          </a:r>
          <a:r>
            <a:rPr lang="sk-SK" sz="1800" b="1" kern="1200" dirty="0" err="1"/>
            <a:t>competition</a:t>
          </a:r>
          <a:r>
            <a:rPr lang="sk-SK" sz="1800" b="1" kern="1200" dirty="0"/>
            <a:t>“ </a:t>
          </a:r>
          <a:r>
            <a:rPr lang="sk-SK" sz="1800" b="1" kern="1200" dirty="0" err="1"/>
            <a:t>between</a:t>
          </a:r>
          <a:r>
            <a:rPr lang="sk-SK" sz="1800" b="1" kern="1200" dirty="0"/>
            <a:t> </a:t>
          </a:r>
          <a:r>
            <a:rPr lang="sk-SK" sz="1800" b="1" kern="1200" dirty="0" err="1"/>
            <a:t>different</a:t>
          </a:r>
          <a:r>
            <a:rPr lang="sk-SK" sz="1800" b="1" kern="1200" dirty="0"/>
            <a:t> </a:t>
          </a:r>
          <a:r>
            <a:rPr lang="sk-SK" sz="1800" b="1" kern="1200" dirty="0" err="1"/>
            <a:t>land-uses</a:t>
          </a:r>
          <a:r>
            <a:rPr lang="sk-SK" sz="1800" b="1" kern="1200" dirty="0"/>
            <a:t>,</a:t>
          </a:r>
          <a:r>
            <a:rPr lang="sk-SK" sz="1800" kern="1200" dirty="0"/>
            <a:t> </a:t>
          </a:r>
          <a:r>
            <a:rPr lang="sk-SK" sz="1800" kern="1200" dirty="0" err="1"/>
            <a:t>such</a:t>
          </a:r>
          <a:r>
            <a:rPr lang="sk-SK" sz="1800" kern="1200" dirty="0"/>
            <a:t> as </a:t>
          </a:r>
          <a:r>
            <a:rPr lang="sk-SK" sz="1800" kern="1200" dirty="0" err="1"/>
            <a:t>urbanization</a:t>
          </a:r>
          <a:r>
            <a:rPr lang="sk-SK" sz="1800" kern="1200" dirty="0"/>
            <a:t> and </a:t>
          </a:r>
          <a:r>
            <a:rPr lang="sk-SK" sz="1800" kern="1200" dirty="0" err="1"/>
            <a:t>other</a:t>
          </a:r>
          <a:r>
            <a:rPr lang="sk-SK" sz="1800" kern="1200" dirty="0"/>
            <a:t> </a:t>
          </a:r>
          <a:r>
            <a:rPr lang="sk-SK" sz="1800" kern="1200" dirty="0" err="1"/>
            <a:t>non-mineral</a:t>
          </a:r>
          <a:r>
            <a:rPr lang="sk-SK" sz="1800" kern="1200" dirty="0"/>
            <a:t> </a:t>
          </a:r>
          <a:r>
            <a:rPr lang="sk-SK" sz="1800" kern="1200" dirty="0" err="1"/>
            <a:t>development</a:t>
          </a:r>
          <a:r>
            <a:rPr lang="sk-SK" sz="1800" kern="1200" dirty="0"/>
            <a:t>, </a:t>
          </a:r>
          <a:r>
            <a:rPr lang="sk-SK" sz="1800" kern="1200" dirty="0" err="1"/>
            <a:t>nature</a:t>
          </a:r>
          <a:r>
            <a:rPr lang="sk-SK" sz="1800" kern="1200" dirty="0"/>
            <a:t> and </a:t>
          </a:r>
          <a:r>
            <a:rPr lang="sk-SK" sz="1800" kern="1200" dirty="0" err="1"/>
            <a:t>cultural</a:t>
          </a:r>
          <a:r>
            <a:rPr lang="sk-SK" sz="1800" kern="1200" dirty="0"/>
            <a:t> </a:t>
          </a:r>
          <a:r>
            <a:rPr lang="sk-SK" sz="1800" kern="1200" dirty="0" err="1"/>
            <a:t>heritage</a:t>
          </a:r>
          <a:r>
            <a:rPr lang="sk-SK" sz="1800" kern="1200" dirty="0"/>
            <a:t> </a:t>
          </a:r>
          <a:r>
            <a:rPr lang="sk-SK" sz="1800" kern="1200" dirty="0" err="1"/>
            <a:t>protection</a:t>
          </a:r>
          <a:r>
            <a:rPr lang="sk-SK" sz="1800" kern="1200" dirty="0"/>
            <a:t> </a:t>
          </a:r>
        </a:p>
      </dsp:txBody>
      <dsp:txXfrm>
        <a:off x="979637" y="304069"/>
        <a:ext cx="2938911" cy="1959273"/>
      </dsp:txXfrm>
    </dsp:sp>
    <dsp:sp modelId="{C992395A-C161-4525-879F-EA9DF45C21E8}">
      <dsp:nvSpPr>
        <dsp:cNvPr id="0" name=""/>
        <dsp:cNvSpPr/>
      </dsp:nvSpPr>
      <dsp:spPr>
        <a:xfrm>
          <a:off x="0" y="2541795"/>
          <a:ext cx="4898184" cy="1959273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shade val="92000"/>
                <a:satMod val="130000"/>
              </a:schemeClr>
            </a:gs>
            <a:gs pos="45000">
              <a:schemeClr val="accent1">
                <a:hueOff val="0"/>
                <a:satOff val="0"/>
                <a:lumOff val="0"/>
                <a:alphaOff val="0"/>
                <a:tint val="60000"/>
                <a:shade val="99000"/>
                <a:sat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11430" rIns="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k-SK" sz="1800" b="1" kern="1200" dirty="0" err="1"/>
            <a:t>Local</a:t>
          </a:r>
          <a:r>
            <a:rPr lang="sk-SK" sz="1800" b="1" kern="1200" dirty="0"/>
            <a:t> </a:t>
          </a:r>
          <a:r>
            <a:rPr lang="sk-SK" sz="1800" b="1" kern="1200" dirty="0" err="1"/>
            <a:t>oposition</a:t>
          </a:r>
          <a:r>
            <a:rPr lang="sk-SK" sz="1800" b="1" kern="1200" dirty="0"/>
            <a:t>, </a:t>
          </a:r>
          <a:r>
            <a:rPr lang="sk-SK" sz="1800" b="1" kern="1200" dirty="0" err="1"/>
            <a:t>lack</a:t>
          </a:r>
          <a:r>
            <a:rPr lang="sk-SK" sz="1800" b="1" kern="1200" dirty="0"/>
            <a:t> of </a:t>
          </a:r>
          <a:r>
            <a:rPr lang="sk-SK" sz="1800" b="1" kern="1200" dirty="0" err="1"/>
            <a:t>awareness</a:t>
          </a:r>
          <a:r>
            <a:rPr lang="sk-SK" sz="1800" b="1" kern="1200" dirty="0"/>
            <a:t> </a:t>
          </a:r>
          <a:r>
            <a:rPr lang="sk-SK" sz="1800" kern="1200" dirty="0" err="1"/>
            <a:t>about</a:t>
          </a:r>
          <a:r>
            <a:rPr lang="sk-SK" sz="1800" kern="1200" dirty="0"/>
            <a:t> </a:t>
          </a:r>
          <a:r>
            <a:rPr lang="sk-SK" sz="1800" kern="1200" dirty="0" err="1"/>
            <a:t>real</a:t>
          </a:r>
          <a:r>
            <a:rPr lang="sk-SK" sz="1800" kern="1200" dirty="0"/>
            <a:t> </a:t>
          </a:r>
          <a:r>
            <a:rPr lang="sk-SK" sz="1800" kern="1200" dirty="0" err="1"/>
            <a:t>impacts</a:t>
          </a:r>
          <a:r>
            <a:rPr lang="sk-SK" sz="1800" kern="1200" dirty="0"/>
            <a:t>/</a:t>
          </a:r>
          <a:r>
            <a:rPr lang="sk-SK" sz="1800" kern="1200" dirty="0" err="1"/>
            <a:t>benefits</a:t>
          </a:r>
          <a:r>
            <a:rPr lang="sk-SK" sz="1800" kern="1200" dirty="0"/>
            <a:t> of </a:t>
          </a:r>
          <a:r>
            <a:rPr lang="sk-SK" sz="1800" kern="1200" dirty="0" err="1"/>
            <a:t>mineral</a:t>
          </a:r>
          <a:r>
            <a:rPr lang="sk-SK" sz="1800" kern="1200" dirty="0"/>
            <a:t> </a:t>
          </a:r>
          <a:r>
            <a:rPr lang="sk-SK" sz="1800" kern="1200" dirty="0" err="1"/>
            <a:t>development</a:t>
          </a:r>
          <a:endParaRPr lang="sk-SK" sz="1800" kern="1200" dirty="0"/>
        </a:p>
      </dsp:txBody>
      <dsp:txXfrm>
        <a:off x="979637" y="2541795"/>
        <a:ext cx="2938911" cy="195927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7A24DF-8191-47AF-BC18-87A58D58F6D3}">
      <dsp:nvSpPr>
        <dsp:cNvPr id="0" name=""/>
        <dsp:cNvSpPr/>
      </dsp:nvSpPr>
      <dsp:spPr>
        <a:xfrm>
          <a:off x="4061003" y="2835483"/>
          <a:ext cx="3465591" cy="3465591"/>
        </a:xfrm>
        <a:prstGeom prst="gear9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k-SK" sz="2000" b="0" kern="1200" dirty="0"/>
            <a:t>Project </a:t>
          </a:r>
          <a:r>
            <a:rPr lang="sk-SK" sz="2000" b="0" kern="1200" dirty="0" err="1"/>
            <a:t>atractiveness</a:t>
          </a:r>
          <a:endParaRPr lang="sk-SK" sz="2000" b="0" kern="1200" dirty="0"/>
        </a:p>
      </dsp:txBody>
      <dsp:txXfrm>
        <a:off x="4757741" y="3647281"/>
        <a:ext cx="2072115" cy="1781385"/>
      </dsp:txXfrm>
    </dsp:sp>
    <dsp:sp modelId="{F21A9EA5-FCDF-4205-B5C4-196153794CB2}">
      <dsp:nvSpPr>
        <dsp:cNvPr id="0" name=""/>
        <dsp:cNvSpPr/>
      </dsp:nvSpPr>
      <dsp:spPr>
        <a:xfrm>
          <a:off x="2044659" y="2016344"/>
          <a:ext cx="2520429" cy="2520429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k-SK" sz="1600" b="0" kern="1200" dirty="0" err="1"/>
            <a:t>Knowledge</a:t>
          </a:r>
          <a:endParaRPr lang="sk-SK" sz="1600" b="0" kern="1200" dirty="0"/>
        </a:p>
      </dsp:txBody>
      <dsp:txXfrm>
        <a:off x="2679185" y="2654705"/>
        <a:ext cx="1251377" cy="1243707"/>
      </dsp:txXfrm>
    </dsp:sp>
    <dsp:sp modelId="{98361156-267C-440B-8D68-597A7FC0752D}">
      <dsp:nvSpPr>
        <dsp:cNvPr id="0" name=""/>
        <dsp:cNvSpPr/>
      </dsp:nvSpPr>
      <dsp:spPr>
        <a:xfrm rot="20700000">
          <a:off x="3456357" y="277504"/>
          <a:ext cx="2469506" cy="2469506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k-SK" sz="2800" kern="1200" dirty="0" err="1"/>
            <a:t>Capital</a:t>
          </a:r>
          <a:r>
            <a:rPr lang="sk-SK" sz="2800" kern="1200" dirty="0"/>
            <a:t> </a:t>
          </a:r>
        </a:p>
      </dsp:txBody>
      <dsp:txXfrm rot="-20700000">
        <a:off x="3997992" y="819139"/>
        <a:ext cx="1386236" cy="1386236"/>
      </dsp:txXfrm>
    </dsp:sp>
    <dsp:sp modelId="{4E9129BD-D1DD-4DDA-8E8A-3FD8BCEF748D}">
      <dsp:nvSpPr>
        <dsp:cNvPr id="0" name=""/>
        <dsp:cNvSpPr/>
      </dsp:nvSpPr>
      <dsp:spPr>
        <a:xfrm>
          <a:off x="3818284" y="2298906"/>
          <a:ext cx="4435956" cy="4435956"/>
        </a:xfrm>
        <a:prstGeom prst="circularArrow">
          <a:avLst>
            <a:gd name="adj1" fmla="val 4688"/>
            <a:gd name="adj2" fmla="val 299029"/>
            <a:gd name="adj3" fmla="val 2550851"/>
            <a:gd name="adj4" fmla="val 15788483"/>
            <a:gd name="adj5" fmla="val 546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p3d z="-110000">
          <a:bevelT w="40600" h="2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B3F44AA-6A3B-4682-9377-1B2F5EBB40F8}">
      <dsp:nvSpPr>
        <dsp:cNvPr id="0" name=""/>
        <dsp:cNvSpPr/>
      </dsp:nvSpPr>
      <dsp:spPr>
        <a:xfrm>
          <a:off x="1598295" y="1449626"/>
          <a:ext cx="3222999" cy="3222999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p3d z="-110000">
          <a:bevelT w="40600" h="2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1DEDA81-FD9E-4B0F-8647-7FCB1DA8A217}">
      <dsp:nvSpPr>
        <dsp:cNvPr id="0" name=""/>
        <dsp:cNvSpPr/>
      </dsp:nvSpPr>
      <dsp:spPr>
        <a:xfrm>
          <a:off x="2885134" y="-272451"/>
          <a:ext cx="3475042" cy="3475042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  <a:sp3d z="-110000">
          <a:bevelT w="40600" h="2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8783F4-639E-4D35-A90F-972C8663D2DE}" type="datetimeFigureOut">
              <a:rPr lang="en-GB" smtClean="0"/>
              <a:pPr/>
              <a:t>17/05/2018</a:t>
            </a:fld>
            <a:endParaRPr lang="en-GB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C63A8E-95EA-45FE-AC9D-C3F1FA33F6E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59706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C63A8E-95EA-45FE-AC9D-C3F1FA33F6E9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31411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C63A8E-95EA-45FE-AC9D-C3F1FA33F6E9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38000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The photo</a:t>
            </a:r>
            <a:r>
              <a:rPr lang="de-DE" baseline="0" dirty="0"/>
              <a:t> is copyright of Vale. We may or may not use it.</a:t>
            </a:r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C63A8E-95EA-45FE-AC9D-C3F1FA33F6E9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77815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The photo</a:t>
            </a:r>
            <a:r>
              <a:rPr lang="de-DE" baseline="0" dirty="0"/>
              <a:t> is copyright of Vale. We may or may not use it.</a:t>
            </a:r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C63A8E-95EA-45FE-AC9D-C3F1FA33F6E9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77815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The photo</a:t>
            </a:r>
            <a:r>
              <a:rPr lang="de-DE" baseline="0" dirty="0"/>
              <a:t> is copyright of Vale. We may or may not use it.</a:t>
            </a:r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C63A8E-95EA-45FE-AC9D-C3F1FA33F6E9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77815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C63A8E-95EA-45FE-AC9D-C3F1FA33F6E9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77815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7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1" baseline="0">
                <a:solidFill>
                  <a:srgbClr val="4D041C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189" indent="0" algn="ctr">
              <a:buNone/>
              <a:defRPr sz="2400"/>
            </a:lvl2pPr>
            <a:lvl3pPr marL="914377" indent="0" algn="ctr">
              <a:buNone/>
              <a:defRPr sz="2400"/>
            </a:lvl3pPr>
            <a:lvl4pPr marL="1371566" indent="0" algn="ctr">
              <a:buNone/>
              <a:defRPr sz="2000"/>
            </a:lvl4pPr>
            <a:lvl5pPr marL="1828754" indent="0" algn="ctr">
              <a:buNone/>
              <a:defRPr sz="2000"/>
            </a:lvl5pPr>
            <a:lvl6pPr marL="2285943" indent="0" algn="ctr">
              <a:buNone/>
              <a:defRPr sz="2000"/>
            </a:lvl6pPr>
            <a:lvl7pPr marL="2743131" indent="0" algn="ctr">
              <a:buNone/>
              <a:defRPr sz="2000"/>
            </a:lvl7pPr>
            <a:lvl8pPr marL="3200320" indent="0" algn="ctr">
              <a:buNone/>
              <a:defRPr sz="2000"/>
            </a:lvl8pPr>
            <a:lvl9pPr marL="3657509" indent="0" algn="ctr">
              <a:buNone/>
              <a:defRPr sz="2000"/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WIOML - 3rd Annual Conference, Toledo 2017 - Blažena Hamaová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92EE5-EFE0-4EEA-B0E0-AA42AC9DC58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14486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7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 marL="0" marR="0" indent="0" algn="ctr" defTabSz="914377" rtl="0" eaLnBrk="1" fontAlgn="auto" latinLnBrk="0" hangingPunct="1">
              <a:lnSpc>
                <a:spcPct val="8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400" b="0">
                <a:solidFill>
                  <a:srgbClr val="FFFFFF"/>
                </a:solidFill>
              </a:defRPr>
            </a:lvl1pPr>
          </a:lstStyle>
          <a:p>
            <a:r>
              <a:rPr lang="en-GB" dirty="0"/>
              <a:t>MINATURA kick-off meeting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 algn="ctr">
              <a:spcBef>
                <a:spcPts val="0"/>
              </a:spcBef>
              <a:spcAft>
                <a:spcPts val="600"/>
              </a:spcAft>
              <a:buNone/>
              <a:defRPr sz="2000">
                <a:solidFill>
                  <a:srgbClr val="FFFFFF"/>
                </a:solidFill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GB" dirty="0"/>
              <a:t>Vienna 3-4 March 2015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128160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WIOML - 3rd Annual Conference, Toledo 2017 - Blažena Hamaová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92EE5-EFE0-4EEA-B0E0-AA42AC9DC58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82276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7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414780"/>
            <a:ext cx="2628900" cy="5757421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WIOML - 3rd Annual Conference, Toledo 2017 - Blažena Hamaová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92EE5-EFE0-4EEA-B0E0-AA42AC9DC58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6177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>
                <a:solidFill>
                  <a:srgbClr val="4D041C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WIOML - 3rd Annual Conference, Toledo 2017 - Blažena Hamaová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92EE5-EFE0-4EEA-B0E0-AA42AC9DC58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0172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7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rgbClr val="4D041C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WIOML - 3rd Annual Conference, Toledo 2017 - Blažena Hamaová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92EE5-EFE0-4EEA-B0E0-AA42AC9DC58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04429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WIOML - 3rd Annual Conference, Toledo 2017 - Blažena Hamaová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92EE5-EFE0-4EEA-B0E0-AA42AC9DC58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74392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WIOML - 3rd Annual Conference, Toledo 2017 - Blažena Hamaová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92EE5-EFE0-4EEA-B0E0-AA42AC9DC58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87199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WIOML - 3rd Annual Conference, Toledo 2017 - Blažena Hamaová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3F92EE5-EFE0-4EEA-B0E0-AA42AC9DC58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7067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WIOML - 3rd Annual Conference, Toledo 2017 - Blažena Hamaová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92EE5-EFE0-4EEA-B0E0-AA42AC9DC58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40062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7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GB"/>
              <a:t>WIOML - 3rd Annual Conference, Toledo 2017 - Blažena Hamaová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92EE5-EFE0-4EEA-B0E0-AA42AC9DC58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47289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8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7"/>
            <a:ext cx="4648200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WIOML - 3rd Annual Conference, Toledo 2017 - Blažena Hamaová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3F92EE5-EFE0-4EEA-B0E0-AA42AC9DC58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10095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5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6" y="6459787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cap="all" baseline="0">
                <a:solidFill>
                  <a:srgbClr val="FFFFFF"/>
                </a:solidFill>
              </a:defRPr>
            </a:lvl1pPr>
          </a:lstStyle>
          <a:p>
            <a:r>
              <a:rPr lang="en-GB"/>
              <a:t>WIOML - 3rd Annual Conference, Toledo 2017 - Blažena Hamaová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60" y="6459787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1">
                <a:solidFill>
                  <a:srgbClr val="FFFFFF"/>
                </a:solidFill>
              </a:defRPr>
            </a:lvl1pPr>
          </a:lstStyle>
          <a:p>
            <a:fld id="{33F92EE5-EFE0-4EEA-B0E0-AA42AC9DC58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4554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701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</p:sldLayoutIdLst>
  <p:hf hdr="0" dt="0"/>
  <p:txStyles>
    <p:titleStyle>
      <a:lvl1pPr algn="l" defTabSz="914377" rtl="0" eaLnBrk="1" latinLnBrk="0" hangingPunct="1">
        <a:lnSpc>
          <a:spcPct val="85000"/>
        </a:lnSpc>
        <a:spcBef>
          <a:spcPct val="0"/>
        </a:spcBef>
        <a:buNone/>
        <a:defRPr sz="4800" kern="1200" spc="-51" baseline="0">
          <a:solidFill>
            <a:srgbClr val="4D041C"/>
          </a:solidFill>
          <a:latin typeface="+mj-lt"/>
          <a:ea typeface="+mj-ea"/>
          <a:cs typeface="+mj-cs"/>
        </a:defRPr>
      </a:lvl1pPr>
    </p:titleStyle>
    <p:bodyStyle>
      <a:lvl1pPr marL="91438" indent="-91438" algn="l" defTabSz="914377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38" indent="-182875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14" indent="-182875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789" indent="-182875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65" indent="-182875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099973" indent="-228594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299968" indent="-228594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499963" indent="-228594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699958" indent="-228594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svg"/><Relationship Id="rId13" Type="http://schemas.openxmlformats.org/officeDocument/2006/relationships/image" Target="../media/image10.png"/><Relationship Id="rId18" Type="http://schemas.openxmlformats.org/officeDocument/2006/relationships/image" Target="../media/image15.svg"/><Relationship Id="rId26" Type="http://schemas.openxmlformats.org/officeDocument/2006/relationships/image" Target="../media/image23.svg"/><Relationship Id="rId3" Type="http://schemas.openxmlformats.org/officeDocument/2006/relationships/diagramLayout" Target="../diagrams/layout2.xml"/><Relationship Id="rId21" Type="http://schemas.openxmlformats.org/officeDocument/2006/relationships/image" Target="../media/image18.png"/><Relationship Id="rId7" Type="http://schemas.openxmlformats.org/officeDocument/2006/relationships/image" Target="../media/image4.png"/><Relationship Id="rId12" Type="http://schemas.openxmlformats.org/officeDocument/2006/relationships/image" Target="../media/image9.svg"/><Relationship Id="rId17" Type="http://schemas.openxmlformats.org/officeDocument/2006/relationships/image" Target="../media/image14.png"/><Relationship Id="rId25" Type="http://schemas.openxmlformats.org/officeDocument/2006/relationships/image" Target="../media/image22.png"/><Relationship Id="rId33" Type="http://schemas.openxmlformats.org/officeDocument/2006/relationships/image" Target="../media/image30.svg"/><Relationship Id="rId2" Type="http://schemas.openxmlformats.org/officeDocument/2006/relationships/diagramData" Target="../diagrams/data2.xml"/><Relationship Id="rId16" Type="http://schemas.openxmlformats.org/officeDocument/2006/relationships/image" Target="../media/image13.svg"/><Relationship Id="rId20" Type="http://schemas.openxmlformats.org/officeDocument/2006/relationships/image" Target="../media/image17.svg"/><Relationship Id="rId29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openxmlformats.org/officeDocument/2006/relationships/image" Target="../media/image8.png"/><Relationship Id="rId24" Type="http://schemas.openxmlformats.org/officeDocument/2006/relationships/image" Target="../media/image21.svg"/><Relationship Id="rId32" Type="http://schemas.openxmlformats.org/officeDocument/2006/relationships/image" Target="../media/image29.png"/><Relationship Id="rId5" Type="http://schemas.openxmlformats.org/officeDocument/2006/relationships/diagramColors" Target="../diagrams/colors2.xml"/><Relationship Id="rId15" Type="http://schemas.openxmlformats.org/officeDocument/2006/relationships/image" Target="../media/image12.png"/><Relationship Id="rId23" Type="http://schemas.openxmlformats.org/officeDocument/2006/relationships/image" Target="../media/image20.png"/><Relationship Id="rId28" Type="http://schemas.openxmlformats.org/officeDocument/2006/relationships/image" Target="../media/image25.svg"/><Relationship Id="rId10" Type="http://schemas.openxmlformats.org/officeDocument/2006/relationships/image" Target="../media/image7.svg"/><Relationship Id="rId19" Type="http://schemas.openxmlformats.org/officeDocument/2006/relationships/image" Target="../media/image16.png"/><Relationship Id="rId31" Type="http://schemas.openxmlformats.org/officeDocument/2006/relationships/image" Target="../media/image28.jpeg"/><Relationship Id="rId4" Type="http://schemas.openxmlformats.org/officeDocument/2006/relationships/diagramQuickStyle" Target="../diagrams/quickStyle2.xml"/><Relationship Id="rId9" Type="http://schemas.openxmlformats.org/officeDocument/2006/relationships/image" Target="../media/image6.png"/><Relationship Id="rId14" Type="http://schemas.openxmlformats.org/officeDocument/2006/relationships/image" Target="../media/image11.svg"/><Relationship Id="rId22" Type="http://schemas.openxmlformats.org/officeDocument/2006/relationships/image" Target="../media/image19.svg"/><Relationship Id="rId27" Type="http://schemas.openxmlformats.org/officeDocument/2006/relationships/image" Target="../media/image24.png"/><Relationship Id="rId30" Type="http://schemas.openxmlformats.org/officeDocument/2006/relationships/image" Target="../media/image27.sv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39368" y="5246255"/>
            <a:ext cx="10113264" cy="822960"/>
          </a:xfrm>
        </p:spPr>
        <p:txBody>
          <a:bodyPr/>
          <a:lstStyle/>
          <a:p>
            <a:r>
              <a:rPr lang="sk-SK" sz="2800" dirty="0" err="1"/>
              <a:t>European</a:t>
            </a:r>
            <a:r>
              <a:rPr lang="sk-SK" sz="2800" dirty="0"/>
              <a:t> </a:t>
            </a:r>
            <a:r>
              <a:rPr lang="sk-SK" sz="2800" dirty="0" err="1"/>
              <a:t>Mining</a:t>
            </a:r>
            <a:r>
              <a:rPr lang="sk-SK" sz="2800" dirty="0"/>
              <a:t> Business </a:t>
            </a:r>
            <a:r>
              <a:rPr lang="sk-SK" sz="2800" dirty="0" err="1"/>
              <a:t>Forum</a:t>
            </a:r>
            <a:endParaRPr lang="en-GB" sz="280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2"/>
          </p:nvPr>
        </p:nvSpPr>
        <p:spPr>
          <a:xfrm>
            <a:off x="1097280" y="6161023"/>
            <a:ext cx="10113264" cy="594360"/>
          </a:xfrm>
        </p:spPr>
        <p:txBody>
          <a:bodyPr/>
          <a:lstStyle/>
          <a:p>
            <a:r>
              <a:rPr lang="sk-SK" dirty="0"/>
              <a:t>Sofia</a:t>
            </a:r>
            <a:r>
              <a:rPr lang="de-DE" dirty="0"/>
              <a:t>, </a:t>
            </a:r>
            <a:r>
              <a:rPr lang="sk-SK" dirty="0"/>
              <a:t>May</a:t>
            </a:r>
            <a:r>
              <a:rPr lang="de-DE" dirty="0"/>
              <a:t> </a:t>
            </a:r>
            <a:r>
              <a:rPr lang="sk-SK" dirty="0"/>
              <a:t>18th </a:t>
            </a:r>
            <a:r>
              <a:rPr lang="de-DE" dirty="0"/>
              <a:t>201</a:t>
            </a:r>
            <a:r>
              <a:rPr lang="sk-SK" dirty="0"/>
              <a:t>8</a:t>
            </a:r>
            <a:endParaRPr lang="en-GB" dirty="0"/>
          </a:p>
        </p:txBody>
      </p:sp>
      <p:sp>
        <p:nvSpPr>
          <p:cNvPr id="4" name="Rechteck 3"/>
          <p:cNvSpPr/>
          <p:nvPr/>
        </p:nvSpPr>
        <p:spPr>
          <a:xfrm>
            <a:off x="1844240" y="1040089"/>
            <a:ext cx="8331200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de-DE" sz="2400" b="1" dirty="0">
              <a:solidFill>
                <a:srgbClr val="4D041C"/>
              </a:solidFill>
            </a:endParaRPr>
          </a:p>
          <a:p>
            <a:pPr algn="ctr"/>
            <a:r>
              <a:rPr lang="en-US" sz="3600" b="1" dirty="0"/>
              <a:t>Impacts of Permitting on Primary </a:t>
            </a:r>
            <a:r>
              <a:rPr lang="en-US" sz="3600" b="1" dirty="0" err="1"/>
              <a:t>Productio</a:t>
            </a:r>
            <a:r>
              <a:rPr lang="sk-SK" sz="3600" b="1" dirty="0"/>
              <a:t>n</a:t>
            </a:r>
            <a:endParaRPr lang="sk-SK" sz="3600" b="1" dirty="0">
              <a:solidFill>
                <a:srgbClr val="4D041C"/>
              </a:solidFill>
            </a:endParaRPr>
          </a:p>
          <a:p>
            <a:pPr algn="ctr"/>
            <a:endParaRPr lang="sk-SK" sz="2400" dirty="0">
              <a:solidFill>
                <a:srgbClr val="4D041C"/>
              </a:solidFill>
            </a:endParaRPr>
          </a:p>
          <a:p>
            <a:pPr algn="ctr"/>
            <a:r>
              <a:rPr lang="sk-SK" sz="2400" dirty="0" err="1">
                <a:solidFill>
                  <a:srgbClr val="4D041C"/>
                </a:solidFill>
              </a:rPr>
              <a:t>Selected</a:t>
            </a:r>
            <a:r>
              <a:rPr lang="sk-SK" sz="2400" dirty="0">
                <a:solidFill>
                  <a:srgbClr val="4D041C"/>
                </a:solidFill>
              </a:rPr>
              <a:t> </a:t>
            </a:r>
            <a:r>
              <a:rPr lang="sk-SK" sz="2400" dirty="0" err="1">
                <a:solidFill>
                  <a:srgbClr val="4D041C"/>
                </a:solidFill>
              </a:rPr>
              <a:t>findings</a:t>
            </a:r>
            <a:r>
              <a:rPr lang="sk-SK" sz="2400" dirty="0">
                <a:solidFill>
                  <a:srgbClr val="4D041C"/>
                </a:solidFill>
              </a:rPr>
              <a:t> </a:t>
            </a:r>
            <a:r>
              <a:rPr lang="sk-SK" sz="2400" dirty="0" err="1">
                <a:solidFill>
                  <a:srgbClr val="4D041C"/>
                </a:solidFill>
              </a:rPr>
              <a:t>from</a:t>
            </a:r>
            <a:r>
              <a:rPr lang="sk-SK" sz="2400" dirty="0">
                <a:solidFill>
                  <a:srgbClr val="4D041C"/>
                </a:solidFill>
              </a:rPr>
              <a:t> MINLEX study and SCRREEN </a:t>
            </a:r>
            <a:r>
              <a:rPr lang="sk-SK" sz="2400" dirty="0" err="1">
                <a:solidFill>
                  <a:srgbClr val="4D041C"/>
                </a:solidFill>
              </a:rPr>
              <a:t>project</a:t>
            </a:r>
            <a:r>
              <a:rPr lang="sk-SK" sz="2400" dirty="0">
                <a:solidFill>
                  <a:srgbClr val="4D041C"/>
                </a:solidFill>
              </a:rPr>
              <a:t> WP7 </a:t>
            </a:r>
            <a:r>
              <a:rPr lang="sk-SK" sz="2400" dirty="0" err="1">
                <a:solidFill>
                  <a:srgbClr val="4D041C"/>
                </a:solidFill>
              </a:rPr>
              <a:t>preliminary</a:t>
            </a:r>
            <a:r>
              <a:rPr lang="sk-SK" sz="2400" dirty="0">
                <a:solidFill>
                  <a:srgbClr val="4D041C"/>
                </a:solidFill>
              </a:rPr>
              <a:t> </a:t>
            </a:r>
            <a:r>
              <a:rPr lang="sk-SK" sz="2400" dirty="0" err="1">
                <a:solidFill>
                  <a:srgbClr val="4D041C"/>
                </a:solidFill>
              </a:rPr>
              <a:t>findings</a:t>
            </a:r>
            <a:endParaRPr lang="sk-SK" sz="2400" dirty="0">
              <a:solidFill>
                <a:srgbClr val="4D041C"/>
              </a:solidFill>
            </a:endParaRPr>
          </a:p>
          <a:p>
            <a:pPr algn="ctr"/>
            <a:endParaRPr lang="en-GB" sz="2400" dirty="0">
              <a:solidFill>
                <a:srgbClr val="4D041C"/>
              </a:solidFill>
            </a:endParaRPr>
          </a:p>
          <a:p>
            <a:pPr algn="ctr"/>
            <a:r>
              <a:rPr lang="en-GB" sz="2500" b="1" dirty="0" err="1">
                <a:solidFill>
                  <a:srgbClr val="4D041C"/>
                </a:solidFill>
              </a:rPr>
              <a:t>Bla</a:t>
            </a:r>
            <a:r>
              <a:rPr lang="sk-SK" sz="2500" b="1" dirty="0">
                <a:solidFill>
                  <a:srgbClr val="4D041C"/>
                </a:solidFill>
              </a:rPr>
              <a:t>ž</a:t>
            </a:r>
            <a:r>
              <a:rPr lang="en-GB" sz="2500" b="1" dirty="0" err="1">
                <a:solidFill>
                  <a:srgbClr val="4D041C"/>
                </a:solidFill>
              </a:rPr>
              <a:t>ena</a:t>
            </a:r>
            <a:r>
              <a:rPr lang="en-GB" sz="2500" b="1" dirty="0">
                <a:solidFill>
                  <a:srgbClr val="4D041C"/>
                </a:solidFill>
              </a:rPr>
              <a:t> </a:t>
            </a:r>
            <a:r>
              <a:rPr lang="en-GB" sz="2500" b="1" dirty="0" err="1">
                <a:solidFill>
                  <a:srgbClr val="4D041C"/>
                </a:solidFill>
              </a:rPr>
              <a:t>Hamadov</a:t>
            </a:r>
            <a:r>
              <a:rPr lang="sk-SK" sz="2500" b="1" dirty="0">
                <a:solidFill>
                  <a:srgbClr val="4D041C"/>
                </a:solidFill>
              </a:rPr>
              <a:t>á</a:t>
            </a:r>
            <a:r>
              <a:rPr lang="en-GB" sz="2500" b="1" dirty="0">
                <a:solidFill>
                  <a:srgbClr val="4D041C"/>
                </a:solidFill>
              </a:rPr>
              <a:t> </a:t>
            </a:r>
            <a:endParaRPr lang="sk-SK" sz="2500" b="1" dirty="0">
              <a:solidFill>
                <a:srgbClr val="4D041C"/>
              </a:solidFill>
            </a:endParaRPr>
          </a:p>
          <a:p>
            <a:pPr algn="ctr"/>
            <a:r>
              <a:rPr lang="en-GB" sz="2500" b="1" dirty="0">
                <a:solidFill>
                  <a:srgbClr val="4D041C"/>
                </a:solidFill>
              </a:rPr>
              <a:t>Günter </a:t>
            </a:r>
            <a:r>
              <a:rPr lang="en-GB" sz="2500" b="1" dirty="0" err="1">
                <a:solidFill>
                  <a:srgbClr val="4D041C"/>
                </a:solidFill>
              </a:rPr>
              <a:t>Tiess</a:t>
            </a:r>
            <a:r>
              <a:rPr lang="sk-SK" sz="2500" b="1" dirty="0">
                <a:solidFill>
                  <a:srgbClr val="4D041C"/>
                </a:solidFill>
              </a:rPr>
              <a:t>, Diego </a:t>
            </a:r>
            <a:r>
              <a:rPr lang="sk-SK" sz="2500" b="1" dirty="0" err="1">
                <a:solidFill>
                  <a:srgbClr val="4D041C"/>
                </a:solidFill>
              </a:rPr>
              <a:t>Murguía</a:t>
            </a:r>
            <a:endParaRPr lang="de-DE" sz="2500" b="1" dirty="0">
              <a:solidFill>
                <a:srgbClr val="4D041C"/>
              </a:solidFill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5917475" y="458506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AT" dirty="0"/>
          </a:p>
        </p:txBody>
      </p:sp>
      <p:pic>
        <p:nvPicPr>
          <p:cNvPr id="8" name="7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01" y="238872"/>
            <a:ext cx="1645958" cy="1100048"/>
          </a:xfrm>
          <a:prstGeom prst="rect">
            <a:avLst/>
          </a:prstGeom>
        </p:spPr>
      </p:pic>
      <p:pic>
        <p:nvPicPr>
          <p:cNvPr id="9" name="8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9976" y="238872"/>
            <a:ext cx="1441135" cy="1405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51808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0" name="Zástupný symbol pro obsah 49">
            <a:extLst>
              <a:ext uri="{FF2B5EF4-FFF2-40B4-BE49-F238E27FC236}">
                <a16:creationId xmlns:a16="http://schemas.microsoft.com/office/drawing/2014/main" id="{DAE099A0-5A0E-4507-8220-8868BD57651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05917978"/>
              </p:ext>
            </p:extLst>
          </p:nvPr>
        </p:nvGraphicFramePr>
        <p:xfrm>
          <a:off x="377372" y="933653"/>
          <a:ext cx="4898184" cy="52433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1" name="Grafický objekt 10" descr="Tým">
            <a:extLst>
              <a:ext uri="{FF2B5EF4-FFF2-40B4-BE49-F238E27FC236}">
                <a16:creationId xmlns:a16="http://schemas.microsoft.com/office/drawing/2014/main" id="{153ED158-70BE-49C0-83CD-EFFC41BA78B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133796" y="4619005"/>
            <a:ext cx="1687954" cy="1687954"/>
          </a:xfrm>
          <a:prstGeom prst="rect">
            <a:avLst/>
          </a:prstGeom>
        </p:spPr>
      </p:pic>
      <p:pic>
        <p:nvPicPr>
          <p:cNvPr id="27" name="Grafický objekt 26" descr="Listnatý strom">
            <a:extLst>
              <a:ext uri="{FF2B5EF4-FFF2-40B4-BE49-F238E27FC236}">
                <a16:creationId xmlns:a16="http://schemas.microsoft.com/office/drawing/2014/main" id="{48E75429-EA83-4B35-BF82-E770FBDDCEE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8233322" y="877032"/>
            <a:ext cx="914400" cy="914400"/>
          </a:xfrm>
          <a:prstGeom prst="rect">
            <a:avLst/>
          </a:prstGeom>
        </p:spPr>
      </p:pic>
      <p:pic>
        <p:nvPicPr>
          <p:cNvPr id="31" name="Grafický objekt 30" descr="Kyblík a lopatka">
            <a:extLst>
              <a:ext uri="{FF2B5EF4-FFF2-40B4-BE49-F238E27FC236}">
                <a16:creationId xmlns:a16="http://schemas.microsoft.com/office/drawing/2014/main" id="{22C81F68-F712-43FD-B61D-6BEE9C1CB0A5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10105387" y="1770022"/>
            <a:ext cx="914400" cy="914400"/>
          </a:xfrm>
          <a:prstGeom prst="rect">
            <a:avLst/>
          </a:prstGeom>
        </p:spPr>
      </p:pic>
      <p:pic>
        <p:nvPicPr>
          <p:cNvPr id="33" name="Grafický objekt 32" descr="Rybaření">
            <a:extLst>
              <a:ext uri="{FF2B5EF4-FFF2-40B4-BE49-F238E27FC236}">
                <a16:creationId xmlns:a16="http://schemas.microsoft.com/office/drawing/2014/main" id="{17EBD792-36FD-4BB5-BD66-74779642BA05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5840355" y="1303049"/>
            <a:ext cx="914400" cy="914400"/>
          </a:xfrm>
          <a:prstGeom prst="rect">
            <a:avLst/>
          </a:prstGeom>
        </p:spPr>
      </p:pic>
      <p:pic>
        <p:nvPicPr>
          <p:cNvPr id="35" name="Grafický objekt 34" descr="Túra">
            <a:extLst>
              <a:ext uri="{FF2B5EF4-FFF2-40B4-BE49-F238E27FC236}">
                <a16:creationId xmlns:a16="http://schemas.microsoft.com/office/drawing/2014/main" id="{71A32290-14F8-4B96-92DB-AF3BCE39F08F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9273099" y="1177730"/>
            <a:ext cx="914400" cy="914400"/>
          </a:xfrm>
          <a:prstGeom prst="rect">
            <a:avLst/>
          </a:prstGeom>
        </p:spPr>
      </p:pic>
      <p:pic>
        <p:nvPicPr>
          <p:cNvPr id="37" name="Grafický objekt 36" descr="Brouk">
            <a:extLst>
              <a:ext uri="{FF2B5EF4-FFF2-40B4-BE49-F238E27FC236}">
                <a16:creationId xmlns:a16="http://schemas.microsoft.com/office/drawing/2014/main" id="{6C7AB731-02FA-4912-95FE-DCF07085C826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9167675" y="3399189"/>
            <a:ext cx="914400" cy="914400"/>
          </a:xfrm>
          <a:prstGeom prst="rect">
            <a:avLst/>
          </a:prstGeom>
        </p:spPr>
      </p:pic>
      <p:pic>
        <p:nvPicPr>
          <p:cNvPr id="39" name="Grafický objekt 38" descr="Vidlička a nůž">
            <a:extLst>
              <a:ext uri="{FF2B5EF4-FFF2-40B4-BE49-F238E27FC236}">
                <a16:creationId xmlns:a16="http://schemas.microsoft.com/office/drawing/2014/main" id="{880F4531-D351-49F8-ABE7-7FC6E315CD3B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6138018" y="3289155"/>
            <a:ext cx="914400" cy="914400"/>
          </a:xfrm>
          <a:prstGeom prst="rect">
            <a:avLst/>
          </a:prstGeom>
        </p:spPr>
      </p:pic>
      <p:pic>
        <p:nvPicPr>
          <p:cNvPr id="41" name="Grafický objekt 40" descr="Mapa s označeným bodem">
            <a:extLst>
              <a:ext uri="{FF2B5EF4-FFF2-40B4-BE49-F238E27FC236}">
                <a16:creationId xmlns:a16="http://schemas.microsoft.com/office/drawing/2014/main" id="{5F627120-7775-4813-BCD9-3E89258D8445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7388282" y="1750408"/>
            <a:ext cx="1673969" cy="1673969"/>
          </a:xfrm>
          <a:prstGeom prst="rect">
            <a:avLst/>
          </a:prstGeom>
        </p:spPr>
      </p:pic>
      <p:pic>
        <p:nvPicPr>
          <p:cNvPr id="43" name="Grafický objekt 42" descr="Vlak">
            <a:extLst>
              <a:ext uri="{FF2B5EF4-FFF2-40B4-BE49-F238E27FC236}">
                <a16:creationId xmlns:a16="http://schemas.microsoft.com/office/drawing/2014/main" id="{BC8878CD-B0CA-4D39-B2C2-57AEAF8C7DE9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7388282" y="3475813"/>
            <a:ext cx="914400" cy="914400"/>
          </a:xfrm>
          <a:prstGeom prst="rect">
            <a:avLst/>
          </a:prstGeom>
        </p:spPr>
      </p:pic>
      <p:pic>
        <p:nvPicPr>
          <p:cNvPr id="45" name="Grafický objekt 44" descr="Rypadlo">
            <a:extLst>
              <a:ext uri="{FF2B5EF4-FFF2-40B4-BE49-F238E27FC236}">
                <a16:creationId xmlns:a16="http://schemas.microsoft.com/office/drawing/2014/main" id="{2B610456-AF29-4BE2-A7C7-A5ECCEEE329F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6"/>
              </a:ext>
            </a:extLst>
          </a:blip>
          <a:stretch>
            <a:fillRect/>
          </a:stretch>
        </p:blipFill>
        <p:spPr>
          <a:xfrm>
            <a:off x="5558640" y="2252261"/>
            <a:ext cx="914400" cy="914400"/>
          </a:xfrm>
          <a:prstGeom prst="rect">
            <a:avLst/>
          </a:prstGeom>
        </p:spPr>
      </p:pic>
      <p:pic>
        <p:nvPicPr>
          <p:cNvPr id="47" name="Grafický objekt 46" descr="Město">
            <a:extLst>
              <a:ext uri="{FF2B5EF4-FFF2-40B4-BE49-F238E27FC236}">
                <a16:creationId xmlns:a16="http://schemas.microsoft.com/office/drawing/2014/main" id="{152711EE-EF41-4087-80C2-B3B8111F52C7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8"/>
              </a:ext>
            </a:extLst>
          </a:blip>
          <a:stretch>
            <a:fillRect/>
          </a:stretch>
        </p:blipFill>
        <p:spPr>
          <a:xfrm>
            <a:off x="6887390" y="933653"/>
            <a:ext cx="914400" cy="914400"/>
          </a:xfrm>
          <a:prstGeom prst="rect">
            <a:avLst/>
          </a:prstGeom>
        </p:spPr>
      </p:pic>
      <p:pic>
        <p:nvPicPr>
          <p:cNvPr id="49" name="Grafický objekt 48" descr="Spánek">
            <a:extLst>
              <a:ext uri="{FF2B5EF4-FFF2-40B4-BE49-F238E27FC236}">
                <a16:creationId xmlns:a16="http://schemas.microsoft.com/office/drawing/2014/main" id="{B9DE22DE-E5EC-4B87-93FD-CE76730F5D7F}"/>
              </a:ext>
            </a:extLst>
          </p:cNvPr>
          <p:cNvPicPr>
            <a:picLocks noChangeAspect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0"/>
              </a:ext>
            </a:extLst>
          </a:blip>
          <a:stretch>
            <a:fillRect/>
          </a:stretch>
        </p:blipFill>
        <p:spPr>
          <a:xfrm>
            <a:off x="10187499" y="2796518"/>
            <a:ext cx="914400" cy="914400"/>
          </a:xfrm>
          <a:prstGeom prst="rect">
            <a:avLst/>
          </a:prstGeom>
        </p:spPr>
      </p:pic>
      <p:pic>
        <p:nvPicPr>
          <p:cNvPr id="2050" name="Picture 2" descr="Výsledok vyhľadávania obrázkov pre dopyt znak baníctvo">
            <a:extLst>
              <a:ext uri="{FF2B5EF4-FFF2-40B4-BE49-F238E27FC236}">
                <a16:creationId xmlns:a16="http://schemas.microsoft.com/office/drawing/2014/main" id="{2F32176B-8B97-43A3-8873-5B2408C567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274" y="4751730"/>
            <a:ext cx="1560470" cy="1360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Grafický objekt 7" descr="Zákaz">
            <a:extLst>
              <a:ext uri="{FF2B5EF4-FFF2-40B4-BE49-F238E27FC236}">
                <a16:creationId xmlns:a16="http://schemas.microsoft.com/office/drawing/2014/main" id="{2956E9DC-580F-4CE1-BB38-FB69365E4395}"/>
              </a:ext>
            </a:extLst>
          </p:cNvPr>
          <p:cNvPicPr>
            <a:picLocks noChangeAspect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3"/>
              </a:ext>
            </a:extLst>
          </a:blip>
          <a:stretch>
            <a:fillRect/>
          </a:stretch>
        </p:blipFill>
        <p:spPr>
          <a:xfrm>
            <a:off x="8049904" y="4502361"/>
            <a:ext cx="1822732" cy="1921243"/>
          </a:xfrm>
          <a:prstGeom prst="rect">
            <a:avLst/>
          </a:prstGeom>
        </p:spPr>
      </p:pic>
      <p:sp>
        <p:nvSpPr>
          <p:cNvPr id="21" name="Nadpis 1">
            <a:extLst>
              <a:ext uri="{FF2B5EF4-FFF2-40B4-BE49-F238E27FC236}">
                <a16:creationId xmlns:a16="http://schemas.microsoft.com/office/drawing/2014/main" id="{E6105C3D-E966-4F40-BF6F-1EAF7460432E}"/>
              </a:ext>
            </a:extLst>
          </p:cNvPr>
          <p:cNvSpPr txBox="1">
            <a:spLocks/>
          </p:cNvSpPr>
          <p:nvPr/>
        </p:nvSpPr>
        <p:spPr>
          <a:xfrm>
            <a:off x="143618" y="29130"/>
            <a:ext cx="11988800" cy="80844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algn="l" defTabSz="914377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1" baseline="0">
                <a:solidFill>
                  <a:srgbClr val="4D041C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sk-SK" sz="3600" dirty="0" err="1"/>
              <a:t>Why</a:t>
            </a:r>
            <a:r>
              <a:rPr lang="sk-SK" sz="3600" dirty="0"/>
              <a:t> do </a:t>
            </a:r>
            <a:r>
              <a:rPr lang="sk-SK" sz="3600" dirty="0" err="1"/>
              <a:t>we</a:t>
            </a:r>
            <a:r>
              <a:rPr lang="sk-SK" sz="3600" dirty="0"/>
              <a:t> </a:t>
            </a:r>
            <a:r>
              <a:rPr lang="sk-SK" sz="3600" dirty="0" err="1"/>
              <a:t>need</a:t>
            </a:r>
            <a:r>
              <a:rPr lang="sk-SK" sz="3600" dirty="0"/>
              <a:t> </a:t>
            </a:r>
            <a:r>
              <a:rPr lang="sk-SK" sz="3600" dirty="0" err="1"/>
              <a:t>effective</a:t>
            </a:r>
            <a:r>
              <a:rPr lang="sk-SK" sz="3600" dirty="0"/>
              <a:t> </a:t>
            </a:r>
            <a:r>
              <a:rPr lang="sk-SK" sz="3600" dirty="0" err="1"/>
              <a:t>permitting</a:t>
            </a:r>
            <a:r>
              <a:rPr lang="sk-SK" sz="3600" dirty="0"/>
              <a:t> </a:t>
            </a:r>
            <a:r>
              <a:rPr lang="sk-SK" sz="3600" dirty="0" err="1"/>
              <a:t>procedures</a:t>
            </a:r>
            <a:r>
              <a:rPr lang="sk-SK" sz="3600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7494947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EB4B435-8A7A-4D3F-AE8E-F10A7E15C1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8651" y="141463"/>
            <a:ext cx="10673806" cy="1397052"/>
          </a:xfrm>
        </p:spPr>
        <p:txBody>
          <a:bodyPr>
            <a:normAutofit fontScale="90000"/>
          </a:bodyPr>
          <a:lstStyle/>
          <a:p>
            <a:r>
              <a:rPr lang="sk-SK" sz="3600" dirty="0" err="1"/>
              <a:t>Example</a:t>
            </a:r>
            <a:r>
              <a:rPr lang="sk-SK" sz="3600" dirty="0"/>
              <a:t> of </a:t>
            </a:r>
            <a:r>
              <a:rPr lang="sk-SK" sz="3600" dirty="0" err="1"/>
              <a:t>permitting</a:t>
            </a:r>
            <a:r>
              <a:rPr lang="sk-SK" sz="3600" dirty="0"/>
              <a:t> </a:t>
            </a:r>
            <a:r>
              <a:rPr lang="sk-SK" sz="3600" dirty="0" err="1"/>
              <a:t>impact</a:t>
            </a:r>
            <a:br>
              <a:rPr lang="sk-SK" sz="3600" dirty="0"/>
            </a:br>
            <a:r>
              <a:rPr lang="en-GB" sz="3600" dirty="0" err="1"/>
              <a:t>Norra</a:t>
            </a:r>
            <a:r>
              <a:rPr lang="en-GB" sz="3600" dirty="0"/>
              <a:t> Kärr heavy REE deposit/ </a:t>
            </a:r>
            <a:r>
              <a:rPr lang="en-GB" sz="3600" dirty="0" err="1"/>
              <a:t>TasmanMetals</a:t>
            </a:r>
            <a:r>
              <a:rPr lang="en-GB" sz="3600" dirty="0"/>
              <a:t> (Sweden)</a:t>
            </a:r>
            <a:endParaRPr lang="de-AT" sz="3600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0CDB0F1-C7DF-4031-A0FF-474DF56E8E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8651" y="1638569"/>
            <a:ext cx="10949578" cy="5077968"/>
          </a:xfrm>
        </p:spPr>
        <p:txBody>
          <a:bodyPr>
            <a:normAutofit/>
          </a:bodyPr>
          <a:lstStyle/>
          <a:p>
            <a:pPr marL="342900" indent="-342900" defTabSz="914400">
              <a:lnSpc>
                <a:spcPct val="100000"/>
              </a:lnSpc>
              <a:buFont typeface="Courier New" pitchFamily="49" charset="0"/>
              <a:buChar char="o"/>
            </a:pPr>
            <a:r>
              <a:rPr lang="en-GB" dirty="0">
                <a:solidFill>
                  <a:schemeClr val="tx1"/>
                </a:solidFill>
              </a:rPr>
              <a:t>explored by (Canadian) Leading Edge Materials Corp</a:t>
            </a:r>
            <a:r>
              <a:rPr lang="sk-SK" dirty="0">
                <a:solidFill>
                  <a:schemeClr val="tx1"/>
                </a:solidFill>
              </a:rPr>
              <a:t> (</a:t>
            </a:r>
            <a:r>
              <a:rPr lang="sk-SK" dirty="0" err="1">
                <a:solidFill>
                  <a:schemeClr val="tx1"/>
                </a:solidFill>
              </a:rPr>
              <a:t>Tasman</a:t>
            </a:r>
            <a:r>
              <a:rPr lang="sk-SK" dirty="0">
                <a:solidFill>
                  <a:schemeClr val="tx1"/>
                </a:solidFill>
              </a:rPr>
              <a:t> </a:t>
            </a:r>
            <a:r>
              <a:rPr lang="sk-SK" dirty="0" err="1">
                <a:solidFill>
                  <a:schemeClr val="tx1"/>
                </a:solidFill>
              </a:rPr>
              <a:t>Metals</a:t>
            </a:r>
            <a:r>
              <a:rPr lang="sk-SK" dirty="0">
                <a:solidFill>
                  <a:schemeClr val="tx1"/>
                </a:solidFill>
              </a:rPr>
              <a:t>)</a:t>
            </a:r>
            <a:r>
              <a:rPr lang="en-GB" dirty="0">
                <a:solidFill>
                  <a:schemeClr val="tx1"/>
                </a:solidFill>
              </a:rPr>
              <a:t>, </a:t>
            </a:r>
          </a:p>
          <a:p>
            <a:pPr marL="342900" indent="-342900" defTabSz="914400">
              <a:lnSpc>
                <a:spcPct val="100000"/>
              </a:lnSpc>
              <a:buFont typeface="Courier New" pitchFamily="49" charset="0"/>
              <a:buChar char="o"/>
            </a:pPr>
            <a:r>
              <a:rPr lang="en-GB" dirty="0" err="1">
                <a:solidFill>
                  <a:schemeClr val="tx1"/>
                </a:solidFill>
              </a:rPr>
              <a:t>TasmanMetals</a:t>
            </a:r>
            <a:r>
              <a:rPr lang="en-GB" dirty="0">
                <a:solidFill>
                  <a:schemeClr val="tx1"/>
                </a:solidFill>
              </a:rPr>
              <a:t> Economic Assessment study (2012) &gt; mining 1.5 Mt / year (mineral resource base of 59 Mt) with 80% total recovery of 3 “critical” REOs (Y, </a:t>
            </a:r>
            <a:r>
              <a:rPr lang="en-GB" dirty="0" err="1">
                <a:solidFill>
                  <a:schemeClr val="tx1"/>
                </a:solidFill>
              </a:rPr>
              <a:t>Dy</a:t>
            </a:r>
            <a:r>
              <a:rPr lang="en-GB" dirty="0">
                <a:solidFill>
                  <a:schemeClr val="tx1"/>
                </a:solidFill>
              </a:rPr>
              <a:t> and Tb) &gt; correspond to current demand. </a:t>
            </a:r>
          </a:p>
          <a:p>
            <a:pPr marL="342900" indent="-342900" defTabSz="914400">
              <a:lnSpc>
                <a:spcPct val="100000"/>
              </a:lnSpc>
              <a:buFont typeface="Courier New" pitchFamily="49" charset="0"/>
              <a:buChar char="o"/>
            </a:pPr>
            <a:r>
              <a:rPr lang="en-GB" dirty="0">
                <a:solidFill>
                  <a:schemeClr val="tx1"/>
                </a:solidFill>
              </a:rPr>
              <a:t>production prognosed for early 2017 </a:t>
            </a:r>
          </a:p>
          <a:p>
            <a:pPr marL="342900" lvl="1" indent="-342900" defTabSz="914400">
              <a:lnSpc>
                <a:spcPct val="100000"/>
              </a:lnSpc>
              <a:spcBef>
                <a:spcPts val="1200"/>
              </a:spcBef>
              <a:spcAft>
                <a:spcPts val="200"/>
              </a:spcAft>
              <a:buSzPct val="100000"/>
              <a:buFont typeface="Courier New" pitchFamily="49" charset="0"/>
              <a:buChar char="o"/>
            </a:pPr>
            <a:r>
              <a:rPr lang="en-GB" sz="2000" dirty="0">
                <a:solidFill>
                  <a:schemeClr val="tx1"/>
                </a:solidFill>
              </a:rPr>
              <a:t>dependent on environmental permitting procedure</a:t>
            </a:r>
          </a:p>
          <a:p>
            <a:pPr marL="342900" indent="-342900" defTabSz="914400">
              <a:lnSpc>
                <a:spcPct val="100000"/>
              </a:lnSpc>
              <a:buFont typeface="Courier New" pitchFamily="49" charset="0"/>
              <a:buChar char="o"/>
            </a:pPr>
            <a:r>
              <a:rPr lang="en-GB" dirty="0" err="1">
                <a:solidFill>
                  <a:schemeClr val="tx1"/>
                </a:solidFill>
              </a:rPr>
              <a:t>TasmanMetals</a:t>
            </a:r>
            <a:r>
              <a:rPr lang="en-GB" dirty="0">
                <a:solidFill>
                  <a:schemeClr val="tx1"/>
                </a:solidFill>
              </a:rPr>
              <a:t> did not get permit; (re)submission to Swedish Mining Inspectorate December 2017. </a:t>
            </a:r>
          </a:p>
          <a:p>
            <a:pPr marL="342900" lvl="1" indent="-342900" defTabSz="914400">
              <a:lnSpc>
                <a:spcPct val="100000"/>
              </a:lnSpc>
              <a:spcBef>
                <a:spcPts val="1200"/>
              </a:spcBef>
              <a:spcAft>
                <a:spcPts val="200"/>
              </a:spcAft>
              <a:buSzPct val="100000"/>
              <a:buFont typeface="Courier New" pitchFamily="49" charset="0"/>
              <a:buChar char="o"/>
            </a:pPr>
            <a:r>
              <a:rPr lang="en-GB" sz="2000" dirty="0">
                <a:solidFill>
                  <a:schemeClr val="tx1"/>
                </a:solidFill>
              </a:rPr>
              <a:t>Mining Lease already granted in 2013</a:t>
            </a:r>
            <a:r>
              <a:rPr lang="sk-SK" sz="2000" dirty="0">
                <a:solidFill>
                  <a:schemeClr val="tx1"/>
                </a:solidFill>
              </a:rPr>
              <a:t> </a:t>
            </a:r>
            <a:r>
              <a:rPr lang="sk-SK" sz="2000" dirty="0" err="1">
                <a:solidFill>
                  <a:schemeClr val="tx1"/>
                </a:solidFill>
              </a:rPr>
              <a:t>is</a:t>
            </a:r>
            <a:r>
              <a:rPr lang="sk-SK" sz="2000" dirty="0">
                <a:solidFill>
                  <a:schemeClr val="tx1"/>
                </a:solidFill>
              </a:rPr>
              <a:t> </a:t>
            </a:r>
            <a:r>
              <a:rPr lang="sk-SK" sz="2000" dirty="0" err="1">
                <a:solidFill>
                  <a:schemeClr val="tx1"/>
                </a:solidFill>
              </a:rPr>
              <a:t>now</a:t>
            </a:r>
            <a:r>
              <a:rPr lang="sk-SK" sz="2000" dirty="0">
                <a:solidFill>
                  <a:schemeClr val="tx1"/>
                </a:solidFill>
              </a:rPr>
              <a:t> </a:t>
            </a:r>
            <a:r>
              <a:rPr lang="sk-SK" sz="2000" dirty="0" err="1">
                <a:solidFill>
                  <a:schemeClr val="tx1"/>
                </a:solidFill>
              </a:rPr>
              <a:t>under</a:t>
            </a:r>
            <a:r>
              <a:rPr lang="sk-SK" sz="2000" dirty="0">
                <a:solidFill>
                  <a:schemeClr val="tx1"/>
                </a:solidFill>
              </a:rPr>
              <a:t> re-</a:t>
            </a:r>
            <a:r>
              <a:rPr lang="sk-SK" sz="2000" dirty="0" err="1">
                <a:solidFill>
                  <a:schemeClr val="tx1"/>
                </a:solidFill>
              </a:rPr>
              <a:t>assessment</a:t>
            </a:r>
            <a:r>
              <a:rPr lang="sk-SK" sz="2000" dirty="0">
                <a:solidFill>
                  <a:schemeClr val="tx1"/>
                </a:solidFill>
              </a:rPr>
              <a:t> </a:t>
            </a:r>
            <a:r>
              <a:rPr lang="sk-SK" sz="2000" dirty="0" err="1">
                <a:solidFill>
                  <a:schemeClr val="tx1"/>
                </a:solidFill>
              </a:rPr>
              <a:t>process</a:t>
            </a:r>
            <a:r>
              <a:rPr lang="sk-SK" sz="2000" dirty="0">
                <a:solidFill>
                  <a:schemeClr val="tx1"/>
                </a:solidFill>
              </a:rPr>
              <a:t> (status </a:t>
            </a:r>
            <a:r>
              <a:rPr lang="sk-SK" sz="2000" dirty="0" err="1">
                <a:solidFill>
                  <a:schemeClr val="tx1"/>
                </a:solidFill>
              </a:rPr>
              <a:t>from</a:t>
            </a:r>
            <a:r>
              <a:rPr lang="sk-SK" sz="2000" dirty="0">
                <a:solidFill>
                  <a:schemeClr val="tx1"/>
                </a:solidFill>
              </a:rPr>
              <a:t> </a:t>
            </a:r>
            <a:r>
              <a:rPr lang="sk-SK" sz="2000" dirty="0" err="1">
                <a:solidFill>
                  <a:schemeClr val="tx1"/>
                </a:solidFill>
              </a:rPr>
              <a:t>April</a:t>
            </a:r>
            <a:r>
              <a:rPr lang="sk-SK" sz="2000" dirty="0">
                <a:solidFill>
                  <a:schemeClr val="tx1"/>
                </a:solidFill>
              </a:rPr>
              <a:t> 2018)</a:t>
            </a:r>
            <a:endParaRPr lang="en-GB" sz="2000" dirty="0">
              <a:solidFill>
                <a:schemeClr val="tx1"/>
              </a:solidFill>
            </a:endParaRPr>
          </a:p>
          <a:p>
            <a:pPr marL="342900" indent="-342900" defTabSz="914400">
              <a:lnSpc>
                <a:spcPct val="100000"/>
              </a:lnSpc>
              <a:buFont typeface="Courier New" pitchFamily="49" charset="0"/>
              <a:buChar char="o"/>
            </a:pPr>
            <a:r>
              <a:rPr lang="en-IN" dirty="0">
                <a:solidFill>
                  <a:schemeClr val="tx1"/>
                </a:solidFill>
              </a:rPr>
              <a:t>Delays in obtaining permits from government</a:t>
            </a:r>
            <a:r>
              <a:rPr lang="sk-SK" dirty="0">
                <a:solidFill>
                  <a:schemeClr val="tx1"/>
                </a:solidFill>
              </a:rPr>
              <a:t> – </a:t>
            </a:r>
            <a:r>
              <a:rPr lang="en-IN" dirty="0">
                <a:solidFill>
                  <a:schemeClr val="tx1"/>
                </a:solidFill>
              </a:rPr>
              <a:t>&gt; </a:t>
            </a:r>
            <a:r>
              <a:rPr lang="en-GB" dirty="0">
                <a:solidFill>
                  <a:schemeClr val="tx1"/>
                </a:solidFill>
              </a:rPr>
              <a:t>Questionable</a:t>
            </a:r>
            <a:r>
              <a:rPr lang="sk-SK" dirty="0">
                <a:solidFill>
                  <a:schemeClr val="tx1"/>
                </a:solidFill>
              </a:rPr>
              <a:t> </a:t>
            </a:r>
            <a:r>
              <a:rPr lang="en-IN" dirty="0">
                <a:solidFill>
                  <a:schemeClr val="tx1"/>
                </a:solidFill>
              </a:rPr>
              <a:t>investment security </a:t>
            </a:r>
            <a:endParaRPr lang="de-AT" dirty="0">
              <a:solidFill>
                <a:schemeClr val="tx1"/>
              </a:solidFill>
            </a:endParaRPr>
          </a:p>
        </p:txBody>
      </p:sp>
      <p:pic>
        <p:nvPicPr>
          <p:cNvPr id="4" name="Image 2" descr="Z:\2- Missions\Europe\SCRREEN_H2020_2016-2019\6 - Dissemination &amp; Interactions\Communication\Toolbox\Logo\SCRREEN-LOGO-TRANS.png">
            <a:extLst>
              <a:ext uri="{FF2B5EF4-FFF2-40B4-BE49-F238E27FC236}">
                <a16:creationId xmlns:a16="http://schemas.microsoft.com/office/drawing/2014/main" id="{4A7012E4-3607-43A1-8EC9-BF8333153574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73244" y="141463"/>
            <a:ext cx="1995805" cy="6477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342134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4" name="Rectangle 33">
            <a:extLst>
              <a:ext uri="{FF2B5EF4-FFF2-40B4-BE49-F238E27FC236}">
                <a16:creationId xmlns:a16="http://schemas.microsoft.com/office/drawing/2014/main" id="{E5958DBC-F4DA-42A8-8C52-860179790ECD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2FBD75F5-C49C-4F6A-8D43-7A5939C23307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1DDD252-D7C8-4CE5-9C61-D60D722BC217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79FCC9A9-2031-4283-9B27-34B62BB7F305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181247" y="2086188"/>
            <a:ext cx="58521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Nadpis 1">
            <a:extLst>
              <a:ext uri="{FF2B5EF4-FFF2-40B4-BE49-F238E27FC236}">
                <a16:creationId xmlns:a16="http://schemas.microsoft.com/office/drawing/2014/main" id="{F83ADFFC-288B-46BA-90BB-775C6E8BF2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69509" y="1065150"/>
            <a:ext cx="5004270" cy="808299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GB" sz="3600" dirty="0"/>
              <a:t>Investment security</a:t>
            </a:r>
            <a:r>
              <a:rPr lang="sk-SK" sz="3600" dirty="0"/>
              <a:t>?</a:t>
            </a:r>
            <a:endParaRPr lang="en-GB" sz="3600" dirty="0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D9D52B66-D9DF-4549-91D2-BF296472F9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</p:spPr>
        <p:txBody>
          <a:bodyPr vert="horz" lIns="91440" tIns="45720" rIns="91440" bIns="45720" rtlCol="0">
            <a:normAutofit/>
          </a:bodyPr>
          <a:lstStyle/>
          <a:p>
            <a:pPr defTabSz="457200">
              <a:spcAft>
                <a:spcPts val="600"/>
              </a:spcAft>
            </a:pPr>
            <a:fld id="{33F92EE5-EFE0-4EEA-B0E0-AA42AC9DC580}" type="slidenum">
              <a:rPr lang="en-US" smtClean="0"/>
              <a:pPr defTabSz="457200">
                <a:spcAft>
                  <a:spcPts val="600"/>
                </a:spcAft>
              </a:pPr>
              <a:t>12</a:t>
            </a:fld>
            <a:endParaRPr lang="en-US"/>
          </a:p>
        </p:txBody>
      </p:sp>
      <p:graphicFrame>
        <p:nvGraphicFramePr>
          <p:cNvPr id="30" name="Diagram 29">
            <a:extLst>
              <a:ext uri="{FF2B5EF4-FFF2-40B4-BE49-F238E27FC236}">
                <a16:creationId xmlns:a16="http://schemas.microsoft.com/office/drawing/2014/main" id="{CFFDE091-1DF9-4E3E-9C42-D6A472CF540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9014556"/>
              </p:ext>
            </p:extLst>
          </p:nvPr>
        </p:nvGraphicFramePr>
        <p:xfrm>
          <a:off x="-1770742" y="0"/>
          <a:ext cx="8752114" cy="63010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Šipka: pětiúhelník 10">
            <a:extLst>
              <a:ext uri="{FF2B5EF4-FFF2-40B4-BE49-F238E27FC236}">
                <a16:creationId xmlns:a16="http://schemas.microsoft.com/office/drawing/2014/main" id="{AE80DE85-51CA-4C06-82E6-938CD042ADD2}"/>
              </a:ext>
            </a:extLst>
          </p:cNvPr>
          <p:cNvSpPr/>
          <p:nvPr/>
        </p:nvSpPr>
        <p:spPr>
          <a:xfrm rot="10800000">
            <a:off x="6669509" y="2152673"/>
            <a:ext cx="4999975" cy="3724422"/>
          </a:xfrm>
          <a:prstGeom prst="homePlate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dirty="0"/>
          </a:p>
        </p:txBody>
      </p:sp>
      <p:sp>
        <p:nvSpPr>
          <p:cNvPr id="13" name="TextovéPole 12">
            <a:extLst>
              <a:ext uri="{FF2B5EF4-FFF2-40B4-BE49-F238E27FC236}">
                <a16:creationId xmlns:a16="http://schemas.microsoft.com/office/drawing/2014/main" id="{8CE2F819-8161-4771-A9B5-F31C112C0E78}"/>
              </a:ext>
            </a:extLst>
          </p:cNvPr>
          <p:cNvSpPr txBox="1"/>
          <p:nvPr/>
        </p:nvSpPr>
        <p:spPr>
          <a:xfrm>
            <a:off x="8107327" y="2670629"/>
            <a:ext cx="3387987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(Not) streamlined procedures (No. of Acts and competent authorities)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Delays in getting permit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Success rate (?)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Social acceptance (?)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Policy strategy and priorities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40852564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92EE5-EFE0-4EEA-B0E0-AA42AC9DC580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3686186" y="3852323"/>
            <a:ext cx="7088680" cy="502023"/>
          </a:xfrm>
        </p:spPr>
        <p:txBody>
          <a:bodyPr>
            <a:normAutofit fontScale="90000"/>
          </a:bodyPr>
          <a:lstStyle/>
          <a:p>
            <a:r>
              <a:rPr lang="de-AT" sz="4200" dirty="0"/>
              <a:t>Thanks for your attention!</a:t>
            </a:r>
          </a:p>
        </p:txBody>
      </p:sp>
      <p:pic>
        <p:nvPicPr>
          <p:cNvPr id="3" name="2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3792" y="1391575"/>
            <a:ext cx="1503522" cy="1477328"/>
          </a:xfrm>
          <a:prstGeom prst="rect">
            <a:avLst/>
          </a:prstGeom>
        </p:spPr>
      </p:pic>
      <p:sp>
        <p:nvSpPr>
          <p:cNvPr id="5" name="4 CuadroTexto"/>
          <p:cNvSpPr txBox="1"/>
          <p:nvPr/>
        </p:nvSpPr>
        <p:spPr>
          <a:xfrm>
            <a:off x="3686186" y="1391574"/>
            <a:ext cx="670475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MinPol</a:t>
            </a:r>
            <a:r>
              <a:rPr lang="de-DE" dirty="0"/>
              <a:t> - Agency for International Minerals Policy</a:t>
            </a:r>
          </a:p>
          <a:p>
            <a:r>
              <a:rPr lang="de-DE" dirty="0">
                <a:solidFill>
                  <a:schemeClr val="bg2">
                    <a:lumMod val="10000"/>
                  </a:schemeClr>
                </a:solidFill>
              </a:rPr>
              <a:t>www.minpol.com </a:t>
            </a:r>
          </a:p>
          <a:p>
            <a:endParaRPr lang="de-DE" dirty="0"/>
          </a:p>
          <a:p>
            <a:r>
              <a:rPr lang="de-DE" dirty="0" err="1"/>
              <a:t>Bla</a:t>
            </a:r>
            <a:r>
              <a:rPr lang="sk-SK" dirty="0"/>
              <a:t>ž</a:t>
            </a:r>
            <a:r>
              <a:rPr lang="de-DE" dirty="0" err="1"/>
              <a:t>ena</a:t>
            </a:r>
            <a:r>
              <a:rPr lang="de-DE" dirty="0"/>
              <a:t> Hamadová, </a:t>
            </a:r>
            <a:r>
              <a:rPr lang="sk-SK" dirty="0" err="1"/>
              <a:t>Minerals</a:t>
            </a:r>
            <a:r>
              <a:rPr lang="sk-SK" dirty="0"/>
              <a:t> </a:t>
            </a:r>
            <a:r>
              <a:rPr lang="sk-SK" dirty="0" err="1"/>
              <a:t>Policy</a:t>
            </a:r>
            <a:r>
              <a:rPr lang="sk-SK" dirty="0"/>
              <a:t> Junior </a:t>
            </a:r>
            <a:r>
              <a:rPr lang="sk-SK" dirty="0" err="1"/>
              <a:t>Specialist</a:t>
            </a:r>
            <a:endParaRPr lang="de-DE" dirty="0"/>
          </a:p>
          <a:p>
            <a:r>
              <a:rPr lang="de-AT" dirty="0"/>
              <a:t>E-mail: </a:t>
            </a:r>
            <a:r>
              <a:rPr lang="sk-SK" b="1" dirty="0"/>
              <a:t>b</a:t>
            </a:r>
            <a:r>
              <a:rPr lang="de-AT" b="1" dirty="0"/>
              <a:t>lazena</a:t>
            </a:r>
            <a:r>
              <a:rPr lang="sk-SK" b="1" dirty="0"/>
              <a:t>.h</a:t>
            </a:r>
            <a:r>
              <a:rPr lang="de-AT" b="1" dirty="0"/>
              <a:t>amadova@minpol.com</a:t>
            </a:r>
            <a:endParaRPr lang="en-US" b="1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WIOML - 3rd Annual Conference, Toledo 2017 - Blažena Hamaová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78490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EC52D56-FF5E-48B3-A959-84F0F53908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8240" y="195500"/>
            <a:ext cx="9875520" cy="438014"/>
          </a:xfrm>
        </p:spPr>
        <p:txBody>
          <a:bodyPr>
            <a:normAutofit fontScale="90000"/>
          </a:bodyPr>
          <a:lstStyle/>
          <a:p>
            <a:r>
              <a:rPr lang="sk-SK" sz="3600" dirty="0" err="1"/>
              <a:t>Key</a:t>
            </a:r>
            <a:r>
              <a:rPr lang="sk-SK" sz="3600" dirty="0"/>
              <a:t> </a:t>
            </a:r>
            <a:r>
              <a:rPr lang="sk-SK" sz="3600" dirty="0" err="1"/>
              <a:t>results</a:t>
            </a:r>
            <a:r>
              <a:rPr lang="sk-SK" sz="3600" dirty="0"/>
              <a:t> of </a:t>
            </a:r>
            <a:r>
              <a:rPr lang="sk-SK" sz="3600" dirty="0" err="1"/>
              <a:t>the</a:t>
            </a:r>
            <a:r>
              <a:rPr lang="sk-SK" sz="3600" dirty="0"/>
              <a:t> SWOT </a:t>
            </a:r>
            <a:r>
              <a:rPr lang="sk-SK" sz="3600" dirty="0" err="1"/>
              <a:t>analysis</a:t>
            </a:r>
            <a:r>
              <a:rPr lang="sk-SK" sz="3600" dirty="0"/>
              <a:t> (EU </a:t>
            </a:r>
            <a:r>
              <a:rPr lang="sk-SK" sz="3600" dirty="0" err="1"/>
              <a:t>perspective</a:t>
            </a:r>
            <a:r>
              <a:rPr lang="sk-SK" sz="3600" dirty="0"/>
              <a:t>)</a:t>
            </a:r>
            <a:endParaRPr lang="cs-CZ" sz="3600" dirty="0"/>
          </a:p>
        </p:txBody>
      </p:sp>
      <p:graphicFrame>
        <p:nvGraphicFramePr>
          <p:cNvPr id="6" name="Zástupný symbol pro obsah 5">
            <a:extLst>
              <a:ext uri="{FF2B5EF4-FFF2-40B4-BE49-F238E27FC236}">
                <a16:creationId xmlns:a16="http://schemas.microsoft.com/office/drawing/2014/main" id="{20057C86-1080-4850-BF01-1F9B0EB5640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26729382"/>
              </p:ext>
            </p:extLst>
          </p:nvPr>
        </p:nvGraphicFramePr>
        <p:xfrm>
          <a:off x="391885" y="633514"/>
          <a:ext cx="11408230" cy="5640797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5704115">
                  <a:extLst>
                    <a:ext uri="{9D8B030D-6E8A-4147-A177-3AD203B41FA5}">
                      <a16:colId xmlns:a16="http://schemas.microsoft.com/office/drawing/2014/main" val="1865804939"/>
                    </a:ext>
                  </a:extLst>
                </a:gridCol>
                <a:gridCol w="5704115">
                  <a:extLst>
                    <a:ext uri="{9D8B030D-6E8A-4147-A177-3AD203B41FA5}">
                      <a16:colId xmlns:a16="http://schemas.microsoft.com/office/drawing/2014/main" val="2225823556"/>
                    </a:ext>
                  </a:extLst>
                </a:gridCol>
              </a:tblGrid>
              <a:tr h="366778"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sk-SK" dirty="0"/>
                        <a:t>STRENGTHS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WEAKNESSES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1555355"/>
                  </a:ext>
                </a:extLst>
              </a:tr>
              <a:tr h="2292361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sk-SK" sz="1600" b="0" dirty="0" err="1"/>
                        <a:t>Strong</a:t>
                      </a:r>
                      <a:r>
                        <a:rPr lang="sk-SK" sz="1600" b="0" dirty="0"/>
                        <a:t> </a:t>
                      </a:r>
                      <a:r>
                        <a:rPr lang="sk-SK" sz="1600" b="0" dirty="0" err="1"/>
                        <a:t>legal</a:t>
                      </a:r>
                      <a:r>
                        <a:rPr lang="sk-SK" sz="1600" b="0" dirty="0"/>
                        <a:t> and </a:t>
                      </a:r>
                      <a:r>
                        <a:rPr lang="sk-SK" sz="1600" b="0" dirty="0" err="1"/>
                        <a:t>policy</a:t>
                      </a:r>
                      <a:r>
                        <a:rPr lang="sk-SK" sz="1600" b="0" dirty="0"/>
                        <a:t> </a:t>
                      </a:r>
                      <a:r>
                        <a:rPr lang="sk-SK" sz="1600" b="0" dirty="0" err="1"/>
                        <a:t>framework</a:t>
                      </a:r>
                      <a:r>
                        <a:rPr lang="sk-SK" sz="1600" b="0" dirty="0"/>
                        <a:t> – </a:t>
                      </a:r>
                      <a:r>
                        <a:rPr lang="sk-SK" sz="1600" b="0" dirty="0" err="1"/>
                        <a:t>internal</a:t>
                      </a:r>
                      <a:r>
                        <a:rPr lang="sk-SK" sz="1600" b="0" dirty="0"/>
                        <a:t> </a:t>
                      </a:r>
                      <a:r>
                        <a:rPr lang="sk-SK" sz="1600" b="0" dirty="0" err="1"/>
                        <a:t>market</a:t>
                      </a:r>
                      <a:r>
                        <a:rPr lang="sk-SK" sz="1600" b="0" dirty="0"/>
                        <a:t>, </a:t>
                      </a:r>
                      <a:r>
                        <a:rPr lang="sk-SK" sz="1600" b="0" dirty="0" err="1"/>
                        <a:t>environment</a:t>
                      </a:r>
                      <a:r>
                        <a:rPr lang="sk-SK" sz="1600" b="0" dirty="0"/>
                        <a:t>, </a:t>
                      </a:r>
                      <a:r>
                        <a:rPr lang="sk-SK" sz="1600" b="0" dirty="0" err="1"/>
                        <a:t>access</a:t>
                      </a:r>
                      <a:r>
                        <a:rPr lang="sk-SK" sz="1600" b="0" dirty="0"/>
                        <a:t> to </a:t>
                      </a:r>
                      <a:r>
                        <a:rPr lang="sk-SK" sz="1600" b="0" dirty="0" err="1"/>
                        <a:t>justice</a:t>
                      </a:r>
                      <a:r>
                        <a:rPr lang="sk-SK" sz="1600" b="0" dirty="0"/>
                        <a:t>, etc.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sk-SK" sz="1600" b="0" dirty="0" err="1"/>
                        <a:t>Free</a:t>
                      </a:r>
                      <a:r>
                        <a:rPr lang="sk-SK" sz="1600" b="0" dirty="0"/>
                        <a:t> </a:t>
                      </a:r>
                      <a:r>
                        <a:rPr lang="sk-SK" sz="1600" b="0" dirty="0" err="1"/>
                        <a:t>moovement</a:t>
                      </a:r>
                      <a:r>
                        <a:rPr lang="sk-SK" sz="1600" b="0" dirty="0"/>
                        <a:t> of </a:t>
                      </a:r>
                      <a:r>
                        <a:rPr lang="sk-SK" sz="1600" b="0" dirty="0" err="1"/>
                        <a:t>capital</a:t>
                      </a:r>
                      <a:r>
                        <a:rPr lang="sk-SK" sz="1600" b="0" dirty="0"/>
                        <a:t>, </a:t>
                      </a:r>
                      <a:r>
                        <a:rPr lang="sk-SK" sz="1600" b="0" dirty="0" err="1"/>
                        <a:t>persons</a:t>
                      </a:r>
                      <a:r>
                        <a:rPr lang="sk-SK" sz="1600" b="0" dirty="0"/>
                        <a:t> and </a:t>
                      </a:r>
                      <a:r>
                        <a:rPr lang="sk-SK" sz="1600" b="0" dirty="0" err="1"/>
                        <a:t>services</a:t>
                      </a:r>
                      <a:r>
                        <a:rPr lang="sk-SK" sz="1600" b="0" dirty="0"/>
                        <a:t>, </a:t>
                      </a:r>
                      <a:r>
                        <a:rPr lang="sk-SK" sz="1600" b="0" dirty="0" err="1"/>
                        <a:t>recognition</a:t>
                      </a:r>
                      <a:r>
                        <a:rPr lang="sk-SK" sz="1600" b="0" dirty="0"/>
                        <a:t> of </a:t>
                      </a:r>
                      <a:r>
                        <a:rPr lang="sk-SK" sz="1600" b="0" dirty="0" err="1"/>
                        <a:t>diplomas</a:t>
                      </a:r>
                      <a:r>
                        <a:rPr lang="sk-SK" sz="1600" b="0" dirty="0"/>
                        <a:t>, </a:t>
                      </a:r>
                      <a:r>
                        <a:rPr lang="sk-SK" sz="1600" b="0" dirty="0" err="1"/>
                        <a:t>certificates</a:t>
                      </a:r>
                      <a:r>
                        <a:rPr lang="sk-SK" sz="1600" b="0" dirty="0"/>
                        <a:t> and </a:t>
                      </a:r>
                      <a:r>
                        <a:rPr lang="sk-SK" sz="1600" b="0" dirty="0" err="1"/>
                        <a:t>qualifications</a:t>
                      </a:r>
                      <a:r>
                        <a:rPr lang="sk-SK" sz="1600" b="0" dirty="0"/>
                        <a:t>,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sk-SK" sz="1600" b="0" dirty="0" err="1"/>
                        <a:t>Initiatives</a:t>
                      </a:r>
                      <a:r>
                        <a:rPr lang="sk-SK" sz="1600" b="0" dirty="0"/>
                        <a:t> and </a:t>
                      </a:r>
                      <a:r>
                        <a:rPr lang="sk-SK" sz="1600" b="0" dirty="0" err="1"/>
                        <a:t>Guidances</a:t>
                      </a:r>
                      <a:r>
                        <a:rPr lang="sk-SK" sz="1600" b="0" dirty="0"/>
                        <a:t> – Raw </a:t>
                      </a:r>
                      <a:r>
                        <a:rPr lang="sk-SK" sz="1600" b="0" dirty="0" err="1"/>
                        <a:t>Materials</a:t>
                      </a:r>
                      <a:r>
                        <a:rPr lang="sk-SK" sz="1600" b="0" dirty="0"/>
                        <a:t> </a:t>
                      </a:r>
                      <a:r>
                        <a:rPr lang="sk-SK" sz="1600" b="0" dirty="0" err="1"/>
                        <a:t>Initiativ</a:t>
                      </a:r>
                      <a:r>
                        <a:rPr lang="sk-SK" sz="1600" b="0" dirty="0"/>
                        <a:t> and </a:t>
                      </a:r>
                      <a:r>
                        <a:rPr lang="sk-SK" sz="1600" b="0" dirty="0" err="1"/>
                        <a:t>its</a:t>
                      </a:r>
                      <a:r>
                        <a:rPr lang="sk-SK" sz="1600" b="0" dirty="0"/>
                        <a:t> </a:t>
                      </a:r>
                      <a:r>
                        <a:rPr lang="sk-SK" sz="1600" b="0" dirty="0" err="1"/>
                        <a:t>Strategic</a:t>
                      </a:r>
                      <a:r>
                        <a:rPr lang="sk-SK" sz="1600" b="0" dirty="0"/>
                        <a:t> </a:t>
                      </a:r>
                      <a:r>
                        <a:rPr lang="sk-SK" sz="1600" b="0" dirty="0" err="1"/>
                        <a:t>Implementation</a:t>
                      </a:r>
                      <a:r>
                        <a:rPr lang="sk-SK" sz="1600" b="0" dirty="0"/>
                        <a:t> </a:t>
                      </a:r>
                      <a:r>
                        <a:rPr lang="sk-SK" sz="1600" b="0" dirty="0" err="1"/>
                        <a:t>Plan</a:t>
                      </a:r>
                      <a:r>
                        <a:rPr lang="sk-SK" sz="1600" b="0" dirty="0"/>
                        <a:t>, EU </a:t>
                      </a:r>
                      <a:r>
                        <a:rPr lang="sk-SK" sz="1600" b="0" dirty="0" err="1"/>
                        <a:t>Guidance</a:t>
                      </a:r>
                      <a:r>
                        <a:rPr lang="sk-SK" sz="1600" b="0" dirty="0"/>
                        <a:t> on NEEI and Natura2000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dirty="0"/>
                        <a:t>Non-energy minerals supply does not figure among defined Policy Areas of the EU</a:t>
                      </a:r>
                      <a:endParaRPr lang="sk-SK" sz="1600" b="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sk-SK" sz="1600" b="0" dirty="0"/>
                        <a:t>NEEI </a:t>
                      </a:r>
                      <a:r>
                        <a:rPr lang="sk-SK" sz="1600" b="0" dirty="0" err="1"/>
                        <a:t>sector</a:t>
                      </a:r>
                      <a:r>
                        <a:rPr lang="sk-SK" sz="1600" b="0" dirty="0"/>
                        <a:t> </a:t>
                      </a:r>
                      <a:r>
                        <a:rPr lang="sk-SK" sz="1600" b="0" dirty="0" err="1"/>
                        <a:t>is</a:t>
                      </a:r>
                      <a:r>
                        <a:rPr lang="sk-SK" sz="1600" b="0" dirty="0"/>
                        <a:t> </a:t>
                      </a:r>
                      <a:r>
                        <a:rPr lang="sk-SK" sz="1600" b="0" dirty="0" err="1"/>
                        <a:t>not</a:t>
                      </a:r>
                      <a:r>
                        <a:rPr lang="sk-SK" sz="1600" b="0" dirty="0"/>
                        <a:t> </a:t>
                      </a:r>
                      <a:r>
                        <a:rPr lang="sk-SK" sz="1600" b="0" dirty="0" err="1"/>
                        <a:t>properly</a:t>
                      </a:r>
                      <a:r>
                        <a:rPr lang="sk-SK" sz="1600" b="0" dirty="0"/>
                        <a:t> </a:t>
                      </a:r>
                      <a:r>
                        <a:rPr lang="sk-SK" sz="1600" b="0" dirty="0" err="1"/>
                        <a:t>covered</a:t>
                      </a:r>
                      <a:r>
                        <a:rPr lang="sk-SK" sz="1600" b="0" dirty="0"/>
                        <a:t> by </a:t>
                      </a:r>
                      <a:r>
                        <a:rPr lang="sk-SK" sz="1600" b="0" dirty="0" err="1"/>
                        <a:t>Concessions</a:t>
                      </a:r>
                      <a:r>
                        <a:rPr lang="sk-SK" sz="1600" b="0" dirty="0"/>
                        <a:t> </a:t>
                      </a:r>
                      <a:r>
                        <a:rPr lang="sk-SK" sz="1600" b="0" dirty="0" err="1"/>
                        <a:t>Directive</a:t>
                      </a:r>
                      <a:endParaRPr lang="sk-SK" sz="1600" b="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sk-SK" sz="1600" b="0" dirty="0" err="1"/>
                        <a:t>Inconsistencies</a:t>
                      </a:r>
                      <a:r>
                        <a:rPr lang="sk-SK" sz="1600" b="0" dirty="0"/>
                        <a:t> in Nature </a:t>
                      </a:r>
                      <a:r>
                        <a:rPr lang="sk-SK" sz="1600" b="0" dirty="0" err="1"/>
                        <a:t>Directives</a:t>
                      </a:r>
                      <a:r>
                        <a:rPr lang="sk-SK" sz="1600" b="0" dirty="0"/>
                        <a:t> (</a:t>
                      </a:r>
                      <a:r>
                        <a:rPr lang="sk-SK" sz="1600" b="0" dirty="0" err="1"/>
                        <a:t>e.g</a:t>
                      </a:r>
                      <a:r>
                        <a:rPr lang="sk-SK" sz="1600" b="0" dirty="0"/>
                        <a:t>. </a:t>
                      </a:r>
                      <a:r>
                        <a:rPr lang="sk-SK" sz="1600" b="0" dirty="0" err="1"/>
                        <a:t>evel</a:t>
                      </a:r>
                      <a:r>
                        <a:rPr lang="sk-SK" sz="1600" b="0" dirty="0"/>
                        <a:t> of </a:t>
                      </a:r>
                      <a:r>
                        <a:rPr lang="sk-SK" sz="1600" b="0" dirty="0" err="1"/>
                        <a:t>protection</a:t>
                      </a:r>
                      <a:r>
                        <a:rPr lang="sk-SK" sz="1600" b="0" dirty="0"/>
                        <a:t> </a:t>
                      </a:r>
                      <a:r>
                        <a:rPr lang="sk-SK" sz="1600" b="0" dirty="0" err="1"/>
                        <a:t>strictness</a:t>
                      </a:r>
                      <a:r>
                        <a:rPr lang="sk-SK" sz="1600" b="0" dirty="0"/>
                        <a:t>) and EIA </a:t>
                      </a:r>
                      <a:r>
                        <a:rPr lang="sk-SK" sz="1600" b="0" dirty="0" err="1"/>
                        <a:t>Directive</a:t>
                      </a:r>
                      <a:r>
                        <a:rPr lang="sk-SK" sz="1600" b="0" dirty="0"/>
                        <a:t> (</a:t>
                      </a:r>
                      <a:r>
                        <a:rPr lang="sk-SK" sz="1600" b="0" dirty="0" err="1"/>
                        <a:t>competent</a:t>
                      </a:r>
                      <a:r>
                        <a:rPr lang="sk-SK" sz="1600" b="0" dirty="0"/>
                        <a:t> expert)</a:t>
                      </a:r>
                      <a:endParaRPr lang="cs-CZ" sz="16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5328829"/>
                  </a:ext>
                </a:extLst>
              </a:tr>
              <a:tr h="414213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sk-SK" b="1" dirty="0"/>
                        <a:t>OPPORTUNITIES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cs-CZ" b="1" dirty="0"/>
                        <a:t>THREATHS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7616672"/>
                  </a:ext>
                </a:extLst>
              </a:tr>
              <a:tr h="2567445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sk-SK" sz="1600" b="0" dirty="0" err="1"/>
                        <a:t>Promotion</a:t>
                      </a:r>
                      <a:r>
                        <a:rPr lang="sk-SK" sz="1600" b="0" dirty="0"/>
                        <a:t> of </a:t>
                      </a:r>
                      <a:r>
                        <a:rPr lang="sk-SK" sz="1600" b="0" dirty="0" err="1"/>
                        <a:t>international</a:t>
                      </a:r>
                      <a:r>
                        <a:rPr lang="sk-SK" sz="1600" b="0" dirty="0"/>
                        <a:t> </a:t>
                      </a:r>
                      <a:r>
                        <a:rPr lang="sk-SK" sz="1600" b="0" dirty="0" err="1"/>
                        <a:t>cooperation</a:t>
                      </a:r>
                      <a:endParaRPr lang="sk-SK" sz="1600" b="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sk-SK" sz="1600" b="0" dirty="0" err="1"/>
                        <a:t>Encouraging</a:t>
                      </a:r>
                      <a:r>
                        <a:rPr lang="sk-SK" sz="1600" b="0" dirty="0"/>
                        <a:t> of </a:t>
                      </a:r>
                      <a:r>
                        <a:rPr lang="sk-SK" sz="1600" b="0" dirty="0" err="1"/>
                        <a:t>innovation</a:t>
                      </a:r>
                      <a:r>
                        <a:rPr lang="sk-SK" sz="1600" b="0" dirty="0"/>
                        <a:t> and </a:t>
                      </a:r>
                      <a:r>
                        <a:rPr lang="sk-SK" sz="1600" b="0" dirty="0" err="1"/>
                        <a:t>technological</a:t>
                      </a:r>
                      <a:r>
                        <a:rPr lang="sk-SK" sz="1600" b="0" dirty="0"/>
                        <a:t> </a:t>
                      </a:r>
                      <a:r>
                        <a:rPr lang="sk-SK" sz="1600" b="0" dirty="0" err="1"/>
                        <a:t>progress</a:t>
                      </a:r>
                      <a:endParaRPr lang="sk-SK" sz="1600" b="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sk-SK" sz="1600" b="0" dirty="0" err="1"/>
                        <a:t>Incorporation</a:t>
                      </a:r>
                      <a:r>
                        <a:rPr lang="sk-SK" sz="1600" b="0" dirty="0"/>
                        <a:t> of LCA in </a:t>
                      </a:r>
                      <a:r>
                        <a:rPr lang="sk-SK" sz="1600" b="0" dirty="0" err="1"/>
                        <a:t>Concessions</a:t>
                      </a:r>
                      <a:r>
                        <a:rPr lang="sk-SK" sz="1600" b="0" dirty="0"/>
                        <a:t> </a:t>
                      </a:r>
                      <a:r>
                        <a:rPr lang="sk-SK" sz="1600" b="0" dirty="0" err="1"/>
                        <a:t>Dir</a:t>
                      </a:r>
                      <a:r>
                        <a:rPr lang="sk-SK" sz="1600" b="0" dirty="0"/>
                        <a:t>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sk-SK" sz="1600" b="0" dirty="0" err="1"/>
                        <a:t>One</a:t>
                      </a:r>
                      <a:r>
                        <a:rPr lang="sk-SK" sz="1600" b="0" dirty="0"/>
                        <a:t> stop </a:t>
                      </a:r>
                      <a:r>
                        <a:rPr lang="sk-SK" sz="1600" b="0" dirty="0" err="1"/>
                        <a:t>shops</a:t>
                      </a:r>
                      <a:r>
                        <a:rPr lang="sk-SK" sz="1600" b="0" dirty="0"/>
                        <a:t> to </a:t>
                      </a:r>
                      <a:r>
                        <a:rPr lang="sk-SK" sz="1600" b="0" dirty="0" err="1"/>
                        <a:t>be</a:t>
                      </a:r>
                      <a:r>
                        <a:rPr lang="sk-SK" sz="1600" b="0" dirty="0"/>
                        <a:t> </a:t>
                      </a:r>
                      <a:r>
                        <a:rPr lang="sk-SK" sz="1600" b="0" dirty="0" err="1"/>
                        <a:t>promoted</a:t>
                      </a:r>
                      <a:r>
                        <a:rPr lang="sk-SK" sz="1600" b="0" dirty="0"/>
                        <a:t> in </a:t>
                      </a:r>
                      <a:r>
                        <a:rPr lang="sk-SK" sz="1600" b="0" dirty="0" err="1"/>
                        <a:t>Services</a:t>
                      </a:r>
                      <a:r>
                        <a:rPr lang="sk-SK" sz="1600" b="0" dirty="0"/>
                        <a:t> </a:t>
                      </a:r>
                      <a:r>
                        <a:rPr lang="sk-SK" sz="1600" b="0" dirty="0" err="1"/>
                        <a:t>Dir</a:t>
                      </a:r>
                      <a:r>
                        <a:rPr lang="sk-SK" sz="1600" b="0" dirty="0"/>
                        <a:t>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sk-SK" sz="1600" b="0" dirty="0" err="1"/>
                        <a:t>Streamlining</a:t>
                      </a:r>
                      <a:r>
                        <a:rPr lang="sk-SK" sz="1600" b="0" dirty="0"/>
                        <a:t> </a:t>
                      </a:r>
                      <a:r>
                        <a:rPr lang="sk-SK" sz="1600" b="0" dirty="0" err="1"/>
                        <a:t>the</a:t>
                      </a:r>
                      <a:r>
                        <a:rPr lang="sk-SK" sz="1600" b="0" dirty="0"/>
                        <a:t> </a:t>
                      </a:r>
                      <a:r>
                        <a:rPr lang="sk-SK" sz="1600" b="0" dirty="0" err="1"/>
                        <a:t>environmental</a:t>
                      </a:r>
                      <a:r>
                        <a:rPr lang="sk-SK" sz="1600" b="0" dirty="0"/>
                        <a:t> </a:t>
                      </a:r>
                      <a:r>
                        <a:rPr lang="sk-SK" sz="1600" b="0" dirty="0" err="1"/>
                        <a:t>permitting</a:t>
                      </a:r>
                      <a:r>
                        <a:rPr lang="sk-SK" sz="1600" b="0" dirty="0"/>
                        <a:t> (new EIA </a:t>
                      </a:r>
                      <a:r>
                        <a:rPr lang="sk-SK" sz="1600" b="0" dirty="0" err="1"/>
                        <a:t>Dir</a:t>
                      </a:r>
                      <a:r>
                        <a:rPr lang="sk-SK" sz="1600" b="0" dirty="0"/>
                        <a:t>.)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sk-SK" sz="1600" b="0" dirty="0"/>
                        <a:t>EIB as </a:t>
                      </a:r>
                      <a:r>
                        <a:rPr lang="sk-SK" sz="1600" b="0" dirty="0" err="1"/>
                        <a:t>an</a:t>
                      </a:r>
                      <a:r>
                        <a:rPr lang="sk-SK" sz="1600" b="0" dirty="0"/>
                        <a:t> </a:t>
                      </a:r>
                      <a:r>
                        <a:rPr lang="sk-SK" sz="1600" b="0" dirty="0" err="1"/>
                        <a:t>important</a:t>
                      </a:r>
                      <a:r>
                        <a:rPr lang="sk-SK" sz="1600" b="0" dirty="0"/>
                        <a:t> </a:t>
                      </a:r>
                      <a:r>
                        <a:rPr lang="sk-SK" sz="1600" b="0" dirty="0" err="1"/>
                        <a:t>Stakeholder</a:t>
                      </a:r>
                      <a:r>
                        <a:rPr lang="sk-SK" sz="1600" b="0" dirty="0"/>
                        <a:t> </a:t>
                      </a:r>
                      <a:r>
                        <a:rPr lang="sk-SK" sz="1600" b="0" dirty="0" err="1"/>
                        <a:t>for</a:t>
                      </a:r>
                      <a:r>
                        <a:rPr lang="sk-SK" sz="1600" b="0" dirty="0"/>
                        <a:t> </a:t>
                      </a:r>
                      <a:r>
                        <a:rPr lang="sk-SK" sz="1600" b="0" dirty="0" err="1"/>
                        <a:t>funding</a:t>
                      </a:r>
                      <a:r>
                        <a:rPr lang="sk-SK" sz="1600" b="0" dirty="0"/>
                        <a:t> NEEI?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cs-CZ" b="0" dirty="0" err="1"/>
                        <a:t>Stricter</a:t>
                      </a:r>
                      <a:r>
                        <a:rPr lang="cs-CZ" b="0" dirty="0"/>
                        <a:t> </a:t>
                      </a:r>
                      <a:r>
                        <a:rPr lang="cs-CZ" b="0" dirty="0" err="1"/>
                        <a:t>rules</a:t>
                      </a:r>
                      <a:r>
                        <a:rPr lang="cs-CZ" b="0" dirty="0"/>
                        <a:t> (</a:t>
                      </a:r>
                      <a:r>
                        <a:rPr lang="cs-CZ" b="0" dirty="0" err="1"/>
                        <a:t>environmental</a:t>
                      </a:r>
                      <a:r>
                        <a:rPr lang="cs-CZ" b="0" dirty="0"/>
                        <a:t>, </a:t>
                      </a:r>
                      <a:r>
                        <a:rPr lang="cs-CZ" b="0" dirty="0" err="1"/>
                        <a:t>water</a:t>
                      </a:r>
                      <a:r>
                        <a:rPr lang="cs-CZ" b="0" dirty="0"/>
                        <a:t> </a:t>
                      </a:r>
                      <a:r>
                        <a:rPr lang="cs-CZ" b="0" dirty="0" err="1"/>
                        <a:t>protection</a:t>
                      </a:r>
                      <a:r>
                        <a:rPr lang="cs-CZ" b="0" dirty="0"/>
                        <a:t>) = </a:t>
                      </a:r>
                      <a:r>
                        <a:rPr lang="cs-CZ" b="0" dirty="0" err="1"/>
                        <a:t>financial</a:t>
                      </a:r>
                      <a:r>
                        <a:rPr lang="cs-CZ" b="0" dirty="0"/>
                        <a:t> </a:t>
                      </a:r>
                      <a:r>
                        <a:rPr lang="cs-CZ" b="0" dirty="0" err="1"/>
                        <a:t>challenge</a:t>
                      </a:r>
                      <a:r>
                        <a:rPr lang="cs-CZ" b="0" dirty="0"/>
                        <a:t> to </a:t>
                      </a:r>
                      <a:r>
                        <a:rPr lang="cs-CZ" b="0" dirty="0" err="1"/>
                        <a:t>investors</a:t>
                      </a:r>
                      <a:endParaRPr lang="cs-CZ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8624048"/>
                  </a:ext>
                </a:extLst>
              </a:tr>
            </a:tbl>
          </a:graphicData>
        </a:graphic>
      </p:graphicFrame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D005687B-477F-4114-940F-2B334D3D24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92EE5-EFE0-4EEA-B0E0-AA42AC9DC580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8499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EC52D56-FF5E-48B3-A959-84F0F53908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8240" y="195500"/>
            <a:ext cx="9875520" cy="438014"/>
          </a:xfrm>
        </p:spPr>
        <p:txBody>
          <a:bodyPr>
            <a:normAutofit fontScale="90000"/>
          </a:bodyPr>
          <a:lstStyle/>
          <a:p>
            <a:r>
              <a:rPr lang="sk-SK" sz="3600" dirty="0" err="1"/>
              <a:t>Key</a:t>
            </a:r>
            <a:r>
              <a:rPr lang="sk-SK" sz="3600" dirty="0"/>
              <a:t> </a:t>
            </a:r>
            <a:r>
              <a:rPr lang="sk-SK" sz="3600" dirty="0" err="1"/>
              <a:t>results</a:t>
            </a:r>
            <a:r>
              <a:rPr lang="sk-SK" sz="3600" dirty="0"/>
              <a:t> of </a:t>
            </a:r>
            <a:r>
              <a:rPr lang="sk-SK" sz="3600" dirty="0" err="1"/>
              <a:t>the</a:t>
            </a:r>
            <a:r>
              <a:rPr lang="sk-SK" sz="3600" dirty="0"/>
              <a:t> SWOT </a:t>
            </a:r>
            <a:r>
              <a:rPr lang="sk-SK" sz="3600" dirty="0" err="1"/>
              <a:t>analysis</a:t>
            </a:r>
            <a:r>
              <a:rPr lang="sk-SK" sz="3600" dirty="0"/>
              <a:t> (MS </a:t>
            </a:r>
            <a:r>
              <a:rPr lang="sk-SK" sz="3600" dirty="0" err="1"/>
              <a:t>perspective</a:t>
            </a:r>
            <a:r>
              <a:rPr lang="sk-SK" sz="3600" dirty="0"/>
              <a:t>)</a:t>
            </a:r>
            <a:endParaRPr lang="cs-CZ" sz="3600" dirty="0"/>
          </a:p>
        </p:txBody>
      </p:sp>
      <p:graphicFrame>
        <p:nvGraphicFramePr>
          <p:cNvPr id="6" name="Zástupný symbol pro obsah 5">
            <a:extLst>
              <a:ext uri="{FF2B5EF4-FFF2-40B4-BE49-F238E27FC236}">
                <a16:creationId xmlns:a16="http://schemas.microsoft.com/office/drawing/2014/main" id="{20057C86-1080-4850-BF01-1F9B0EB5640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25221682"/>
              </p:ext>
            </p:extLst>
          </p:nvPr>
        </p:nvGraphicFramePr>
        <p:xfrm>
          <a:off x="391885" y="633514"/>
          <a:ext cx="11408230" cy="5640797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5704115">
                  <a:extLst>
                    <a:ext uri="{9D8B030D-6E8A-4147-A177-3AD203B41FA5}">
                      <a16:colId xmlns:a16="http://schemas.microsoft.com/office/drawing/2014/main" val="1865804939"/>
                    </a:ext>
                  </a:extLst>
                </a:gridCol>
                <a:gridCol w="5704115">
                  <a:extLst>
                    <a:ext uri="{9D8B030D-6E8A-4147-A177-3AD203B41FA5}">
                      <a16:colId xmlns:a16="http://schemas.microsoft.com/office/drawing/2014/main" val="2225823556"/>
                    </a:ext>
                  </a:extLst>
                </a:gridCol>
              </a:tblGrid>
              <a:tr h="366778"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sk-SK" dirty="0"/>
                        <a:t>STRENGTHS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WEAKNESSES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1555355"/>
                  </a:ext>
                </a:extLst>
              </a:tr>
              <a:tr h="2292361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sk-SK" sz="1600" b="0" dirty="0" err="1"/>
                        <a:t>Transposition</a:t>
                      </a:r>
                      <a:r>
                        <a:rPr lang="sk-SK" sz="1600" b="0" dirty="0"/>
                        <a:t> of EU </a:t>
                      </a:r>
                      <a:r>
                        <a:rPr lang="sk-SK" sz="1600" b="0" dirty="0" err="1"/>
                        <a:t>legislation</a:t>
                      </a:r>
                      <a:endParaRPr lang="sk-SK" sz="1600" b="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sk-SK" sz="1600" b="0" dirty="0" err="1"/>
                        <a:t>Security</a:t>
                      </a:r>
                      <a:r>
                        <a:rPr lang="sk-SK" sz="1600" b="0" dirty="0"/>
                        <a:t> of </a:t>
                      </a:r>
                      <a:r>
                        <a:rPr lang="sk-SK" sz="1600" b="0" dirty="0" err="1"/>
                        <a:t>tenure</a:t>
                      </a:r>
                      <a:r>
                        <a:rPr lang="sk-SK" sz="1600" b="0" dirty="0"/>
                        <a:t> </a:t>
                      </a:r>
                      <a:r>
                        <a:rPr lang="sk-SK" sz="1600" b="0" dirty="0" err="1"/>
                        <a:t>is</a:t>
                      </a:r>
                      <a:r>
                        <a:rPr lang="sk-SK" sz="1600" b="0" dirty="0"/>
                        <a:t> </a:t>
                      </a:r>
                      <a:r>
                        <a:rPr lang="sk-SK" sz="1600" b="0" dirty="0" err="1"/>
                        <a:t>guaranteed</a:t>
                      </a:r>
                      <a:r>
                        <a:rPr lang="sk-SK" sz="1600" b="0" dirty="0"/>
                        <a:t> by </a:t>
                      </a:r>
                      <a:r>
                        <a:rPr lang="sk-SK" sz="1600" b="0" dirty="0" err="1"/>
                        <a:t>national</a:t>
                      </a:r>
                      <a:r>
                        <a:rPr lang="sk-SK" sz="1600" b="0" dirty="0"/>
                        <a:t> </a:t>
                      </a:r>
                      <a:r>
                        <a:rPr lang="sk-SK" sz="1600" b="0" dirty="0" err="1"/>
                        <a:t>legislation</a:t>
                      </a:r>
                      <a:endParaRPr lang="sk-SK" sz="1600" b="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="0" dirty="0"/>
                        <a:t>Some MSs (e.g. FI, PL, ES) apply financial incentives as a policy tool to attract investments</a:t>
                      </a:r>
                      <a:endParaRPr lang="sk-SK" sz="1600" b="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sk-SK" sz="1600" b="0" dirty="0"/>
                        <a:t>A </a:t>
                      </a:r>
                      <a:r>
                        <a:rPr lang="sk-SK" sz="1600" b="0" dirty="0" err="1"/>
                        <a:t>good</a:t>
                      </a:r>
                      <a:r>
                        <a:rPr lang="sk-SK" sz="1600" b="0" dirty="0"/>
                        <a:t> </a:t>
                      </a:r>
                      <a:r>
                        <a:rPr lang="sk-SK" sz="1600" b="0" dirty="0" err="1"/>
                        <a:t>practices</a:t>
                      </a:r>
                      <a:r>
                        <a:rPr lang="sk-SK" sz="1600" b="0" dirty="0"/>
                        <a:t> – „</a:t>
                      </a:r>
                      <a:r>
                        <a:rPr lang="sk-SK" sz="1600" b="0" dirty="0" err="1"/>
                        <a:t>One</a:t>
                      </a:r>
                      <a:r>
                        <a:rPr lang="sk-SK" sz="1600" b="0" dirty="0"/>
                        <a:t> stop </a:t>
                      </a:r>
                      <a:r>
                        <a:rPr lang="sk-SK" sz="1600" b="0" dirty="0" err="1"/>
                        <a:t>shops</a:t>
                      </a:r>
                      <a:r>
                        <a:rPr lang="sk-SK" sz="1600" b="0" dirty="0"/>
                        <a:t>“ and </a:t>
                      </a:r>
                      <a:r>
                        <a:rPr lang="sk-SK" sz="1600" b="0" dirty="0" err="1"/>
                        <a:t>electronic</a:t>
                      </a:r>
                      <a:r>
                        <a:rPr lang="sk-SK" sz="1600" b="0" dirty="0"/>
                        <a:t> </a:t>
                      </a:r>
                      <a:r>
                        <a:rPr lang="sk-SK" sz="1600" b="0" dirty="0" err="1"/>
                        <a:t>permitting</a:t>
                      </a:r>
                      <a:r>
                        <a:rPr lang="sk-SK" sz="1600" b="0" dirty="0"/>
                        <a:t> </a:t>
                      </a:r>
                      <a:r>
                        <a:rPr lang="sk-SK" sz="1600" b="0" dirty="0" err="1"/>
                        <a:t>systems</a:t>
                      </a:r>
                      <a:r>
                        <a:rPr lang="sk-SK" sz="1600" b="0" dirty="0"/>
                        <a:t>, </a:t>
                      </a:r>
                      <a:r>
                        <a:rPr lang="sk-SK" sz="1600" b="0" dirty="0" err="1"/>
                        <a:t>stakholders</a:t>
                      </a:r>
                      <a:r>
                        <a:rPr lang="sk-SK" sz="1600" b="0" dirty="0"/>
                        <a:t> </a:t>
                      </a:r>
                      <a:r>
                        <a:rPr lang="sk-SK" sz="1600" b="0" dirty="0" err="1"/>
                        <a:t>engagement</a:t>
                      </a:r>
                      <a:r>
                        <a:rPr lang="sk-SK" sz="1600" b="0" dirty="0"/>
                        <a:t>, </a:t>
                      </a:r>
                      <a:r>
                        <a:rPr lang="sk-SK" sz="1600" b="0" dirty="0" err="1"/>
                        <a:t>reconciliation</a:t>
                      </a:r>
                      <a:r>
                        <a:rPr lang="sk-SK" sz="1600" b="0" dirty="0"/>
                        <a:t> </a:t>
                      </a:r>
                      <a:r>
                        <a:rPr lang="sk-SK" sz="1600" b="0" dirty="0" err="1"/>
                        <a:t>with</a:t>
                      </a:r>
                      <a:r>
                        <a:rPr lang="sk-SK" sz="1600" b="0" dirty="0"/>
                        <a:t> </a:t>
                      </a:r>
                      <a:r>
                        <a:rPr lang="sk-SK" sz="1600" b="0" dirty="0" err="1"/>
                        <a:t>nature</a:t>
                      </a:r>
                      <a:r>
                        <a:rPr lang="sk-SK" sz="1600" b="0" dirty="0"/>
                        <a:t> </a:t>
                      </a:r>
                      <a:r>
                        <a:rPr lang="sk-SK" sz="1600" b="0" dirty="0" err="1"/>
                        <a:t>conservation</a:t>
                      </a:r>
                      <a:r>
                        <a:rPr lang="sk-SK" sz="1600" b="0" dirty="0"/>
                        <a:t>, </a:t>
                      </a:r>
                      <a:r>
                        <a:rPr lang="sk-SK" sz="1600" b="0" dirty="0" err="1"/>
                        <a:t>land</a:t>
                      </a:r>
                      <a:r>
                        <a:rPr lang="sk-SK" sz="1600" b="0" dirty="0"/>
                        <a:t> </a:t>
                      </a:r>
                      <a:r>
                        <a:rPr lang="sk-SK" sz="1600" b="0" dirty="0" err="1"/>
                        <a:t>useplanning</a:t>
                      </a:r>
                      <a:r>
                        <a:rPr lang="sk-SK" sz="1600" b="0" dirty="0"/>
                        <a:t> </a:t>
                      </a:r>
                      <a:r>
                        <a:rPr lang="sk-SK" sz="1600" b="0" dirty="0" err="1"/>
                        <a:t>practice</a:t>
                      </a:r>
                      <a:r>
                        <a:rPr lang="sk-SK" sz="1600" b="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cs-CZ" sz="1600" dirty="0" err="1"/>
                        <a:t>Different</a:t>
                      </a:r>
                      <a:r>
                        <a:rPr lang="cs-CZ" sz="1600" dirty="0"/>
                        <a:t> </a:t>
                      </a:r>
                      <a:r>
                        <a:rPr lang="cs-CZ" sz="1600" dirty="0" err="1"/>
                        <a:t>clasification</a:t>
                      </a:r>
                      <a:r>
                        <a:rPr lang="cs-CZ" sz="1600" dirty="0"/>
                        <a:t> </a:t>
                      </a:r>
                      <a:r>
                        <a:rPr lang="cs-CZ" sz="1600" dirty="0" err="1"/>
                        <a:t>legal</a:t>
                      </a:r>
                      <a:r>
                        <a:rPr lang="cs-CZ" sz="1600" dirty="0"/>
                        <a:t> status </a:t>
                      </a:r>
                      <a:r>
                        <a:rPr lang="cs-CZ" sz="1600" dirty="0" err="1"/>
                        <a:t>of</a:t>
                      </a:r>
                      <a:r>
                        <a:rPr lang="cs-CZ" sz="1600" dirty="0"/>
                        <a:t> </a:t>
                      </a:r>
                      <a:r>
                        <a:rPr lang="cs-CZ" sz="1600" dirty="0" err="1"/>
                        <a:t>minerals</a:t>
                      </a:r>
                      <a:r>
                        <a:rPr lang="cs-CZ" sz="1600" dirty="0"/>
                        <a:t> ((non)-</a:t>
                      </a:r>
                      <a:r>
                        <a:rPr lang="cs-CZ" sz="1600" dirty="0" err="1"/>
                        <a:t>claimable</a:t>
                      </a:r>
                      <a:r>
                        <a:rPr lang="cs-CZ" sz="1600" dirty="0"/>
                        <a:t>, (non-) </a:t>
                      </a:r>
                      <a:r>
                        <a:rPr lang="cs-CZ" sz="1600" dirty="0" err="1"/>
                        <a:t>reserved</a:t>
                      </a:r>
                      <a:r>
                        <a:rPr lang="cs-CZ" sz="1600" dirty="0"/>
                        <a:t>, (non-)</a:t>
                      </a:r>
                      <a:r>
                        <a:rPr lang="cs-CZ" sz="1600" dirty="0" err="1"/>
                        <a:t>concession</a:t>
                      </a:r>
                      <a:r>
                        <a:rPr lang="cs-CZ" sz="1600" dirty="0"/>
                        <a:t>, </a:t>
                      </a:r>
                      <a:r>
                        <a:rPr lang="cs-CZ" sz="1600" dirty="0" err="1"/>
                        <a:t>etc</a:t>
                      </a:r>
                      <a:r>
                        <a:rPr lang="cs-CZ" sz="1600" dirty="0"/>
                        <a:t>.)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cs-CZ" sz="1600" dirty="0" err="1"/>
                        <a:t>Lack</a:t>
                      </a:r>
                      <a:r>
                        <a:rPr lang="cs-CZ" sz="1600" dirty="0"/>
                        <a:t> </a:t>
                      </a:r>
                      <a:r>
                        <a:rPr lang="cs-CZ" sz="1600" dirty="0" err="1"/>
                        <a:t>of</a:t>
                      </a:r>
                      <a:r>
                        <a:rPr lang="cs-CZ" sz="1600" dirty="0"/>
                        <a:t> </a:t>
                      </a:r>
                      <a:r>
                        <a:rPr lang="cs-CZ" sz="1600" dirty="0" err="1"/>
                        <a:t>statistics</a:t>
                      </a:r>
                      <a:r>
                        <a:rPr lang="cs-CZ" sz="1600" dirty="0"/>
                        <a:t> on </a:t>
                      </a:r>
                      <a:r>
                        <a:rPr lang="cs-CZ" sz="1600" dirty="0" err="1"/>
                        <a:t>permitting</a:t>
                      </a:r>
                      <a:r>
                        <a:rPr lang="cs-CZ" sz="1600" dirty="0"/>
                        <a:t> </a:t>
                      </a:r>
                      <a:r>
                        <a:rPr lang="cs-CZ" sz="1600" dirty="0" err="1"/>
                        <a:t>success</a:t>
                      </a:r>
                      <a:r>
                        <a:rPr lang="cs-CZ" sz="1600" dirty="0"/>
                        <a:t> </a:t>
                      </a:r>
                      <a:r>
                        <a:rPr lang="cs-CZ" sz="1600" dirty="0" err="1"/>
                        <a:t>rate</a:t>
                      </a:r>
                      <a:r>
                        <a:rPr lang="cs-CZ" sz="1600" dirty="0"/>
                        <a:t> in </a:t>
                      </a:r>
                      <a:r>
                        <a:rPr lang="cs-CZ" sz="1600" dirty="0" err="1"/>
                        <a:t>some</a:t>
                      </a:r>
                      <a:r>
                        <a:rPr lang="cs-CZ" sz="1600" dirty="0"/>
                        <a:t> </a:t>
                      </a:r>
                      <a:r>
                        <a:rPr lang="cs-CZ" sz="1600" dirty="0" err="1"/>
                        <a:t>countries</a:t>
                      </a:r>
                      <a:endParaRPr lang="cs-CZ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Cost of permitting procedures may be too high, especially for SMEs which constitute a large part of the NEEI sector. </a:t>
                      </a:r>
                      <a:endParaRPr lang="sk-SK" sz="16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cs-CZ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5328829"/>
                  </a:ext>
                </a:extLst>
              </a:tr>
              <a:tr h="414213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sk-SK" b="1" dirty="0"/>
                        <a:t>OPPORTUNITIES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cs-CZ" b="1" dirty="0"/>
                        <a:t>THREATHS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7616672"/>
                  </a:ext>
                </a:extLst>
              </a:tr>
              <a:tr h="2567445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sk-SK" sz="1600" b="0" dirty="0"/>
                        <a:t>EU </a:t>
                      </a:r>
                      <a:r>
                        <a:rPr lang="sk-SK" sz="1600" b="0" dirty="0" err="1"/>
                        <a:t>fuded</a:t>
                      </a:r>
                      <a:r>
                        <a:rPr lang="sk-SK" sz="1600" b="0" dirty="0"/>
                        <a:t> </a:t>
                      </a:r>
                      <a:r>
                        <a:rPr lang="sk-SK" sz="1600" b="0" dirty="0" err="1"/>
                        <a:t>research</a:t>
                      </a:r>
                      <a:r>
                        <a:rPr lang="sk-SK" sz="1600" b="0" dirty="0"/>
                        <a:t> (</a:t>
                      </a:r>
                      <a:r>
                        <a:rPr lang="sk-SK" sz="1600" b="0" dirty="0" err="1"/>
                        <a:t>Horizon</a:t>
                      </a:r>
                      <a:r>
                        <a:rPr lang="sk-SK" sz="1600" b="0" dirty="0"/>
                        <a:t> 2020) as a </a:t>
                      </a:r>
                      <a:r>
                        <a:rPr lang="sk-SK" sz="1600" b="0" dirty="0" err="1"/>
                        <a:t>tool</a:t>
                      </a:r>
                      <a:r>
                        <a:rPr lang="sk-SK" sz="1600" b="0" dirty="0"/>
                        <a:t> </a:t>
                      </a:r>
                      <a:r>
                        <a:rPr lang="sk-SK" sz="1600" b="0" dirty="0" err="1"/>
                        <a:t>for</a:t>
                      </a:r>
                      <a:r>
                        <a:rPr lang="sk-SK" sz="1600" b="0" dirty="0"/>
                        <a:t> </a:t>
                      </a:r>
                      <a:r>
                        <a:rPr lang="sk-SK" sz="1600" b="0" dirty="0" err="1"/>
                        <a:t>boosting</a:t>
                      </a:r>
                      <a:r>
                        <a:rPr lang="sk-SK" sz="1600" b="0" dirty="0"/>
                        <a:t> </a:t>
                      </a:r>
                      <a:r>
                        <a:rPr lang="sk-SK" sz="1600" b="0" dirty="0" err="1"/>
                        <a:t>the</a:t>
                      </a:r>
                      <a:r>
                        <a:rPr lang="sk-SK" sz="1600" b="0" dirty="0"/>
                        <a:t> </a:t>
                      </a:r>
                      <a:r>
                        <a:rPr lang="sk-SK" sz="1600" b="0" dirty="0" err="1"/>
                        <a:t>national</a:t>
                      </a:r>
                      <a:r>
                        <a:rPr lang="sk-SK" sz="1600" b="0" dirty="0"/>
                        <a:t> RM </a:t>
                      </a:r>
                      <a:r>
                        <a:rPr lang="sk-SK" sz="1600" b="0" dirty="0" err="1"/>
                        <a:t>policy</a:t>
                      </a:r>
                      <a:r>
                        <a:rPr lang="sk-SK" sz="1600" b="0" dirty="0"/>
                        <a:t> </a:t>
                      </a:r>
                      <a:r>
                        <a:rPr lang="sk-SK" sz="1600" b="0" dirty="0" err="1"/>
                        <a:t>framework</a:t>
                      </a:r>
                      <a:endParaRPr lang="sk-SK" sz="1600" b="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sk-SK" sz="1600" b="0" dirty="0" err="1"/>
                        <a:t>Some</a:t>
                      </a:r>
                      <a:r>
                        <a:rPr lang="sk-SK" sz="1600" b="0" dirty="0"/>
                        <a:t> MS </a:t>
                      </a:r>
                      <a:r>
                        <a:rPr lang="sk-SK" sz="1600" b="0" dirty="0" err="1"/>
                        <a:t>already</a:t>
                      </a:r>
                      <a:r>
                        <a:rPr lang="sk-SK" sz="1600" b="0" dirty="0"/>
                        <a:t> </a:t>
                      </a:r>
                      <a:r>
                        <a:rPr lang="sk-SK" sz="1600" b="0" dirty="0" err="1"/>
                        <a:t>adopted</a:t>
                      </a:r>
                      <a:r>
                        <a:rPr lang="sk-SK" sz="1600" b="0" dirty="0"/>
                        <a:t> RMI in </a:t>
                      </a:r>
                      <a:r>
                        <a:rPr lang="sk-SK" sz="1600" b="0" dirty="0" err="1"/>
                        <a:t>thier</a:t>
                      </a:r>
                      <a:r>
                        <a:rPr lang="sk-SK" sz="1600" b="0" dirty="0"/>
                        <a:t> </a:t>
                      </a:r>
                      <a:r>
                        <a:rPr lang="sk-SK" sz="1600" b="0" dirty="0" err="1"/>
                        <a:t>policies</a:t>
                      </a:r>
                      <a:endParaRPr lang="sk-SK" sz="1600" b="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sk-SK" sz="1600" b="0" dirty="0" err="1"/>
                        <a:t>Support</a:t>
                      </a:r>
                      <a:r>
                        <a:rPr lang="sk-SK" sz="1600" b="0" dirty="0"/>
                        <a:t> </a:t>
                      </a:r>
                      <a:r>
                        <a:rPr lang="sk-SK" sz="1600" b="0" dirty="0" err="1"/>
                        <a:t>mineral</a:t>
                      </a:r>
                      <a:r>
                        <a:rPr lang="sk-SK" sz="1600" b="0" dirty="0"/>
                        <a:t> </a:t>
                      </a:r>
                      <a:r>
                        <a:rPr lang="sk-SK" sz="1600" b="0" dirty="0" err="1"/>
                        <a:t>development</a:t>
                      </a:r>
                      <a:r>
                        <a:rPr lang="sk-SK" sz="1600" b="0" dirty="0"/>
                        <a:t> </a:t>
                      </a:r>
                      <a:r>
                        <a:rPr lang="sk-SK" sz="1600" b="0" dirty="0" err="1"/>
                        <a:t>project</a:t>
                      </a:r>
                      <a:r>
                        <a:rPr lang="sk-SK" sz="1600" b="0" dirty="0"/>
                        <a:t> </a:t>
                      </a:r>
                      <a:r>
                        <a:rPr lang="sk-SK" sz="1600" b="0" dirty="0" err="1"/>
                        <a:t>where</a:t>
                      </a:r>
                      <a:r>
                        <a:rPr lang="sk-SK" sz="1600" b="0" dirty="0"/>
                        <a:t> </a:t>
                      </a:r>
                      <a:r>
                        <a:rPr lang="sk-SK" sz="1600" b="0" dirty="0" err="1"/>
                        <a:t>it</a:t>
                      </a:r>
                      <a:r>
                        <a:rPr lang="sk-SK" sz="1600" b="0" dirty="0"/>
                        <a:t> </a:t>
                      </a:r>
                      <a:r>
                        <a:rPr lang="sk-SK" sz="1600" b="0" dirty="0" err="1"/>
                        <a:t>may</a:t>
                      </a:r>
                      <a:r>
                        <a:rPr lang="sk-SK" sz="1600" b="0" dirty="0"/>
                        <a:t> </a:t>
                      </a:r>
                      <a:r>
                        <a:rPr lang="sk-SK" sz="1600" b="0" dirty="0" err="1"/>
                        <a:t>promote</a:t>
                      </a:r>
                      <a:r>
                        <a:rPr lang="sk-SK" sz="1600" b="0" dirty="0"/>
                        <a:t> </a:t>
                      </a:r>
                      <a:r>
                        <a:rPr lang="sk-SK" sz="1600" b="0" dirty="0" err="1"/>
                        <a:t>socio-economic</a:t>
                      </a:r>
                      <a:r>
                        <a:rPr lang="sk-SK" sz="1600" b="0" dirty="0"/>
                        <a:t> </a:t>
                      </a:r>
                      <a:r>
                        <a:rPr lang="sk-SK" sz="1600" b="0" dirty="0" err="1"/>
                        <a:t>development</a:t>
                      </a:r>
                      <a:endParaRPr lang="sk-SK" sz="1600" b="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sk-SK" sz="1600" b="0" dirty="0" err="1"/>
                        <a:t>Cross-border</a:t>
                      </a:r>
                      <a:r>
                        <a:rPr lang="sk-SK" sz="1600" b="0" dirty="0"/>
                        <a:t> </a:t>
                      </a:r>
                      <a:r>
                        <a:rPr lang="sk-SK" sz="1600" b="0" dirty="0" err="1"/>
                        <a:t>planning</a:t>
                      </a:r>
                      <a:r>
                        <a:rPr lang="sk-SK" sz="1600" b="0" dirty="0"/>
                        <a:t> in </a:t>
                      </a:r>
                      <a:r>
                        <a:rPr lang="sk-SK" sz="1600" b="0" dirty="0" err="1"/>
                        <a:t>suppy-demand</a:t>
                      </a:r>
                      <a:r>
                        <a:rPr lang="sk-SK" sz="1600" b="0" dirty="0"/>
                        <a:t> of RM, </a:t>
                      </a:r>
                      <a:r>
                        <a:rPr lang="sk-SK" sz="1600" b="0" dirty="0" err="1"/>
                        <a:t>e.g</a:t>
                      </a:r>
                      <a:r>
                        <a:rPr lang="sk-SK" sz="1600" b="0" dirty="0"/>
                        <a:t>. in </a:t>
                      </a:r>
                      <a:r>
                        <a:rPr lang="sk-SK" sz="1600" b="0" dirty="0" err="1"/>
                        <a:t>aggregates</a:t>
                      </a:r>
                      <a:endParaRPr lang="sk-SK" sz="1600" b="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sk-SK" sz="1600" b="0" dirty="0"/>
                        <a:t>More </a:t>
                      </a:r>
                      <a:r>
                        <a:rPr lang="sk-SK" sz="1600" b="0" dirty="0" err="1"/>
                        <a:t>dissemination</a:t>
                      </a:r>
                      <a:r>
                        <a:rPr lang="sk-SK" sz="1600" b="0" dirty="0"/>
                        <a:t> in </a:t>
                      </a:r>
                      <a:r>
                        <a:rPr lang="sk-SK" sz="1600" b="0" dirty="0" err="1"/>
                        <a:t>successfuly</a:t>
                      </a:r>
                      <a:r>
                        <a:rPr lang="sk-SK" sz="1600" b="0" dirty="0"/>
                        <a:t> </a:t>
                      </a:r>
                      <a:r>
                        <a:rPr lang="sk-SK" sz="1600" b="0" dirty="0" err="1"/>
                        <a:t>applied</a:t>
                      </a:r>
                      <a:r>
                        <a:rPr lang="sk-SK" sz="1600" b="0" dirty="0"/>
                        <a:t> of </a:t>
                      </a:r>
                      <a:r>
                        <a:rPr lang="sk-SK" sz="1600" b="0" dirty="0" err="1"/>
                        <a:t>high</a:t>
                      </a:r>
                      <a:r>
                        <a:rPr lang="sk-SK" sz="1600" b="0" dirty="0"/>
                        <a:t> </a:t>
                      </a:r>
                      <a:r>
                        <a:rPr lang="sk-SK" sz="1600" b="0" dirty="0" err="1"/>
                        <a:t>quality</a:t>
                      </a:r>
                      <a:r>
                        <a:rPr lang="sk-SK" sz="1600" b="0" dirty="0"/>
                        <a:t> EIA/AA </a:t>
                      </a:r>
                      <a:r>
                        <a:rPr lang="sk-SK" sz="1600" b="0" dirty="0" err="1"/>
                        <a:t>procedure</a:t>
                      </a:r>
                      <a:endParaRPr lang="sk-SK" sz="1600" b="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sk-SK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cs-CZ" sz="1600" b="0" dirty="0" err="1"/>
                        <a:t>High</a:t>
                      </a:r>
                      <a:r>
                        <a:rPr lang="cs-CZ" sz="1600" b="0" dirty="0"/>
                        <a:t> </a:t>
                      </a:r>
                      <a:r>
                        <a:rPr lang="cs-CZ" sz="1600" b="0" dirty="0" err="1"/>
                        <a:t>population</a:t>
                      </a:r>
                      <a:r>
                        <a:rPr lang="cs-CZ" sz="1600" b="0" dirty="0"/>
                        <a:t> </a:t>
                      </a:r>
                      <a:r>
                        <a:rPr lang="cs-CZ" sz="1600" b="0" dirty="0" err="1"/>
                        <a:t>density</a:t>
                      </a:r>
                      <a:r>
                        <a:rPr lang="cs-CZ" sz="1600" b="0" dirty="0"/>
                        <a:t> and </a:t>
                      </a:r>
                      <a:r>
                        <a:rPr lang="cs-CZ" sz="1600" b="0" dirty="0" err="1"/>
                        <a:t>competing</a:t>
                      </a:r>
                      <a:r>
                        <a:rPr lang="cs-CZ" sz="1600" b="0" dirty="0"/>
                        <a:t> </a:t>
                      </a:r>
                      <a:r>
                        <a:rPr lang="cs-CZ" sz="1600" b="0" dirty="0" err="1"/>
                        <a:t>land-uses</a:t>
                      </a:r>
                      <a:endParaRPr lang="cs-CZ" sz="1600" b="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cs-CZ" sz="1600" b="0" dirty="0" err="1"/>
                        <a:t>Appeals</a:t>
                      </a:r>
                      <a:r>
                        <a:rPr lang="cs-CZ" sz="1600" b="0" dirty="0"/>
                        <a:t> </a:t>
                      </a:r>
                      <a:r>
                        <a:rPr lang="cs-CZ" sz="1600" b="0" dirty="0" err="1"/>
                        <a:t>based</a:t>
                      </a:r>
                      <a:r>
                        <a:rPr lang="cs-CZ" sz="1600" b="0" dirty="0"/>
                        <a:t> on </a:t>
                      </a:r>
                      <a:r>
                        <a:rPr lang="cs-CZ" sz="1600" b="0" dirty="0" err="1"/>
                        <a:t>weak</a:t>
                      </a:r>
                      <a:r>
                        <a:rPr lang="cs-CZ" sz="1600" b="0" dirty="0"/>
                        <a:t> </a:t>
                      </a:r>
                      <a:r>
                        <a:rPr lang="cs-CZ" sz="1600" b="0" dirty="0" err="1"/>
                        <a:t>technical</a:t>
                      </a:r>
                      <a:r>
                        <a:rPr lang="cs-CZ" sz="1600" b="0" dirty="0"/>
                        <a:t> </a:t>
                      </a:r>
                      <a:r>
                        <a:rPr lang="cs-CZ" sz="1600" b="0" dirty="0" err="1"/>
                        <a:t>arguments</a:t>
                      </a:r>
                      <a:r>
                        <a:rPr lang="cs-CZ" sz="1600" b="0" dirty="0"/>
                        <a:t>= </a:t>
                      </a:r>
                      <a:r>
                        <a:rPr lang="cs-CZ" sz="1600" b="0" dirty="0" err="1"/>
                        <a:t>unpredictable</a:t>
                      </a:r>
                      <a:r>
                        <a:rPr lang="cs-CZ" sz="1600" b="0" dirty="0"/>
                        <a:t> </a:t>
                      </a:r>
                      <a:r>
                        <a:rPr lang="cs-CZ" sz="1600" b="0" dirty="0" err="1"/>
                        <a:t>permitting</a:t>
                      </a:r>
                      <a:r>
                        <a:rPr lang="cs-CZ" sz="1600" b="0" dirty="0"/>
                        <a:t> proces development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cs-CZ" sz="1600" b="0" dirty="0" err="1"/>
                        <a:t>Stricter</a:t>
                      </a:r>
                      <a:r>
                        <a:rPr lang="cs-CZ" sz="1600" b="0" dirty="0"/>
                        <a:t> </a:t>
                      </a:r>
                      <a:r>
                        <a:rPr lang="cs-CZ" sz="1600" b="0" dirty="0" err="1"/>
                        <a:t>rules</a:t>
                      </a:r>
                      <a:r>
                        <a:rPr lang="cs-CZ" sz="1600" b="0" dirty="0"/>
                        <a:t> (</a:t>
                      </a:r>
                      <a:r>
                        <a:rPr lang="cs-CZ" sz="1600" b="0" dirty="0" err="1"/>
                        <a:t>environmental</a:t>
                      </a:r>
                      <a:r>
                        <a:rPr lang="cs-CZ" sz="1600" b="0" dirty="0"/>
                        <a:t>, </a:t>
                      </a:r>
                      <a:r>
                        <a:rPr lang="cs-CZ" sz="1600" b="0" dirty="0" err="1"/>
                        <a:t>water</a:t>
                      </a:r>
                      <a:r>
                        <a:rPr lang="cs-CZ" sz="1600" b="0" dirty="0"/>
                        <a:t> </a:t>
                      </a:r>
                      <a:r>
                        <a:rPr lang="cs-CZ" sz="1600" b="0" dirty="0" err="1"/>
                        <a:t>protection</a:t>
                      </a:r>
                      <a:r>
                        <a:rPr lang="cs-CZ" sz="1600" b="0" dirty="0"/>
                        <a:t>) = </a:t>
                      </a:r>
                      <a:r>
                        <a:rPr lang="cs-CZ" sz="1600" b="0" dirty="0" err="1"/>
                        <a:t>financial</a:t>
                      </a:r>
                      <a:r>
                        <a:rPr lang="cs-CZ" sz="1600" b="0" dirty="0"/>
                        <a:t> </a:t>
                      </a:r>
                      <a:r>
                        <a:rPr lang="cs-CZ" sz="1600" b="0" dirty="0" err="1"/>
                        <a:t>challenge</a:t>
                      </a:r>
                      <a:r>
                        <a:rPr lang="cs-CZ" sz="1600" b="0" dirty="0"/>
                        <a:t> to </a:t>
                      </a:r>
                      <a:r>
                        <a:rPr lang="cs-CZ" sz="1600" b="0" dirty="0" err="1"/>
                        <a:t>investors</a:t>
                      </a:r>
                      <a:endParaRPr lang="cs-CZ" sz="1600" b="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cs-CZ" sz="1600" b="0" dirty="0" err="1"/>
                        <a:t>Lack</a:t>
                      </a:r>
                      <a:r>
                        <a:rPr lang="cs-CZ" sz="1600" b="0" dirty="0"/>
                        <a:t> </a:t>
                      </a:r>
                      <a:r>
                        <a:rPr lang="cs-CZ" sz="1600" b="0" dirty="0" err="1"/>
                        <a:t>of</a:t>
                      </a:r>
                      <a:r>
                        <a:rPr lang="cs-CZ" sz="1600" b="0" dirty="0"/>
                        <a:t> </a:t>
                      </a:r>
                      <a:r>
                        <a:rPr lang="cs-CZ" sz="1600" b="0" dirty="0" err="1"/>
                        <a:t>communication</a:t>
                      </a:r>
                      <a:r>
                        <a:rPr lang="cs-CZ" sz="1600" b="0" dirty="0"/>
                        <a:t> to </a:t>
                      </a:r>
                      <a:r>
                        <a:rPr lang="cs-CZ" sz="1600" b="0" dirty="0" err="1"/>
                        <a:t>the</a:t>
                      </a:r>
                      <a:r>
                        <a:rPr lang="cs-CZ" sz="1600" b="0" dirty="0"/>
                        <a:t> public </a:t>
                      </a:r>
                      <a:r>
                        <a:rPr lang="cs-CZ" sz="1600" b="0" dirty="0" err="1"/>
                        <a:t>concerned</a:t>
                      </a:r>
                      <a:endParaRPr lang="cs-CZ" sz="1600" b="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cs-CZ" sz="16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8624048"/>
                  </a:ext>
                </a:extLst>
              </a:tr>
            </a:tbl>
          </a:graphicData>
        </a:graphic>
      </p:graphicFrame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D005687B-477F-4114-940F-2B334D3D24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92EE5-EFE0-4EEA-B0E0-AA42AC9DC580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97304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8072" y="33088"/>
            <a:ext cx="10058400" cy="1008795"/>
          </a:xfrm>
        </p:spPr>
        <p:txBody>
          <a:bodyPr/>
          <a:lstStyle/>
          <a:p>
            <a:r>
              <a:rPr lang="de-AT" sz="4400" dirty="0"/>
              <a:t>Contents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98072" y="1041883"/>
            <a:ext cx="10466252" cy="4632325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sk-SK" sz="2400" b="1" dirty="0">
                <a:solidFill>
                  <a:schemeClr val="tx1"/>
                </a:solidFill>
              </a:rPr>
              <a:t>MINLEX </a:t>
            </a:r>
            <a:r>
              <a:rPr lang="sk-SK" sz="2400" b="1" dirty="0" err="1">
                <a:solidFill>
                  <a:schemeClr val="tx1"/>
                </a:solidFill>
              </a:rPr>
              <a:t>Findings</a:t>
            </a:r>
            <a:endParaRPr lang="de-AT" sz="2400" b="1" dirty="0">
              <a:solidFill>
                <a:schemeClr val="tx1"/>
              </a:solidFill>
            </a:endParaRPr>
          </a:p>
          <a:p>
            <a:pPr lvl="1">
              <a:lnSpc>
                <a:spcPct val="150000"/>
              </a:lnSpc>
            </a:pPr>
            <a:r>
              <a:rPr lang="sk-SK" sz="2300" dirty="0" err="1">
                <a:solidFill>
                  <a:schemeClr val="tx1"/>
                </a:solidFill>
              </a:rPr>
              <a:t>Overview</a:t>
            </a:r>
            <a:r>
              <a:rPr lang="sk-SK" sz="2300" dirty="0">
                <a:solidFill>
                  <a:schemeClr val="tx1"/>
                </a:solidFill>
              </a:rPr>
              <a:t> of </a:t>
            </a:r>
            <a:r>
              <a:rPr lang="sk-SK" sz="2300" dirty="0" err="1">
                <a:solidFill>
                  <a:schemeClr val="tx1"/>
                </a:solidFill>
              </a:rPr>
              <a:t>the</a:t>
            </a:r>
            <a:r>
              <a:rPr lang="sk-SK" sz="2300" dirty="0">
                <a:solidFill>
                  <a:schemeClr val="tx1"/>
                </a:solidFill>
              </a:rPr>
              <a:t> </a:t>
            </a:r>
            <a:r>
              <a:rPr lang="sk-SK" sz="2300" dirty="0" err="1">
                <a:solidFill>
                  <a:schemeClr val="tx1"/>
                </a:solidFill>
              </a:rPr>
              <a:t>content</a:t>
            </a:r>
            <a:endParaRPr lang="sk-SK" sz="2300" dirty="0">
              <a:solidFill>
                <a:schemeClr val="tx1"/>
              </a:solidFill>
            </a:endParaRPr>
          </a:p>
          <a:p>
            <a:pPr lvl="1">
              <a:lnSpc>
                <a:spcPct val="150000"/>
              </a:lnSpc>
            </a:pPr>
            <a:r>
              <a:rPr lang="sk-SK" sz="2300" dirty="0">
                <a:solidFill>
                  <a:schemeClr val="tx1"/>
                </a:solidFill>
              </a:rPr>
              <a:t>EU </a:t>
            </a:r>
            <a:r>
              <a:rPr lang="sk-SK" sz="2300" dirty="0" err="1">
                <a:solidFill>
                  <a:schemeClr val="tx1"/>
                </a:solidFill>
              </a:rPr>
              <a:t>dimension</a:t>
            </a:r>
            <a:endParaRPr lang="sk-SK" sz="2300" dirty="0">
              <a:solidFill>
                <a:schemeClr val="tx1"/>
              </a:solidFill>
            </a:endParaRPr>
          </a:p>
          <a:p>
            <a:pPr lvl="1">
              <a:lnSpc>
                <a:spcPct val="150000"/>
              </a:lnSpc>
            </a:pPr>
            <a:r>
              <a:rPr lang="sk-SK" sz="2300" dirty="0">
                <a:solidFill>
                  <a:schemeClr val="tx1"/>
                </a:solidFill>
              </a:rPr>
              <a:t>MS level  –  </a:t>
            </a:r>
            <a:r>
              <a:rPr lang="sk-SK" sz="2300" dirty="0" err="1">
                <a:solidFill>
                  <a:schemeClr val="tx1"/>
                </a:solidFill>
              </a:rPr>
              <a:t>Legal</a:t>
            </a:r>
            <a:r>
              <a:rPr lang="sk-SK" sz="2300" dirty="0">
                <a:solidFill>
                  <a:schemeClr val="tx1"/>
                </a:solidFill>
              </a:rPr>
              <a:t> </a:t>
            </a:r>
            <a:r>
              <a:rPr lang="sk-SK" sz="2300" dirty="0" err="1">
                <a:solidFill>
                  <a:schemeClr val="tx1"/>
                </a:solidFill>
              </a:rPr>
              <a:t>Framework</a:t>
            </a:r>
            <a:endParaRPr lang="sk-SK" sz="2300" dirty="0">
              <a:solidFill>
                <a:schemeClr val="tx1"/>
              </a:solidFill>
            </a:endParaRPr>
          </a:p>
          <a:p>
            <a:pPr marL="201163" lvl="1" indent="0">
              <a:lnSpc>
                <a:spcPct val="150000"/>
              </a:lnSpc>
              <a:buNone/>
            </a:pPr>
            <a:r>
              <a:rPr lang="sk-SK" sz="1900" dirty="0">
                <a:solidFill>
                  <a:schemeClr val="tx1"/>
                </a:solidFill>
              </a:rPr>
              <a:t>	           </a:t>
            </a:r>
            <a:r>
              <a:rPr lang="sk-SK" sz="2300" dirty="0">
                <a:solidFill>
                  <a:schemeClr val="tx1"/>
                </a:solidFill>
              </a:rPr>
              <a:t>–  </a:t>
            </a:r>
            <a:r>
              <a:rPr lang="sk-SK" sz="2300" dirty="0" err="1">
                <a:solidFill>
                  <a:schemeClr val="tx1"/>
                </a:solidFill>
              </a:rPr>
              <a:t>Permitting</a:t>
            </a:r>
            <a:r>
              <a:rPr lang="sk-SK" sz="2300" dirty="0">
                <a:solidFill>
                  <a:schemeClr val="tx1"/>
                </a:solidFill>
              </a:rPr>
              <a:t> </a:t>
            </a:r>
            <a:r>
              <a:rPr lang="sk-SK" sz="2300" dirty="0" err="1">
                <a:solidFill>
                  <a:schemeClr val="tx1"/>
                </a:solidFill>
              </a:rPr>
              <a:t>Regime</a:t>
            </a:r>
            <a:r>
              <a:rPr lang="sk-SK" sz="2300" dirty="0">
                <a:solidFill>
                  <a:schemeClr val="tx1"/>
                </a:solidFill>
              </a:rPr>
              <a:t>/</a:t>
            </a:r>
            <a:r>
              <a:rPr lang="sk-SK" sz="2300" dirty="0" err="1">
                <a:solidFill>
                  <a:schemeClr val="tx1"/>
                </a:solidFill>
              </a:rPr>
              <a:t>Mineral</a:t>
            </a:r>
            <a:r>
              <a:rPr lang="sk-SK" sz="2300" dirty="0">
                <a:solidFill>
                  <a:schemeClr val="tx1"/>
                </a:solidFill>
              </a:rPr>
              <a:t> </a:t>
            </a:r>
            <a:r>
              <a:rPr lang="sk-SK" sz="2300" dirty="0" err="1">
                <a:solidFill>
                  <a:schemeClr val="tx1"/>
                </a:solidFill>
              </a:rPr>
              <a:t>Ownership</a:t>
            </a:r>
            <a:endParaRPr lang="sk-SK" sz="2300" dirty="0">
              <a:solidFill>
                <a:schemeClr val="tx1"/>
              </a:solidFill>
            </a:endParaRPr>
          </a:p>
          <a:p>
            <a:pPr marL="201163" lvl="1" indent="0">
              <a:lnSpc>
                <a:spcPct val="150000"/>
              </a:lnSpc>
              <a:buNone/>
            </a:pPr>
            <a:r>
              <a:rPr lang="sk-SK" sz="2300" dirty="0">
                <a:solidFill>
                  <a:schemeClr val="tx1"/>
                </a:solidFill>
              </a:rPr>
              <a:t>	         –  </a:t>
            </a:r>
            <a:r>
              <a:rPr lang="sk-SK" sz="2300" dirty="0" err="1">
                <a:solidFill>
                  <a:schemeClr val="tx1"/>
                </a:solidFill>
              </a:rPr>
              <a:t>Authorities</a:t>
            </a:r>
            <a:r>
              <a:rPr lang="sk-SK" sz="2300" dirty="0">
                <a:solidFill>
                  <a:schemeClr val="tx1"/>
                </a:solidFill>
              </a:rPr>
              <a:t> and </a:t>
            </a:r>
            <a:r>
              <a:rPr lang="sk-SK" sz="2300" dirty="0" err="1">
                <a:solidFill>
                  <a:schemeClr val="tx1"/>
                </a:solidFill>
              </a:rPr>
              <a:t>permitting</a:t>
            </a:r>
            <a:r>
              <a:rPr lang="sk-SK" sz="2300" dirty="0">
                <a:solidFill>
                  <a:schemeClr val="tx1"/>
                </a:solidFill>
              </a:rPr>
              <a:t> </a:t>
            </a:r>
            <a:r>
              <a:rPr lang="sk-SK" sz="2300" dirty="0" err="1">
                <a:solidFill>
                  <a:schemeClr val="tx1"/>
                </a:solidFill>
              </a:rPr>
              <a:t>process</a:t>
            </a:r>
            <a:endParaRPr lang="sk-SK" sz="2300" dirty="0">
              <a:solidFill>
                <a:schemeClr val="tx1"/>
              </a:solidFill>
            </a:endParaRPr>
          </a:p>
          <a:p>
            <a:pPr lvl="1">
              <a:lnSpc>
                <a:spcPct val="150000"/>
              </a:lnSpc>
            </a:pPr>
            <a:r>
              <a:rPr lang="sk-SK" sz="2100" dirty="0" err="1">
                <a:solidFill>
                  <a:schemeClr val="tx1"/>
                </a:solidFill>
              </a:rPr>
              <a:t>Why</a:t>
            </a:r>
            <a:r>
              <a:rPr lang="sk-SK" sz="2100" dirty="0">
                <a:solidFill>
                  <a:schemeClr val="tx1"/>
                </a:solidFill>
              </a:rPr>
              <a:t> do </a:t>
            </a:r>
            <a:r>
              <a:rPr lang="sk-SK" sz="2100" dirty="0" err="1">
                <a:solidFill>
                  <a:schemeClr val="tx1"/>
                </a:solidFill>
              </a:rPr>
              <a:t>we</a:t>
            </a:r>
            <a:r>
              <a:rPr lang="sk-SK" sz="2100" dirty="0">
                <a:solidFill>
                  <a:schemeClr val="tx1"/>
                </a:solidFill>
              </a:rPr>
              <a:t> </a:t>
            </a:r>
            <a:r>
              <a:rPr lang="sk-SK" sz="2100" dirty="0" err="1">
                <a:solidFill>
                  <a:schemeClr val="tx1"/>
                </a:solidFill>
              </a:rPr>
              <a:t>need</a:t>
            </a:r>
            <a:r>
              <a:rPr lang="sk-SK" sz="2100" dirty="0">
                <a:solidFill>
                  <a:schemeClr val="tx1"/>
                </a:solidFill>
              </a:rPr>
              <a:t> and </a:t>
            </a:r>
            <a:r>
              <a:rPr lang="sk-SK" sz="2100" dirty="0" err="1">
                <a:solidFill>
                  <a:schemeClr val="tx1"/>
                </a:solidFill>
              </a:rPr>
              <a:t>effective</a:t>
            </a:r>
            <a:r>
              <a:rPr lang="sk-SK" sz="2100" dirty="0">
                <a:solidFill>
                  <a:schemeClr val="tx1"/>
                </a:solidFill>
              </a:rPr>
              <a:t> </a:t>
            </a:r>
            <a:r>
              <a:rPr lang="sk-SK" sz="2100" dirty="0" err="1">
                <a:solidFill>
                  <a:schemeClr val="tx1"/>
                </a:solidFill>
              </a:rPr>
              <a:t>permitting</a:t>
            </a:r>
            <a:r>
              <a:rPr lang="sk-SK" sz="2100" dirty="0">
                <a:solidFill>
                  <a:schemeClr val="tx1"/>
                </a:solidFill>
              </a:rPr>
              <a:t> </a:t>
            </a:r>
            <a:r>
              <a:rPr lang="sk-SK" sz="2100" dirty="0" err="1">
                <a:solidFill>
                  <a:schemeClr val="tx1"/>
                </a:solidFill>
              </a:rPr>
              <a:t>procedures</a:t>
            </a:r>
            <a:r>
              <a:rPr lang="sk-SK" sz="2100" dirty="0">
                <a:solidFill>
                  <a:schemeClr val="tx1"/>
                </a:solidFill>
              </a:rPr>
              <a:t>?</a:t>
            </a:r>
          </a:p>
          <a:p>
            <a:pPr lvl="1">
              <a:lnSpc>
                <a:spcPct val="150000"/>
              </a:lnSpc>
            </a:pPr>
            <a:r>
              <a:rPr lang="sk-SK" sz="2100" dirty="0" err="1">
                <a:solidFill>
                  <a:schemeClr val="tx1"/>
                </a:solidFill>
              </a:rPr>
              <a:t>Example</a:t>
            </a:r>
            <a:r>
              <a:rPr lang="sk-SK" sz="2100" dirty="0">
                <a:solidFill>
                  <a:schemeClr val="tx1"/>
                </a:solidFill>
              </a:rPr>
              <a:t> of </a:t>
            </a:r>
            <a:r>
              <a:rPr lang="sk-SK" sz="2100" dirty="0" err="1">
                <a:solidFill>
                  <a:schemeClr val="tx1"/>
                </a:solidFill>
              </a:rPr>
              <a:t>permitting</a:t>
            </a:r>
            <a:r>
              <a:rPr lang="sk-SK" sz="2100" dirty="0">
                <a:solidFill>
                  <a:schemeClr val="tx1"/>
                </a:solidFill>
              </a:rPr>
              <a:t> </a:t>
            </a:r>
            <a:r>
              <a:rPr lang="sk-SK" sz="2100" dirty="0" err="1">
                <a:solidFill>
                  <a:schemeClr val="tx1"/>
                </a:solidFill>
              </a:rPr>
              <a:t>impact</a:t>
            </a:r>
            <a:r>
              <a:rPr lang="sk-SK" sz="2100" dirty="0">
                <a:solidFill>
                  <a:schemeClr val="tx1"/>
                </a:solidFill>
              </a:rPr>
              <a:t>: </a:t>
            </a:r>
            <a:r>
              <a:rPr lang="en-GB" sz="2100" dirty="0" err="1">
                <a:solidFill>
                  <a:schemeClr val="tx1"/>
                </a:solidFill>
              </a:rPr>
              <a:t>Norra</a:t>
            </a:r>
            <a:r>
              <a:rPr lang="en-GB" sz="2100" dirty="0">
                <a:solidFill>
                  <a:schemeClr val="tx1"/>
                </a:solidFill>
              </a:rPr>
              <a:t> </a:t>
            </a:r>
            <a:r>
              <a:rPr lang="en-GB" sz="2100" dirty="0" err="1">
                <a:solidFill>
                  <a:schemeClr val="tx1"/>
                </a:solidFill>
              </a:rPr>
              <a:t>Kärr</a:t>
            </a:r>
            <a:r>
              <a:rPr lang="en-GB" sz="2100" dirty="0">
                <a:solidFill>
                  <a:schemeClr val="tx1"/>
                </a:solidFill>
              </a:rPr>
              <a:t> heavy REE deposit</a:t>
            </a:r>
            <a:endParaRPr lang="sk-SK" sz="2100" dirty="0">
              <a:solidFill>
                <a:schemeClr val="tx1"/>
              </a:solidFill>
            </a:endParaRPr>
          </a:p>
          <a:p>
            <a:endParaRPr lang="de-AT" dirty="0"/>
          </a:p>
          <a:p>
            <a:endParaRPr lang="de-AT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92EE5-EFE0-4EEA-B0E0-AA42AC9DC580}" type="slidenum">
              <a:rPr lang="en-GB" smtClean="0"/>
              <a:pPr/>
              <a:t>2</a:t>
            </a:fld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délník: se zakulacenými rohy 9"/>
          <p:cNvSpPr/>
          <p:nvPr/>
        </p:nvSpPr>
        <p:spPr>
          <a:xfrm>
            <a:off x="755668" y="908233"/>
            <a:ext cx="10689046" cy="1355996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92EE5-EFE0-4EEA-B0E0-AA42AC9DC580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954876" y="1064795"/>
            <a:ext cx="10058400" cy="1054497"/>
          </a:xfrm>
        </p:spPr>
        <p:txBody>
          <a:bodyPr/>
          <a:lstStyle/>
          <a:p>
            <a:pPr algn="ctr"/>
            <a:r>
              <a:rPr lang="sk-SK" i="1" dirty="0" err="1">
                <a:solidFill>
                  <a:schemeClr val="accent2">
                    <a:lumMod val="10000"/>
                    <a:lumOff val="90000"/>
                  </a:schemeClr>
                </a:solidFill>
              </a:rPr>
              <a:t>the</a:t>
            </a:r>
            <a:r>
              <a:rPr lang="sk-SK" i="1" dirty="0">
                <a:solidFill>
                  <a:schemeClr val="accent2">
                    <a:lumMod val="10000"/>
                    <a:lumOff val="90000"/>
                  </a:schemeClr>
                </a:solidFill>
              </a:rPr>
              <a:t> </a:t>
            </a:r>
            <a:r>
              <a:rPr lang="en-US" i="1" dirty="0">
                <a:solidFill>
                  <a:schemeClr val="accent2">
                    <a:lumMod val="10000"/>
                    <a:lumOff val="90000"/>
                  </a:schemeClr>
                </a:solidFill>
              </a:rPr>
              <a:t>Report constitutes </a:t>
            </a:r>
            <a:r>
              <a:rPr lang="sk-SK" b="1" i="1" dirty="0">
                <a:solidFill>
                  <a:schemeClr val="accent2">
                    <a:lumMod val="10000"/>
                    <a:lumOff val="90000"/>
                  </a:schemeClr>
                </a:solidFill>
              </a:rPr>
              <a:t>„</a:t>
            </a:r>
            <a:r>
              <a:rPr lang="en-US" b="1" i="1" dirty="0">
                <a:solidFill>
                  <a:schemeClr val="accent2">
                    <a:lumMod val="10000"/>
                    <a:lumOff val="90000"/>
                  </a:schemeClr>
                </a:solidFill>
              </a:rPr>
              <a:t>the most complete and comprehensive study in the subject of laws and permitting procedures governing the non-energy extractive industry in the 28 Member States of the European Union</a:t>
            </a:r>
            <a:r>
              <a:rPr lang="sk-SK" b="1" i="1" dirty="0">
                <a:solidFill>
                  <a:schemeClr val="accent2">
                    <a:lumMod val="10000"/>
                    <a:lumOff val="90000"/>
                  </a:schemeClr>
                </a:solidFill>
              </a:rPr>
              <a:t>“</a:t>
            </a:r>
            <a:endParaRPr lang="en-US" b="1" i="1" dirty="0">
              <a:solidFill>
                <a:schemeClr val="accent2">
                  <a:lumMod val="10000"/>
                  <a:lumOff val="90000"/>
                </a:schemeClr>
              </a:solidFill>
            </a:endParaRPr>
          </a:p>
          <a:p>
            <a:pPr algn="ctr"/>
            <a:endParaRPr lang="sk-SK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755668" y="116114"/>
            <a:ext cx="10058400" cy="735876"/>
          </a:xfrm>
        </p:spPr>
        <p:txBody>
          <a:bodyPr>
            <a:normAutofit/>
          </a:bodyPr>
          <a:lstStyle/>
          <a:p>
            <a:r>
              <a:rPr lang="sk-SK" sz="4000" dirty="0" err="1"/>
              <a:t>Results</a:t>
            </a:r>
            <a:endParaRPr lang="sk-SK" sz="4000" dirty="0"/>
          </a:p>
        </p:txBody>
      </p:sp>
      <p:sp>
        <p:nvSpPr>
          <p:cNvPr id="11" name="19 CuadroTexto"/>
          <p:cNvSpPr txBox="1"/>
          <p:nvPr/>
        </p:nvSpPr>
        <p:spPr>
          <a:xfrm>
            <a:off x="755668" y="2416496"/>
            <a:ext cx="3801818" cy="364715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/>
              <a:t>28 </a:t>
            </a:r>
            <a:r>
              <a:rPr lang="en-US" sz="1600" b="1" dirty="0"/>
              <a:t>country reports </a:t>
            </a:r>
            <a:endParaRPr lang="sk-SK" sz="1600" b="1" dirty="0"/>
          </a:p>
          <a:p>
            <a:pPr>
              <a:lnSpc>
                <a:spcPct val="150000"/>
              </a:lnSpc>
            </a:pPr>
            <a:r>
              <a:rPr lang="en-US" b="1" dirty="0"/>
              <a:t>48</a:t>
            </a:r>
            <a:r>
              <a:rPr lang="en-US" sz="1600" dirty="0"/>
              <a:t> </a:t>
            </a:r>
            <a:r>
              <a:rPr lang="en-US" sz="1600" b="1" dirty="0"/>
              <a:t>country experts (</a:t>
            </a:r>
            <a:r>
              <a:rPr lang="en-US" sz="1600" dirty="0"/>
              <a:t>mining/environmental lawyers, geologists, engineers, etc.)</a:t>
            </a:r>
            <a:endParaRPr lang="sk-SK" sz="1600" dirty="0"/>
          </a:p>
          <a:p>
            <a:pPr>
              <a:lnSpc>
                <a:spcPct val="150000"/>
              </a:lnSpc>
            </a:pPr>
            <a:r>
              <a:rPr lang="en-US" b="1" dirty="0"/>
              <a:t>65</a:t>
            </a:r>
            <a:r>
              <a:rPr lang="en-US" sz="1600" b="1" dirty="0"/>
              <a:t> reviewers</a:t>
            </a:r>
            <a:r>
              <a:rPr lang="en-US" sz="1600" dirty="0"/>
              <a:t> (authorities, ministries, industry associations, etc.)</a:t>
            </a:r>
            <a:endParaRPr lang="sk-SK" sz="1600" dirty="0"/>
          </a:p>
          <a:p>
            <a:pPr>
              <a:lnSpc>
                <a:spcPct val="150000"/>
              </a:lnSpc>
            </a:pPr>
            <a:r>
              <a:rPr lang="en-US" b="1" dirty="0"/>
              <a:t>95</a:t>
            </a:r>
            <a:r>
              <a:rPr lang="en-US" dirty="0"/>
              <a:t> </a:t>
            </a:r>
            <a:r>
              <a:rPr lang="en-US" sz="1600" b="1" dirty="0"/>
              <a:t>Fact Sheets </a:t>
            </a:r>
            <a:r>
              <a:rPr lang="en-US" sz="1600" dirty="0"/>
              <a:t>on EU legislation</a:t>
            </a:r>
            <a:endParaRPr lang="sk-SK" sz="1600" dirty="0"/>
          </a:p>
          <a:p>
            <a:pPr>
              <a:lnSpc>
                <a:spcPct val="150000"/>
              </a:lnSpc>
            </a:pPr>
            <a:r>
              <a:rPr lang="en-US" sz="1600" dirty="0"/>
              <a:t>Over </a:t>
            </a:r>
            <a:r>
              <a:rPr lang="en-US" b="1" dirty="0"/>
              <a:t>1000</a:t>
            </a:r>
            <a:r>
              <a:rPr lang="en-US" sz="1600" dirty="0"/>
              <a:t> </a:t>
            </a:r>
            <a:r>
              <a:rPr lang="en-US" sz="1600" b="1" dirty="0"/>
              <a:t>laws </a:t>
            </a:r>
            <a:r>
              <a:rPr lang="en-US" sz="1600" dirty="0"/>
              <a:t>collected</a:t>
            </a:r>
            <a:endParaRPr lang="sk-SK" sz="1600" dirty="0"/>
          </a:p>
          <a:p>
            <a:pPr>
              <a:lnSpc>
                <a:spcPct val="150000"/>
              </a:lnSpc>
            </a:pPr>
            <a:endParaRPr lang="sk-SK" sz="1600" dirty="0"/>
          </a:p>
        </p:txBody>
      </p:sp>
      <p:sp>
        <p:nvSpPr>
          <p:cNvPr id="4" name="TextovéPole 3"/>
          <p:cNvSpPr txBox="1"/>
          <p:nvPr/>
        </p:nvSpPr>
        <p:spPr>
          <a:xfrm>
            <a:off x="4891315" y="2312007"/>
            <a:ext cx="6553399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k-SK" sz="1600" b="1" dirty="0">
                <a:solidFill>
                  <a:schemeClr val="accent2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EU </a:t>
            </a:r>
            <a:r>
              <a:rPr lang="sk-SK" sz="1600" b="1" dirty="0" err="1">
                <a:solidFill>
                  <a:schemeClr val="accent2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dimension</a:t>
            </a:r>
            <a:r>
              <a:rPr lang="sk-SK" sz="1600" b="1" dirty="0">
                <a:solidFill>
                  <a:schemeClr val="accent2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k-SK" sz="1600" dirty="0" err="1"/>
              <a:t>Analysis</a:t>
            </a:r>
            <a:r>
              <a:rPr lang="sk-SK" sz="1600" dirty="0"/>
              <a:t> of </a:t>
            </a:r>
            <a:r>
              <a:rPr lang="sk-SK" sz="1600" b="1" dirty="0"/>
              <a:t>TFEU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k-SK" sz="1600" dirty="0"/>
              <a:t>EU </a:t>
            </a:r>
            <a:r>
              <a:rPr lang="sk-SK" sz="1600" dirty="0" err="1"/>
              <a:t>legislation</a:t>
            </a:r>
            <a:r>
              <a:rPr lang="sk-SK" sz="1600" dirty="0"/>
              <a:t> - </a:t>
            </a:r>
            <a:r>
              <a:rPr lang="sk-SK" sz="1600" b="1" dirty="0" err="1"/>
              <a:t>Internal</a:t>
            </a:r>
            <a:r>
              <a:rPr lang="sk-SK" sz="1600" b="1" dirty="0"/>
              <a:t> </a:t>
            </a:r>
            <a:r>
              <a:rPr lang="sk-SK" sz="1600" b="1" dirty="0" err="1"/>
              <a:t>Market</a:t>
            </a:r>
            <a:r>
              <a:rPr lang="sk-SK" sz="1600" b="1" dirty="0"/>
              <a:t> </a:t>
            </a:r>
            <a:r>
              <a:rPr lang="sk-SK" sz="1600" dirty="0"/>
              <a:t>(</a:t>
            </a:r>
            <a:r>
              <a:rPr lang="sk-SK" sz="1600" dirty="0" err="1"/>
              <a:t>Services</a:t>
            </a:r>
            <a:r>
              <a:rPr lang="sk-SK" sz="1600" dirty="0"/>
              <a:t> </a:t>
            </a:r>
            <a:r>
              <a:rPr lang="sk-SK" sz="1600" dirty="0" err="1"/>
              <a:t>Directive</a:t>
            </a:r>
            <a:r>
              <a:rPr lang="sk-SK" sz="1600" dirty="0"/>
              <a:t>, </a:t>
            </a:r>
            <a:r>
              <a:rPr lang="sk-SK" sz="1600" dirty="0" err="1"/>
              <a:t>Concession</a:t>
            </a:r>
            <a:r>
              <a:rPr lang="sk-SK" sz="1600" dirty="0"/>
              <a:t> </a:t>
            </a:r>
            <a:r>
              <a:rPr lang="sk-SK" sz="1600" dirty="0" err="1"/>
              <a:t>Directive</a:t>
            </a:r>
            <a:r>
              <a:rPr lang="sk-SK" sz="1600" dirty="0"/>
              <a:t>, PPD, TD, AD, PQD), </a:t>
            </a:r>
            <a:r>
              <a:rPr lang="sk-SK" sz="1600" b="1" dirty="0"/>
              <a:t>Nature </a:t>
            </a:r>
            <a:r>
              <a:rPr lang="sk-SK" sz="1600" b="1" dirty="0" err="1"/>
              <a:t>Protection</a:t>
            </a:r>
            <a:r>
              <a:rPr lang="sk-SK" sz="1600" dirty="0"/>
              <a:t> (EIA, </a:t>
            </a:r>
            <a:r>
              <a:rPr lang="sk-SK" sz="1600" dirty="0" err="1"/>
              <a:t>Habitats</a:t>
            </a:r>
            <a:r>
              <a:rPr lang="sk-SK" sz="1600" dirty="0"/>
              <a:t> and </a:t>
            </a:r>
            <a:r>
              <a:rPr lang="sk-SK" sz="1600" dirty="0" err="1"/>
              <a:t>Birds</a:t>
            </a:r>
            <a:r>
              <a:rPr lang="sk-SK" sz="1600" dirty="0"/>
              <a:t> D., EWD)and </a:t>
            </a:r>
            <a:r>
              <a:rPr lang="sk-SK" sz="1600" b="1" dirty="0" err="1"/>
              <a:t>Health</a:t>
            </a:r>
            <a:r>
              <a:rPr lang="sk-SK" sz="1600" b="1" dirty="0"/>
              <a:t> and </a:t>
            </a:r>
            <a:r>
              <a:rPr lang="sk-SK" sz="1600" b="1" dirty="0" err="1"/>
              <a:t>Safety</a:t>
            </a:r>
            <a:r>
              <a:rPr lang="sk-SK" sz="1600" dirty="0"/>
              <a:t>, (OHS, CMD)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k-SK" sz="1600" b="1" dirty="0" err="1">
                <a:solidFill>
                  <a:schemeClr val="accent2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Permitting</a:t>
            </a:r>
            <a:r>
              <a:rPr lang="sk-SK" sz="1600" b="1" dirty="0">
                <a:solidFill>
                  <a:schemeClr val="accent2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 MS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k-SK" sz="1600" b="1" dirty="0">
                <a:solidFill>
                  <a:schemeClr val="accent2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SWOT </a:t>
            </a:r>
            <a:r>
              <a:rPr lang="sk-SK" sz="1600" b="1" dirty="0" err="1">
                <a:solidFill>
                  <a:schemeClr val="accent2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analysis</a:t>
            </a:r>
            <a:r>
              <a:rPr lang="sk-SK" sz="1600" b="1" dirty="0">
                <a:solidFill>
                  <a:schemeClr val="accent2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k-SK" sz="1600" dirty="0"/>
              <a:t>of EU and MS </a:t>
            </a:r>
            <a:r>
              <a:rPr lang="sk-SK" sz="1600" dirty="0" err="1"/>
              <a:t>legislation</a:t>
            </a:r>
            <a:r>
              <a:rPr lang="sk-SK" sz="1600" dirty="0"/>
              <a:t> and </a:t>
            </a:r>
            <a:r>
              <a:rPr lang="sk-SK" sz="1600" dirty="0" err="1"/>
              <a:t>implementation</a:t>
            </a:r>
            <a:endParaRPr lang="sk-SK" sz="16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sk-SK" sz="1600" b="1" dirty="0" err="1">
                <a:solidFill>
                  <a:schemeClr val="accent2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Annexes</a:t>
            </a:r>
            <a:r>
              <a:rPr lang="sk-SK" sz="1600" dirty="0">
                <a:solidFill>
                  <a:schemeClr val="accent2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sk-SK" sz="1600" dirty="0"/>
              <a:t>(Country </a:t>
            </a:r>
            <a:r>
              <a:rPr lang="sk-SK" sz="1600" dirty="0" err="1"/>
              <a:t>Reports</a:t>
            </a:r>
            <a:r>
              <a:rPr lang="sk-SK" sz="1600" dirty="0"/>
              <a:t>, EU </a:t>
            </a:r>
            <a:r>
              <a:rPr lang="sk-SK" sz="1600" dirty="0" err="1"/>
              <a:t>aquis</a:t>
            </a:r>
            <a:r>
              <a:rPr lang="sk-SK" sz="1600" dirty="0"/>
              <a:t> </a:t>
            </a:r>
            <a:r>
              <a:rPr lang="sk-SK" sz="1600" dirty="0" err="1"/>
              <a:t>Fact</a:t>
            </a:r>
            <a:r>
              <a:rPr lang="sk-SK" sz="1600" dirty="0"/>
              <a:t> </a:t>
            </a:r>
            <a:r>
              <a:rPr lang="sk-SK" sz="1600" dirty="0" err="1"/>
              <a:t>Sheets</a:t>
            </a:r>
            <a:r>
              <a:rPr lang="sk-SK" sz="1600" dirty="0"/>
              <a:t>, </a:t>
            </a:r>
            <a:r>
              <a:rPr lang="sk-SK" sz="1600" dirty="0" err="1"/>
              <a:t>Court</a:t>
            </a:r>
            <a:r>
              <a:rPr lang="sk-SK" sz="1600" dirty="0"/>
              <a:t> </a:t>
            </a:r>
            <a:r>
              <a:rPr lang="sk-SK" sz="1600" dirty="0" err="1"/>
              <a:t>Cases</a:t>
            </a:r>
            <a:r>
              <a:rPr lang="sk-SK" sz="1600" dirty="0"/>
              <a:t> </a:t>
            </a:r>
            <a:r>
              <a:rPr lang="sk-SK" sz="1600" dirty="0" err="1"/>
              <a:t>analysis</a:t>
            </a:r>
            <a:r>
              <a:rPr lang="sk-SK" sz="1600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2970778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92EE5-EFE0-4EEA-B0E0-AA42AC9DC580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486383" y="262651"/>
            <a:ext cx="10058400" cy="699137"/>
          </a:xfrm>
        </p:spPr>
        <p:txBody>
          <a:bodyPr>
            <a:normAutofit/>
          </a:bodyPr>
          <a:lstStyle/>
          <a:p>
            <a:r>
              <a:rPr lang="sk-SK" sz="3600" dirty="0"/>
              <a:t>  EU </a:t>
            </a:r>
            <a:r>
              <a:rPr lang="sk-SK" sz="3600" dirty="0" err="1"/>
              <a:t>dimension</a:t>
            </a:r>
            <a:endParaRPr lang="de-AT" sz="3600" dirty="0"/>
          </a:p>
        </p:txBody>
      </p:sp>
      <p:sp>
        <p:nvSpPr>
          <p:cNvPr id="2" name="CuadroTexto 1"/>
          <p:cNvSpPr txBox="1"/>
          <p:nvPr/>
        </p:nvSpPr>
        <p:spPr>
          <a:xfrm>
            <a:off x="486383" y="1167319"/>
            <a:ext cx="10194587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000" dirty="0"/>
              <a:t>The analysis of the </a:t>
            </a:r>
            <a:r>
              <a:rPr lang="en-US" sz="2000" b="1" dirty="0"/>
              <a:t>EU legislation </a:t>
            </a:r>
            <a:r>
              <a:rPr lang="en-US" sz="2000" dirty="0"/>
              <a:t>shows that the TFEU, relevant conventions, and the EU Internal Market, Environmental, Nature Conservation, Water, Emissions, Chemical Safety, Extractive Waste and Occupational Health &amp; Safety Directives </a:t>
            </a:r>
            <a:r>
              <a:rPr lang="en-US" sz="2000" b="1" dirty="0"/>
              <a:t>provide an adequate</a:t>
            </a:r>
            <a:r>
              <a:rPr lang="en-GB" sz="2000" b="1" dirty="0"/>
              <a:t> legal framework for the NEEI sector </a:t>
            </a:r>
            <a:r>
              <a:rPr lang="en-GB" sz="2000" dirty="0"/>
              <a:t>and establish principles and guarantees </a:t>
            </a:r>
            <a:r>
              <a:rPr lang="en-GB" sz="2000" b="1" dirty="0"/>
              <a:t>aligned</a:t>
            </a:r>
            <a:r>
              <a:rPr lang="en-GB" sz="2000" dirty="0"/>
              <a:t> </a:t>
            </a:r>
            <a:r>
              <a:rPr lang="en-GB" sz="2000" b="1" dirty="0"/>
              <a:t>with globally accepted mineral investment criteria. 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GB" sz="2000" b="1" i="1" dirty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sz="2000" b="1" i="1" dirty="0"/>
              <a:t>This legal framework combined with the EU´s Raw Materials Strategy framework</a:t>
            </a:r>
            <a:r>
              <a:rPr lang="en-GB" sz="2000" dirty="0"/>
              <a:t> (RMI, EIP-RM), </a:t>
            </a:r>
            <a:r>
              <a:rPr lang="en-GB" sz="2000" b="1" i="1" dirty="0"/>
              <a:t>provide a strong basis for achieving a sustainable supply of minerals from European sources and </a:t>
            </a:r>
            <a:r>
              <a:rPr lang="en-US" sz="2000" b="1" i="1" dirty="0"/>
              <a:t>sets the right conditions for the MSs to streamline their NEEI permitting procedures</a:t>
            </a:r>
            <a:r>
              <a:rPr lang="en-GB" sz="2000" dirty="0"/>
              <a:t>.  </a:t>
            </a:r>
            <a:endParaRPr lang="sk-SK" sz="2000" dirty="0"/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sk-SK" sz="2000" dirty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sk-SK" sz="2000" b="1" dirty="0" err="1"/>
              <a:t>The</a:t>
            </a:r>
            <a:r>
              <a:rPr lang="sk-SK" sz="2000" b="1" dirty="0"/>
              <a:t> </a:t>
            </a:r>
            <a:r>
              <a:rPr lang="sk-SK" sz="2000" b="1" dirty="0" err="1"/>
              <a:t>implementation</a:t>
            </a:r>
            <a:r>
              <a:rPr lang="sk-SK" sz="2000" b="1" dirty="0"/>
              <a:t> of EU </a:t>
            </a:r>
            <a:r>
              <a:rPr lang="sk-SK" sz="2000" b="1" dirty="0" err="1"/>
              <a:t>legislation</a:t>
            </a:r>
            <a:r>
              <a:rPr lang="sk-SK" sz="2000" b="1" dirty="0"/>
              <a:t> </a:t>
            </a:r>
            <a:r>
              <a:rPr lang="sk-SK" sz="2000" b="1" dirty="0" err="1"/>
              <a:t>differ</a:t>
            </a:r>
            <a:r>
              <a:rPr lang="sk-SK" sz="2000" b="1" dirty="0"/>
              <a:t> by country </a:t>
            </a:r>
            <a:r>
              <a:rPr lang="sk-SK" sz="2000" dirty="0"/>
              <a:t>– </a:t>
            </a:r>
            <a:r>
              <a:rPr lang="sk-SK" sz="2000" dirty="0" err="1"/>
              <a:t>some</a:t>
            </a:r>
            <a:r>
              <a:rPr lang="sk-SK" sz="2000" dirty="0"/>
              <a:t> of </a:t>
            </a:r>
            <a:r>
              <a:rPr lang="sk-SK" sz="2000" dirty="0" err="1"/>
              <a:t>them</a:t>
            </a:r>
            <a:r>
              <a:rPr lang="sk-SK" sz="2000" dirty="0"/>
              <a:t> are </a:t>
            </a:r>
            <a:r>
              <a:rPr lang="sk-SK" sz="2000" dirty="0" err="1"/>
              <a:t>applying</a:t>
            </a:r>
            <a:r>
              <a:rPr lang="sk-SK" sz="2000" dirty="0"/>
              <a:t> </a:t>
            </a:r>
            <a:r>
              <a:rPr lang="sk-SK" sz="2000" dirty="0" err="1"/>
              <a:t>even</a:t>
            </a:r>
            <a:r>
              <a:rPr lang="sk-SK" sz="2000" dirty="0"/>
              <a:t> </a:t>
            </a:r>
            <a:r>
              <a:rPr lang="sk-SK" sz="2000" dirty="0" err="1"/>
              <a:t>stricter</a:t>
            </a:r>
            <a:r>
              <a:rPr lang="sk-SK" sz="2000" dirty="0"/>
              <a:t> </a:t>
            </a:r>
            <a:r>
              <a:rPr lang="sk-SK" sz="2000" dirty="0" err="1"/>
              <a:t>conditions</a:t>
            </a:r>
            <a:r>
              <a:rPr lang="sk-SK" sz="2000" dirty="0"/>
              <a:t>.</a:t>
            </a:r>
            <a:endParaRPr lang="en-GB" sz="2400" dirty="0"/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GB" sz="2400" dirty="0"/>
          </a:p>
          <a:p>
            <a:endParaRPr lang="en-GB" sz="2400" dirty="0"/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1496347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92EE5-EFE0-4EEA-B0E0-AA42AC9DC580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860404" y="378120"/>
            <a:ext cx="10058400" cy="699137"/>
          </a:xfrm>
        </p:spPr>
        <p:txBody>
          <a:bodyPr>
            <a:normAutofit/>
          </a:bodyPr>
          <a:lstStyle/>
          <a:p>
            <a:r>
              <a:rPr lang="sk-SK" sz="3200" dirty="0"/>
              <a:t>MS level </a:t>
            </a:r>
            <a:r>
              <a:rPr lang="en-GB" sz="3200" dirty="0"/>
              <a:t>– Legal Framework</a:t>
            </a:r>
            <a:endParaRPr lang="de-AT" sz="3200" dirty="0"/>
          </a:p>
        </p:txBody>
      </p:sp>
      <p:sp>
        <p:nvSpPr>
          <p:cNvPr id="9" name="8 CuadroTexto"/>
          <p:cNvSpPr txBox="1"/>
          <p:nvPr/>
        </p:nvSpPr>
        <p:spPr>
          <a:xfrm>
            <a:off x="465123" y="912926"/>
            <a:ext cx="10848962" cy="5032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SzPct val="80000"/>
              <a:buFont typeface="Courier New" pitchFamily="49" charset="0"/>
              <a:buChar char="o"/>
            </a:pPr>
            <a:endParaRPr lang="sk-SK" sz="2000" b="1" u="sng" dirty="0"/>
          </a:p>
          <a:p>
            <a:pPr marL="342900" indent="-342900">
              <a:buSzPct val="80000"/>
              <a:buFont typeface="Courier New" pitchFamily="49" charset="0"/>
              <a:buChar char="o"/>
            </a:pPr>
            <a:r>
              <a:rPr lang="sk-SK" sz="2000" b="1" u="sng" dirty="0" err="1"/>
              <a:t>The</a:t>
            </a:r>
            <a:r>
              <a:rPr lang="sk-SK" sz="2000" b="1" u="sng" dirty="0"/>
              <a:t> </a:t>
            </a:r>
            <a:r>
              <a:rPr lang="sk-SK" sz="2000" b="1" u="sng" dirty="0" err="1"/>
              <a:t>structure</a:t>
            </a:r>
            <a:r>
              <a:rPr lang="sk-SK" sz="2000" b="1" u="sng" dirty="0"/>
              <a:t> of </a:t>
            </a:r>
            <a:r>
              <a:rPr lang="sk-SK" sz="2000" b="1" u="sng" dirty="0" err="1"/>
              <a:t>legal</a:t>
            </a:r>
            <a:r>
              <a:rPr lang="sk-SK" sz="2000" b="1" u="sng" dirty="0"/>
              <a:t> </a:t>
            </a:r>
            <a:r>
              <a:rPr lang="sk-SK" sz="2000" b="1" u="sng" dirty="0" err="1"/>
              <a:t>framework</a:t>
            </a:r>
            <a:r>
              <a:rPr lang="sk-SK" sz="2000" b="1" u="sng" dirty="0"/>
              <a:t> </a:t>
            </a:r>
            <a:r>
              <a:rPr lang="sk-SK" sz="2000" b="1" dirty="0"/>
              <a:t>in </a:t>
            </a:r>
            <a:r>
              <a:rPr lang="sk-SK" sz="2000" b="1" dirty="0" err="1"/>
              <a:t>MSs</a:t>
            </a:r>
            <a:r>
              <a:rPr lang="sk-SK" sz="2000" b="1" dirty="0"/>
              <a:t> </a:t>
            </a:r>
            <a:r>
              <a:rPr lang="sk-SK" sz="2000" b="1" dirty="0" err="1"/>
              <a:t>is</a:t>
            </a:r>
            <a:r>
              <a:rPr lang="sk-SK" sz="2000" b="1" dirty="0"/>
              <a:t> </a:t>
            </a:r>
            <a:r>
              <a:rPr lang="sk-SK" sz="2000" b="1" dirty="0" err="1"/>
              <a:t>very</a:t>
            </a:r>
            <a:r>
              <a:rPr lang="sk-SK" sz="2000" b="1" dirty="0"/>
              <a:t> </a:t>
            </a:r>
            <a:r>
              <a:rPr lang="sk-SK" sz="2000" b="1" dirty="0" err="1"/>
              <a:t>heterogeous</a:t>
            </a:r>
            <a:r>
              <a:rPr lang="sk-SK" sz="2000" dirty="0"/>
              <a:t>, </a:t>
            </a:r>
            <a:r>
              <a:rPr lang="sk-SK" sz="2000" dirty="0" err="1"/>
              <a:t>however</a:t>
            </a:r>
            <a:r>
              <a:rPr lang="sk-SK" sz="2000" dirty="0"/>
              <a:t> </a:t>
            </a:r>
            <a:r>
              <a:rPr lang="sk-SK" sz="2000" dirty="0" err="1"/>
              <a:t>the</a:t>
            </a:r>
            <a:r>
              <a:rPr lang="sk-SK" sz="2000" dirty="0"/>
              <a:t> </a:t>
            </a:r>
            <a:r>
              <a:rPr lang="sk-SK" sz="2000" dirty="0" err="1"/>
              <a:t>exist</a:t>
            </a:r>
            <a:r>
              <a:rPr lang="sk-SK" sz="2000" dirty="0"/>
              <a:t> </a:t>
            </a:r>
            <a:r>
              <a:rPr lang="sk-SK" sz="2000" dirty="0" err="1"/>
              <a:t>some</a:t>
            </a:r>
            <a:r>
              <a:rPr lang="sk-SK" sz="2000" dirty="0"/>
              <a:t> </a:t>
            </a:r>
            <a:r>
              <a:rPr lang="sk-SK" sz="2000" dirty="0" err="1"/>
              <a:t>simmilarities</a:t>
            </a:r>
            <a:r>
              <a:rPr lang="sk-SK" sz="2000" dirty="0"/>
              <a:t> (</a:t>
            </a:r>
            <a:r>
              <a:rPr lang="sk-SK" sz="2000" dirty="0" err="1"/>
              <a:t>e.g</a:t>
            </a:r>
            <a:r>
              <a:rPr lang="sk-SK" sz="2000" dirty="0"/>
              <a:t>. </a:t>
            </a:r>
            <a:r>
              <a:rPr lang="sk-SK" sz="2000" dirty="0" err="1"/>
              <a:t>principal</a:t>
            </a:r>
            <a:r>
              <a:rPr lang="sk-SK" sz="2000" dirty="0"/>
              <a:t> </a:t>
            </a:r>
            <a:r>
              <a:rPr lang="sk-SK" sz="2000" dirty="0" err="1"/>
              <a:t>mining</a:t>
            </a:r>
            <a:r>
              <a:rPr lang="sk-SK" sz="2000" dirty="0"/>
              <a:t> </a:t>
            </a:r>
            <a:r>
              <a:rPr lang="sk-SK" sz="2000" dirty="0" err="1"/>
              <a:t>act,definition</a:t>
            </a:r>
            <a:r>
              <a:rPr lang="sk-SK" sz="2000" dirty="0"/>
              <a:t> of </a:t>
            </a:r>
            <a:r>
              <a:rPr lang="sk-SK" sz="2000" dirty="0" err="1"/>
              <a:t>ownership</a:t>
            </a:r>
            <a:r>
              <a:rPr lang="sk-SK" sz="2000" dirty="0"/>
              <a:t>, </a:t>
            </a:r>
            <a:r>
              <a:rPr lang="sk-SK" sz="2000" dirty="0" err="1"/>
              <a:t>establish</a:t>
            </a:r>
            <a:r>
              <a:rPr lang="sk-SK" sz="2000" dirty="0"/>
              <a:t> </a:t>
            </a:r>
            <a:r>
              <a:rPr lang="sk-SK" sz="2000" dirty="0" err="1"/>
              <a:t>provisions</a:t>
            </a:r>
            <a:r>
              <a:rPr lang="sk-SK" sz="2000" dirty="0"/>
              <a:t> </a:t>
            </a:r>
            <a:r>
              <a:rPr lang="sk-SK" sz="2000" dirty="0" err="1"/>
              <a:t>for</a:t>
            </a:r>
            <a:r>
              <a:rPr lang="sk-SK" sz="2000" dirty="0"/>
              <a:t> </a:t>
            </a:r>
            <a:r>
              <a:rPr lang="sk-SK" sz="2000" dirty="0" err="1"/>
              <a:t>permitting</a:t>
            </a:r>
            <a:r>
              <a:rPr lang="sk-SK" sz="2000" dirty="0"/>
              <a:t>)</a:t>
            </a:r>
          </a:p>
          <a:p>
            <a:pPr marL="342900" indent="-342900">
              <a:buSzPct val="80000"/>
              <a:buFont typeface="Courier New" pitchFamily="49" charset="0"/>
              <a:buChar char="o"/>
            </a:pPr>
            <a:endParaRPr lang="cs-CZ" sz="2000" dirty="0"/>
          </a:p>
          <a:p>
            <a:pPr marL="342900" indent="-342900">
              <a:buSzPct val="80000"/>
              <a:buFont typeface="Courier New" pitchFamily="49" charset="0"/>
              <a:buChar char="o"/>
            </a:pPr>
            <a:r>
              <a:rPr lang="cs-CZ" sz="2000" dirty="0"/>
              <a:t>On </a:t>
            </a:r>
            <a:r>
              <a:rPr lang="cs-CZ" sz="2000" dirty="0" err="1"/>
              <a:t>the</a:t>
            </a:r>
            <a:r>
              <a:rPr lang="cs-CZ" sz="2000" dirty="0"/>
              <a:t> </a:t>
            </a:r>
            <a:r>
              <a:rPr lang="cs-CZ" sz="2000" dirty="0" err="1"/>
              <a:t>other</a:t>
            </a:r>
            <a:r>
              <a:rPr lang="cs-CZ" sz="2000" dirty="0"/>
              <a:t> hand, </a:t>
            </a:r>
            <a:r>
              <a:rPr lang="cs-CZ" sz="2000" b="1" u="sng" dirty="0" err="1"/>
              <a:t>the</a:t>
            </a:r>
            <a:r>
              <a:rPr lang="cs-CZ" sz="2000" b="1" u="sng" dirty="0"/>
              <a:t> </a:t>
            </a:r>
            <a:r>
              <a:rPr lang="cs-CZ" sz="2000" b="1" u="sng" dirty="0" err="1"/>
              <a:t>number</a:t>
            </a:r>
            <a:r>
              <a:rPr lang="cs-CZ" sz="2000" b="1" u="sng" dirty="0"/>
              <a:t> </a:t>
            </a:r>
            <a:r>
              <a:rPr lang="cs-CZ" sz="2000" b="1" u="sng" dirty="0" err="1"/>
              <a:t>of</a:t>
            </a:r>
            <a:r>
              <a:rPr lang="cs-CZ" sz="2000" b="1" u="sng" dirty="0"/>
              <a:t> </a:t>
            </a:r>
            <a:r>
              <a:rPr lang="cs-CZ" sz="2000" b="1" u="sng" dirty="0" err="1"/>
              <a:t>laws</a:t>
            </a:r>
            <a:r>
              <a:rPr lang="cs-CZ" sz="2000" b="1" u="sng" dirty="0"/>
              <a:t> </a:t>
            </a:r>
            <a:r>
              <a:rPr lang="cs-CZ" sz="2000" dirty="0" err="1"/>
              <a:t>relevant</a:t>
            </a:r>
            <a:r>
              <a:rPr lang="cs-CZ" sz="2000" dirty="0"/>
              <a:t> </a:t>
            </a:r>
            <a:r>
              <a:rPr lang="cs-CZ" sz="2000" dirty="0" err="1"/>
              <a:t>for</a:t>
            </a:r>
            <a:r>
              <a:rPr lang="cs-CZ" sz="2000" dirty="0"/>
              <a:t> NEEI </a:t>
            </a:r>
            <a:r>
              <a:rPr lang="cs-CZ" sz="2000" dirty="0" err="1"/>
              <a:t>permitting</a:t>
            </a:r>
            <a:r>
              <a:rPr lang="cs-CZ" sz="2000" dirty="0"/>
              <a:t> </a:t>
            </a:r>
            <a:r>
              <a:rPr lang="cs-CZ" sz="2000" dirty="0" err="1"/>
              <a:t>procedures</a:t>
            </a:r>
            <a:r>
              <a:rPr lang="cs-CZ" sz="2000" dirty="0"/>
              <a:t> per MS </a:t>
            </a:r>
            <a:r>
              <a:rPr lang="cs-CZ" sz="2000" b="1" dirty="0" err="1"/>
              <a:t>varies</a:t>
            </a:r>
            <a:r>
              <a:rPr lang="cs-CZ" sz="2000" b="1" dirty="0"/>
              <a:t> </a:t>
            </a:r>
            <a:r>
              <a:rPr lang="cs-CZ" sz="2000" b="1" dirty="0" err="1"/>
              <a:t>widely</a:t>
            </a:r>
            <a:r>
              <a:rPr lang="cs-CZ" sz="2000" dirty="0"/>
              <a:t>. ES and HR are </a:t>
            </a:r>
            <a:r>
              <a:rPr lang="cs-CZ" sz="2000" dirty="0" err="1"/>
              <a:t>those</a:t>
            </a:r>
            <a:r>
              <a:rPr lang="cs-CZ" sz="2000" dirty="0"/>
              <a:t> </a:t>
            </a:r>
            <a:r>
              <a:rPr lang="cs-CZ" sz="2000" dirty="0" err="1"/>
              <a:t>MSs</a:t>
            </a:r>
            <a:r>
              <a:rPr lang="cs-CZ" sz="2000" dirty="0"/>
              <a:t> </a:t>
            </a:r>
            <a:r>
              <a:rPr lang="cs-CZ" sz="2000" dirty="0" err="1"/>
              <a:t>with</a:t>
            </a:r>
            <a:r>
              <a:rPr lang="cs-CZ" sz="2000" dirty="0"/>
              <a:t> </a:t>
            </a:r>
            <a:r>
              <a:rPr lang="cs-CZ" sz="2000" dirty="0" err="1"/>
              <a:t>the</a:t>
            </a:r>
            <a:r>
              <a:rPr lang="cs-CZ" sz="2000" dirty="0"/>
              <a:t> </a:t>
            </a:r>
            <a:r>
              <a:rPr lang="cs-CZ" sz="2000" dirty="0" err="1"/>
              <a:t>highest</a:t>
            </a:r>
            <a:r>
              <a:rPr lang="cs-CZ" sz="2000" dirty="0"/>
              <a:t> </a:t>
            </a:r>
            <a:r>
              <a:rPr lang="cs-CZ" sz="2000" dirty="0" err="1"/>
              <a:t>number</a:t>
            </a:r>
            <a:r>
              <a:rPr lang="cs-CZ" sz="2000" dirty="0"/>
              <a:t> </a:t>
            </a:r>
            <a:r>
              <a:rPr lang="cs-CZ" sz="2000" dirty="0" err="1"/>
              <a:t>of</a:t>
            </a:r>
            <a:r>
              <a:rPr lang="cs-CZ" sz="2000" dirty="0"/>
              <a:t> </a:t>
            </a:r>
            <a:r>
              <a:rPr lang="cs-CZ" sz="2000" dirty="0" err="1"/>
              <a:t>relevant</a:t>
            </a:r>
            <a:r>
              <a:rPr lang="cs-CZ" sz="2000" dirty="0"/>
              <a:t> </a:t>
            </a:r>
            <a:r>
              <a:rPr lang="cs-CZ" sz="2000" dirty="0" err="1"/>
              <a:t>laws</a:t>
            </a:r>
            <a:r>
              <a:rPr lang="cs-CZ" sz="2000" dirty="0"/>
              <a:t> (112 and 110 </a:t>
            </a:r>
            <a:r>
              <a:rPr lang="cs-CZ" sz="2000" dirty="0" err="1"/>
              <a:t>respectively</a:t>
            </a:r>
            <a:r>
              <a:rPr lang="cs-CZ" sz="2000" dirty="0"/>
              <a:t>), </a:t>
            </a:r>
            <a:r>
              <a:rPr lang="cs-CZ" sz="2000" dirty="0" err="1"/>
              <a:t>followed</a:t>
            </a:r>
            <a:r>
              <a:rPr lang="cs-CZ" sz="2000" dirty="0"/>
              <a:t> by IT (96), UK (69) and LV (65), far </a:t>
            </a:r>
            <a:r>
              <a:rPr lang="cs-CZ" sz="2000" dirty="0" err="1"/>
              <a:t>higher</a:t>
            </a:r>
            <a:r>
              <a:rPr lang="cs-CZ" sz="2000" dirty="0"/>
              <a:t> </a:t>
            </a:r>
            <a:r>
              <a:rPr lang="cs-CZ" sz="2000" dirty="0" err="1"/>
              <a:t>than</a:t>
            </a:r>
            <a:r>
              <a:rPr lang="cs-CZ" sz="2000" dirty="0"/>
              <a:t> </a:t>
            </a:r>
            <a:r>
              <a:rPr lang="cs-CZ" sz="2000" dirty="0" err="1"/>
              <a:t>the</a:t>
            </a:r>
            <a:r>
              <a:rPr lang="cs-CZ" sz="2000" dirty="0"/>
              <a:t> </a:t>
            </a:r>
            <a:r>
              <a:rPr lang="cs-CZ" sz="2000" dirty="0" err="1"/>
              <a:t>average</a:t>
            </a:r>
            <a:r>
              <a:rPr lang="cs-CZ" sz="2000" dirty="0"/>
              <a:t> (40). In </a:t>
            </a:r>
            <a:r>
              <a:rPr lang="cs-CZ" sz="2000" dirty="0" err="1"/>
              <a:t>contrast</a:t>
            </a:r>
            <a:r>
              <a:rPr lang="cs-CZ" sz="2000" dirty="0"/>
              <a:t>, </a:t>
            </a:r>
            <a:r>
              <a:rPr lang="cs-CZ" sz="2000" dirty="0" err="1"/>
              <a:t>the</a:t>
            </a:r>
            <a:r>
              <a:rPr lang="cs-CZ" sz="2000" dirty="0"/>
              <a:t> CZ (7) and MT (14) </a:t>
            </a:r>
            <a:r>
              <a:rPr lang="cs-CZ" sz="2000" dirty="0" err="1"/>
              <a:t>appear</a:t>
            </a:r>
            <a:r>
              <a:rPr lang="cs-CZ" sz="2000" dirty="0"/>
              <a:t> as </a:t>
            </a:r>
            <a:r>
              <a:rPr lang="cs-CZ" sz="2000" dirty="0" err="1"/>
              <a:t>those</a:t>
            </a:r>
            <a:r>
              <a:rPr lang="cs-CZ" sz="2000" dirty="0"/>
              <a:t> </a:t>
            </a:r>
            <a:r>
              <a:rPr lang="cs-CZ" sz="2000" dirty="0" err="1"/>
              <a:t>jurisdictions</a:t>
            </a:r>
            <a:r>
              <a:rPr lang="cs-CZ" sz="2000" dirty="0"/>
              <a:t> </a:t>
            </a:r>
            <a:r>
              <a:rPr lang="cs-CZ" sz="2000" dirty="0" err="1"/>
              <a:t>with</a:t>
            </a:r>
            <a:r>
              <a:rPr lang="cs-CZ" sz="2000" dirty="0"/>
              <a:t> </a:t>
            </a:r>
            <a:r>
              <a:rPr lang="cs-CZ" sz="2000" dirty="0" err="1"/>
              <a:t>the</a:t>
            </a:r>
            <a:r>
              <a:rPr lang="cs-CZ" sz="2000" dirty="0"/>
              <a:t> </a:t>
            </a:r>
            <a:r>
              <a:rPr lang="cs-CZ" sz="2000" dirty="0" err="1"/>
              <a:t>lowest</a:t>
            </a:r>
            <a:r>
              <a:rPr lang="cs-CZ" sz="2000" dirty="0"/>
              <a:t> </a:t>
            </a:r>
            <a:r>
              <a:rPr lang="cs-CZ" sz="2000" dirty="0" err="1"/>
              <a:t>amount</a:t>
            </a:r>
            <a:r>
              <a:rPr lang="cs-CZ" sz="2000" dirty="0"/>
              <a:t> </a:t>
            </a:r>
            <a:r>
              <a:rPr lang="cs-CZ" sz="2000" dirty="0" err="1"/>
              <a:t>of</a:t>
            </a:r>
            <a:r>
              <a:rPr lang="cs-CZ" sz="2000" dirty="0"/>
              <a:t> </a:t>
            </a:r>
            <a:r>
              <a:rPr lang="cs-CZ" sz="2000" dirty="0" err="1"/>
              <a:t>laws</a:t>
            </a:r>
            <a:r>
              <a:rPr lang="cs-CZ" sz="2000" dirty="0"/>
              <a:t>. </a:t>
            </a:r>
            <a:r>
              <a:rPr lang="sk-SK" sz="2000" b="1" dirty="0" err="1"/>
              <a:t>Differencies</a:t>
            </a:r>
            <a:r>
              <a:rPr lang="sk-SK" sz="2000" b="1" dirty="0"/>
              <a:t> </a:t>
            </a:r>
            <a:r>
              <a:rPr lang="sk-SK" sz="2000" dirty="0" err="1"/>
              <a:t>can</a:t>
            </a:r>
            <a:r>
              <a:rPr lang="sk-SK" sz="2000" dirty="0"/>
              <a:t> </a:t>
            </a:r>
            <a:r>
              <a:rPr lang="sk-SK" sz="2000" dirty="0" err="1"/>
              <a:t>be</a:t>
            </a:r>
            <a:r>
              <a:rPr lang="sk-SK" sz="2000" dirty="0"/>
              <a:t> </a:t>
            </a:r>
            <a:r>
              <a:rPr lang="sk-SK" sz="2000" dirty="0" err="1"/>
              <a:t>explained</a:t>
            </a:r>
            <a:r>
              <a:rPr lang="sk-SK" sz="2000" dirty="0"/>
              <a:t> </a:t>
            </a:r>
            <a:r>
              <a:rPr lang="en-US" sz="2000" dirty="0"/>
              <a:t>by the administrative divisions of MSs or by the level of fragmentation of the relevant acts. </a:t>
            </a:r>
            <a:endParaRPr lang="sk-SK" sz="2000" b="1" dirty="0"/>
          </a:p>
          <a:p>
            <a:pPr marL="342900" indent="-342900">
              <a:buSzPct val="80000"/>
              <a:buFont typeface="Courier New" pitchFamily="49" charset="0"/>
              <a:buChar char="o"/>
            </a:pPr>
            <a:endParaRPr lang="de-DE" sz="2000" u="sng" dirty="0"/>
          </a:p>
          <a:p>
            <a:pPr marL="342900" indent="-342900">
              <a:buSzPct val="80000"/>
              <a:buFont typeface="Courier New" pitchFamily="49" charset="0"/>
              <a:buChar char="o"/>
            </a:pPr>
            <a:r>
              <a:rPr lang="en-GB" sz="2000" dirty="0"/>
              <a:t>In general, </a:t>
            </a:r>
            <a:r>
              <a:rPr lang="en-GB" sz="2000" b="1" dirty="0"/>
              <a:t>legal pieces are not easily found translated into English</a:t>
            </a:r>
            <a:r>
              <a:rPr lang="en-GB" sz="2000" dirty="0"/>
              <a:t>, and if they exist, they are often unofficial translations (only informative - cannot be used for legal purposes)</a:t>
            </a:r>
            <a:endParaRPr lang="sk-SK" sz="2000" dirty="0"/>
          </a:p>
          <a:p>
            <a:pPr marL="342900" indent="-342900">
              <a:buSzPct val="80000"/>
              <a:buFont typeface="Courier New" pitchFamily="49" charset="0"/>
              <a:buChar char="o"/>
            </a:pPr>
            <a:endParaRPr lang="sk-SK" sz="2100" dirty="0"/>
          </a:p>
        </p:txBody>
      </p:sp>
      <p:sp>
        <p:nvSpPr>
          <p:cNvPr id="2" name="Zástupný symbol pro zápatí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65532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92EE5-EFE0-4EEA-B0E0-AA42AC9DC580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652854" y="125774"/>
            <a:ext cx="10886291" cy="699137"/>
          </a:xfrm>
        </p:spPr>
        <p:txBody>
          <a:bodyPr>
            <a:normAutofit/>
          </a:bodyPr>
          <a:lstStyle/>
          <a:p>
            <a:r>
              <a:rPr lang="sk-SK" sz="3600" dirty="0" err="1"/>
              <a:t>Permitting</a:t>
            </a:r>
            <a:r>
              <a:rPr lang="sk-SK" sz="3600" dirty="0"/>
              <a:t> </a:t>
            </a:r>
            <a:r>
              <a:rPr lang="sk-SK" sz="3600" dirty="0" err="1"/>
              <a:t>regimes</a:t>
            </a:r>
            <a:r>
              <a:rPr lang="sk-SK" sz="3600" dirty="0"/>
              <a:t>, </a:t>
            </a:r>
            <a:r>
              <a:rPr lang="sk-SK" sz="3600" dirty="0" err="1"/>
              <a:t>Mineral</a:t>
            </a:r>
            <a:r>
              <a:rPr lang="sk-SK" sz="3600" dirty="0"/>
              <a:t> </a:t>
            </a:r>
            <a:r>
              <a:rPr lang="sk-SK" sz="3600" dirty="0" err="1"/>
              <a:t>ownership</a:t>
            </a:r>
            <a:endParaRPr lang="de-AT" sz="3600" dirty="0"/>
          </a:p>
        </p:txBody>
      </p:sp>
      <p:sp>
        <p:nvSpPr>
          <p:cNvPr id="5" name="8 CuadroTexto"/>
          <p:cNvSpPr txBox="1"/>
          <p:nvPr/>
        </p:nvSpPr>
        <p:spPr>
          <a:xfrm>
            <a:off x="326194" y="824911"/>
            <a:ext cx="11546492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SzPct val="80000"/>
            </a:pPr>
            <a:endParaRPr lang="de-DE" sz="2000" dirty="0"/>
          </a:p>
          <a:p>
            <a:pPr marL="342900" indent="-342900">
              <a:buSzPct val="80000"/>
              <a:buFont typeface="Courier New" pitchFamily="49" charset="0"/>
              <a:buChar char="o"/>
            </a:pPr>
            <a:r>
              <a:rPr lang="sk-SK" sz="2000" b="1" u="sng" dirty="0" err="1"/>
              <a:t>Permitting</a:t>
            </a:r>
            <a:r>
              <a:rPr lang="sk-SK" sz="2000" b="1" u="sng" dirty="0"/>
              <a:t> </a:t>
            </a:r>
            <a:r>
              <a:rPr lang="sk-SK" sz="2000" b="1" u="sng" dirty="0" err="1"/>
              <a:t>regime</a:t>
            </a:r>
            <a:r>
              <a:rPr lang="sk-SK" sz="2000" b="1" u="sng" dirty="0"/>
              <a:t> </a:t>
            </a:r>
            <a:r>
              <a:rPr lang="sk-SK" sz="2000" dirty="0"/>
              <a:t> – </a:t>
            </a:r>
            <a:r>
              <a:rPr lang="en-GB" sz="2000" dirty="0"/>
              <a:t>centralised, decentralised or a mixed one</a:t>
            </a:r>
            <a:r>
              <a:rPr lang="sk-SK" sz="2000" b="1" dirty="0"/>
              <a:t> </a:t>
            </a:r>
            <a:r>
              <a:rPr lang="sk-SK" sz="2000" b="1" dirty="0" err="1"/>
              <a:t>is</a:t>
            </a:r>
            <a:r>
              <a:rPr lang="sk-SK" sz="2000" b="1" dirty="0"/>
              <a:t> </a:t>
            </a:r>
            <a:r>
              <a:rPr lang="sk-SK" sz="2000" b="1" dirty="0" err="1"/>
              <a:t>determined</a:t>
            </a:r>
            <a:r>
              <a:rPr lang="sk-SK" sz="2000" b="1" dirty="0"/>
              <a:t> by t</a:t>
            </a:r>
            <a:r>
              <a:rPr lang="en-GB" sz="2000" b="1" dirty="0"/>
              <a:t>he administrative division of the MSs</a:t>
            </a:r>
            <a:r>
              <a:rPr lang="sk-SK" sz="2000" b="1" dirty="0"/>
              <a:t> </a:t>
            </a:r>
            <a:r>
              <a:rPr lang="sk-SK" sz="2000" dirty="0"/>
              <a:t>and </a:t>
            </a:r>
            <a:r>
              <a:rPr lang="sk-SK" sz="2000" dirty="0" err="1"/>
              <a:t>depends</a:t>
            </a:r>
            <a:r>
              <a:rPr lang="sk-SK" sz="2000" dirty="0"/>
              <a:t> on type of </a:t>
            </a:r>
            <a:r>
              <a:rPr lang="sk-SK" sz="2000" dirty="0" err="1"/>
              <a:t>mineral</a:t>
            </a:r>
            <a:r>
              <a:rPr lang="sk-SK" sz="2000" dirty="0"/>
              <a:t> </a:t>
            </a:r>
            <a:r>
              <a:rPr lang="sk-SK" sz="2000" dirty="0" err="1"/>
              <a:t>resources</a:t>
            </a:r>
            <a:endParaRPr lang="sk-SK" sz="2000" dirty="0"/>
          </a:p>
          <a:p>
            <a:pPr marL="342900" indent="-342900">
              <a:buSzPct val="80000"/>
              <a:buFont typeface="Courier New" pitchFamily="49" charset="0"/>
              <a:buChar char="o"/>
            </a:pPr>
            <a:endParaRPr lang="sk-SK" sz="2000" b="1" dirty="0"/>
          </a:p>
          <a:p>
            <a:pPr marL="342900" indent="-342900">
              <a:buSzPct val="80000"/>
              <a:buFont typeface="Courier New" pitchFamily="49" charset="0"/>
              <a:buChar char="o"/>
            </a:pPr>
            <a:r>
              <a:rPr lang="sk-SK" sz="2000" b="1" u="sng" dirty="0" err="1"/>
              <a:t>Onshore</a:t>
            </a:r>
            <a:r>
              <a:rPr lang="sk-SK" sz="2000" dirty="0"/>
              <a:t>  –  majority </a:t>
            </a:r>
            <a:r>
              <a:rPr lang="sk-SK" sz="2000" dirty="0" err="1"/>
              <a:t>mixed</a:t>
            </a:r>
            <a:r>
              <a:rPr lang="sk-SK" sz="2000" dirty="0"/>
              <a:t> (12) or </a:t>
            </a:r>
            <a:r>
              <a:rPr lang="sk-SK" sz="2000" dirty="0" err="1"/>
              <a:t>centralised</a:t>
            </a:r>
            <a:r>
              <a:rPr lang="sk-SK" sz="2000" dirty="0"/>
              <a:t> (11); </a:t>
            </a:r>
            <a:r>
              <a:rPr lang="sk-SK" sz="2000" b="1" u="sng" dirty="0" err="1"/>
              <a:t>Offshore</a:t>
            </a:r>
            <a:r>
              <a:rPr lang="sk-SK" sz="2000" dirty="0"/>
              <a:t> – </a:t>
            </a:r>
            <a:r>
              <a:rPr lang="sk-SK" sz="2000" dirty="0" err="1"/>
              <a:t>centralised</a:t>
            </a:r>
            <a:r>
              <a:rPr lang="sk-SK" sz="2000" dirty="0"/>
              <a:t> (21), </a:t>
            </a:r>
            <a:r>
              <a:rPr lang="sk-SK" sz="2000" dirty="0" err="1"/>
              <a:t>only</a:t>
            </a:r>
            <a:r>
              <a:rPr lang="sk-SK" sz="2000" dirty="0"/>
              <a:t> DE </a:t>
            </a:r>
            <a:r>
              <a:rPr lang="sk-SK" sz="2000" dirty="0" err="1"/>
              <a:t>decentralised</a:t>
            </a:r>
            <a:endParaRPr lang="sk-SK" sz="2000" dirty="0"/>
          </a:p>
          <a:p>
            <a:pPr marL="342900" indent="-342900">
              <a:buSzPct val="80000"/>
              <a:buFont typeface="Courier New" pitchFamily="49" charset="0"/>
              <a:buChar char="o"/>
            </a:pPr>
            <a:endParaRPr lang="sk-SK" sz="2000" b="1" i="1" dirty="0"/>
          </a:p>
          <a:p>
            <a:pPr marL="342900" indent="-342900">
              <a:buSzPct val="80000"/>
              <a:buFont typeface="Courier New" pitchFamily="49" charset="0"/>
              <a:buChar char="o"/>
            </a:pPr>
            <a:r>
              <a:rPr lang="cs-CZ" sz="2000" b="1" i="1" dirty="0" err="1"/>
              <a:t>Only</a:t>
            </a:r>
            <a:r>
              <a:rPr lang="cs-CZ" sz="2000" b="1" i="1" dirty="0"/>
              <a:t> 9 </a:t>
            </a:r>
            <a:r>
              <a:rPr lang="cs-CZ" sz="2000" b="1" i="1" dirty="0" err="1"/>
              <a:t>jurisdictions</a:t>
            </a:r>
            <a:r>
              <a:rPr lang="cs-CZ" sz="2000" b="1" i="1" dirty="0"/>
              <a:t> </a:t>
            </a:r>
            <a:r>
              <a:rPr lang="cs-CZ" sz="2000" b="1" i="1" dirty="0" err="1"/>
              <a:t>have</a:t>
            </a:r>
            <a:r>
              <a:rPr lang="cs-CZ" sz="2000" b="1" i="1" dirty="0"/>
              <a:t> </a:t>
            </a:r>
            <a:r>
              <a:rPr lang="cs-CZ" sz="2000" b="1" i="1" u="sng" dirty="0" err="1"/>
              <a:t>one</a:t>
            </a:r>
            <a:r>
              <a:rPr lang="cs-CZ" sz="2000" b="1" i="1" u="sng" dirty="0"/>
              <a:t>-stop </a:t>
            </a:r>
            <a:r>
              <a:rPr lang="cs-CZ" sz="2000" b="1" i="1" u="sng" dirty="0" err="1"/>
              <a:t>shops</a:t>
            </a:r>
            <a:r>
              <a:rPr lang="cs-CZ" sz="2000" b="1" i="1" u="sng" dirty="0"/>
              <a:t> </a:t>
            </a:r>
            <a:r>
              <a:rPr lang="cs-CZ" sz="2000" dirty="0"/>
              <a:t>–</a:t>
            </a:r>
            <a:r>
              <a:rPr lang="cs-CZ" sz="2000" b="1" i="1" dirty="0"/>
              <a:t> </a:t>
            </a:r>
            <a:r>
              <a:rPr lang="cs-CZ" sz="2000" dirty="0" err="1"/>
              <a:t>even</a:t>
            </a:r>
            <a:r>
              <a:rPr lang="cs-CZ" sz="2000" dirty="0"/>
              <a:t> </a:t>
            </a:r>
            <a:r>
              <a:rPr lang="cs-CZ" sz="2000" dirty="0" err="1"/>
              <a:t>though</a:t>
            </a:r>
            <a:r>
              <a:rPr lang="cs-CZ" sz="2000" dirty="0"/>
              <a:t> </a:t>
            </a:r>
            <a:r>
              <a:rPr lang="cs-CZ" sz="2000" dirty="0" err="1"/>
              <a:t>the</a:t>
            </a:r>
            <a:r>
              <a:rPr lang="cs-CZ" sz="2000" dirty="0"/>
              <a:t> </a:t>
            </a:r>
            <a:r>
              <a:rPr lang="cs-CZ" sz="2000" dirty="0" err="1"/>
              <a:t>concept</a:t>
            </a:r>
            <a:r>
              <a:rPr lang="cs-CZ" sz="2000" dirty="0"/>
              <a:t> </a:t>
            </a:r>
            <a:r>
              <a:rPr lang="cs-CZ" sz="2000" dirty="0" err="1"/>
              <a:t>of</a:t>
            </a:r>
            <a:r>
              <a:rPr lang="cs-CZ" sz="2000" dirty="0"/>
              <a:t> </a:t>
            </a:r>
            <a:r>
              <a:rPr lang="cs-CZ" sz="2000" dirty="0" err="1"/>
              <a:t>one</a:t>
            </a:r>
            <a:r>
              <a:rPr lang="cs-CZ" sz="2000" dirty="0"/>
              <a:t>-stop shop has </a:t>
            </a:r>
            <a:r>
              <a:rPr lang="cs-CZ" sz="2000" dirty="0" err="1"/>
              <a:t>been</a:t>
            </a:r>
            <a:r>
              <a:rPr lang="cs-CZ" sz="2000" dirty="0"/>
              <a:t> </a:t>
            </a:r>
            <a:r>
              <a:rPr lang="cs-CZ" sz="2000" dirty="0" err="1"/>
              <a:t>promoted</a:t>
            </a:r>
            <a:r>
              <a:rPr lang="cs-CZ" sz="2000" dirty="0"/>
              <a:t> </a:t>
            </a:r>
            <a:r>
              <a:rPr lang="cs-CZ" sz="2000" dirty="0" err="1"/>
              <a:t>for</a:t>
            </a:r>
            <a:r>
              <a:rPr lang="cs-CZ" sz="2000" dirty="0"/>
              <a:t> </a:t>
            </a:r>
            <a:r>
              <a:rPr lang="cs-CZ" sz="2000" dirty="0" err="1"/>
              <a:t>years</a:t>
            </a:r>
            <a:r>
              <a:rPr lang="cs-CZ" sz="2000" dirty="0"/>
              <a:t> as “</a:t>
            </a:r>
            <a:r>
              <a:rPr lang="cs-CZ" sz="2000" dirty="0" err="1"/>
              <a:t>good</a:t>
            </a:r>
            <a:r>
              <a:rPr lang="cs-CZ" sz="2000" dirty="0"/>
              <a:t> </a:t>
            </a:r>
            <a:r>
              <a:rPr lang="cs-CZ" sz="2000" dirty="0" err="1"/>
              <a:t>practice</a:t>
            </a:r>
            <a:r>
              <a:rPr lang="cs-CZ" sz="2000" dirty="0"/>
              <a:t>”</a:t>
            </a:r>
          </a:p>
          <a:p>
            <a:pPr marL="342900" indent="-342900">
              <a:buSzPct val="80000"/>
              <a:buFont typeface="Courier New" pitchFamily="49" charset="0"/>
              <a:buChar char="o"/>
            </a:pPr>
            <a:endParaRPr lang="sk-SK" sz="2000" b="1" i="1" u="sng" dirty="0"/>
          </a:p>
          <a:p>
            <a:pPr marL="342900" indent="-342900">
              <a:buSzPct val="80000"/>
              <a:buFont typeface="Courier New" pitchFamily="49" charset="0"/>
              <a:buChar char="o"/>
            </a:pPr>
            <a:r>
              <a:rPr lang="sk-SK" sz="2000" b="1" i="1" u="sng" dirty="0" err="1"/>
              <a:t>Mineral</a:t>
            </a:r>
            <a:r>
              <a:rPr lang="sk-SK" sz="2000" b="1" i="1" u="sng" dirty="0"/>
              <a:t> </a:t>
            </a:r>
            <a:r>
              <a:rPr lang="sk-SK" sz="2000" b="1" i="1" u="sng" dirty="0" err="1"/>
              <a:t>ownership</a:t>
            </a:r>
            <a:r>
              <a:rPr lang="sk-SK" sz="2000" i="1" dirty="0"/>
              <a:t> </a:t>
            </a:r>
            <a:r>
              <a:rPr lang="sk-SK" sz="2000" dirty="0"/>
              <a:t> – </a:t>
            </a:r>
            <a:r>
              <a:rPr lang="en-GB" sz="2000" b="1" i="1" dirty="0"/>
              <a:t>In 9 MSs high-value minerals are state-owned and low-value minerals are </a:t>
            </a:r>
            <a:r>
              <a:rPr lang="en-GB" sz="2000" b="1" i="1" dirty="0" err="1"/>
              <a:t>landowned</a:t>
            </a:r>
            <a:r>
              <a:rPr lang="en-GB" sz="2000" dirty="0"/>
              <a:t> (CZ, FR, IE, IT, LU, PL, PT, SK, UK). While the </a:t>
            </a:r>
            <a:r>
              <a:rPr lang="en-GB" sz="2000" b="1" i="1" dirty="0"/>
              <a:t>state claims ownership of all mineral resources</a:t>
            </a:r>
            <a:r>
              <a:rPr lang="en-GB" sz="2000" dirty="0"/>
              <a:t> </a:t>
            </a:r>
            <a:r>
              <a:rPr lang="en-GB" sz="2000" b="1" i="1" dirty="0"/>
              <a:t>in eight MSs</a:t>
            </a:r>
            <a:r>
              <a:rPr lang="en-GB" sz="2000" dirty="0"/>
              <a:t> (BG, CY, HR, HU, LT, RO, SI, ES), </a:t>
            </a:r>
            <a:r>
              <a:rPr lang="en-GB" sz="2000" b="1" dirty="0"/>
              <a:t>in six MSs </a:t>
            </a:r>
            <a:r>
              <a:rPr lang="en-GB" sz="2000" dirty="0"/>
              <a:t>(BE, EE, DK, LV, MT, NL) all (onshore) </a:t>
            </a:r>
            <a:r>
              <a:rPr lang="en-GB" sz="2000" b="1" dirty="0"/>
              <a:t>mineral resources belong to the landowner </a:t>
            </a:r>
            <a:r>
              <a:rPr lang="en-GB" sz="2000" dirty="0"/>
              <a:t>(except for offshore minerals which also belong to the state). The fourth group are five MSs (AT, DE, EL, SE, FI) where low-value minerals belong to the landowner and the rest are free for any operator to request a concession to the state </a:t>
            </a:r>
          </a:p>
          <a:p>
            <a:pPr marL="342900" indent="-342900">
              <a:buSzPct val="80000"/>
              <a:buFont typeface="Courier New" pitchFamily="49" charset="0"/>
              <a:buChar char="o"/>
            </a:pPr>
            <a:endParaRPr lang="sk-SK" sz="2000" dirty="0"/>
          </a:p>
          <a:p>
            <a:pPr marL="342900" indent="-342900">
              <a:buSzPct val="80000"/>
              <a:buFont typeface="Courier New" pitchFamily="49" charset="0"/>
              <a:buChar char="o"/>
            </a:pPr>
            <a:endParaRPr lang="sk-SK" sz="2000" dirty="0"/>
          </a:p>
          <a:p>
            <a:pPr marL="342900" indent="-342900">
              <a:buSzPct val="80000"/>
              <a:buFont typeface="Courier New" pitchFamily="49" charset="0"/>
              <a:buChar char="o"/>
            </a:pPr>
            <a:endParaRPr lang="sk-SK" sz="2000" b="1" dirty="0"/>
          </a:p>
        </p:txBody>
      </p:sp>
      <p:sp>
        <p:nvSpPr>
          <p:cNvPr id="2" name="Zástupný symbol pro zápatí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26125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92EE5-EFE0-4EEA-B0E0-AA42AC9DC580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670923" y="-58431"/>
            <a:ext cx="10058400" cy="699137"/>
          </a:xfrm>
        </p:spPr>
        <p:txBody>
          <a:bodyPr>
            <a:normAutofit/>
          </a:bodyPr>
          <a:lstStyle/>
          <a:p>
            <a:r>
              <a:rPr lang="sk-SK" sz="3600" dirty="0" err="1"/>
              <a:t>Authorities</a:t>
            </a:r>
            <a:r>
              <a:rPr lang="sk-SK" sz="3600" dirty="0"/>
              <a:t> and </a:t>
            </a:r>
            <a:r>
              <a:rPr lang="sk-SK" sz="3600" dirty="0" err="1"/>
              <a:t>permitting</a:t>
            </a:r>
            <a:r>
              <a:rPr lang="sk-SK" sz="3600" dirty="0"/>
              <a:t> </a:t>
            </a:r>
            <a:r>
              <a:rPr lang="sk-SK" sz="3600" dirty="0" err="1"/>
              <a:t>process</a:t>
            </a:r>
            <a:endParaRPr lang="de-AT" sz="3600" dirty="0"/>
          </a:p>
        </p:txBody>
      </p:sp>
      <p:sp>
        <p:nvSpPr>
          <p:cNvPr id="5" name="8 CuadroTexto"/>
          <p:cNvSpPr txBox="1"/>
          <p:nvPr/>
        </p:nvSpPr>
        <p:spPr>
          <a:xfrm>
            <a:off x="220980" y="640706"/>
            <a:ext cx="1165452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Courier New" pitchFamily="49" charset="0"/>
              <a:buChar char="o"/>
            </a:pPr>
            <a:r>
              <a:rPr lang="en-GB" sz="2000" b="1" i="1" dirty="0"/>
              <a:t>The </a:t>
            </a:r>
            <a:r>
              <a:rPr lang="en-GB" sz="2000" b="1" i="1" u="sng" dirty="0"/>
              <a:t>number of co-authorities </a:t>
            </a:r>
            <a:r>
              <a:rPr lang="en-GB" sz="2000" b="1" i="1" dirty="0"/>
              <a:t>is smaller for exploration than for extraction permits</a:t>
            </a:r>
            <a:r>
              <a:rPr lang="en-GB" sz="2000" dirty="0"/>
              <a:t> – permitting procedures differ not only by the type of mineral and its ownership, but also according to the mineral development phase</a:t>
            </a:r>
            <a:r>
              <a:rPr lang="sk-SK" sz="2000" dirty="0"/>
              <a:t>.</a:t>
            </a:r>
          </a:p>
          <a:p>
            <a:pPr marL="342900" indent="-342900">
              <a:buFont typeface="Courier New" pitchFamily="49" charset="0"/>
              <a:buChar char="o"/>
            </a:pPr>
            <a:endParaRPr lang="sk-SK" sz="2000" dirty="0"/>
          </a:p>
          <a:p>
            <a:pPr marL="342900" indent="-342900">
              <a:buFont typeface="Courier New" pitchFamily="49" charset="0"/>
              <a:buChar char="o"/>
            </a:pPr>
            <a:r>
              <a:rPr lang="en-US" sz="2000" b="1" u="sng" dirty="0"/>
              <a:t>Exploration and extraction permits </a:t>
            </a:r>
            <a:r>
              <a:rPr lang="en-US" sz="2000" b="1" dirty="0"/>
              <a:t>have different procedures </a:t>
            </a:r>
            <a:r>
              <a:rPr lang="en-US" sz="2000" dirty="0"/>
              <a:t>(e.g. in CZ, EE, EL, SE) (except for MT which has an integrated procedure) and are often controlled by a different number of authorities. The </a:t>
            </a:r>
            <a:r>
              <a:rPr lang="en-US" sz="2000" b="1" dirty="0"/>
              <a:t>number of authorities involved </a:t>
            </a:r>
            <a:r>
              <a:rPr lang="en-US" sz="2000" dirty="0"/>
              <a:t>depend</a:t>
            </a:r>
            <a:r>
              <a:rPr lang="sk-SK" sz="2000" dirty="0"/>
              <a:t>s</a:t>
            </a:r>
            <a:r>
              <a:rPr lang="en-US" sz="2000" dirty="0"/>
              <a:t> on the </a:t>
            </a:r>
            <a:r>
              <a:rPr lang="en-US" sz="2000" u="sng" dirty="0"/>
              <a:t>type of mineral</a:t>
            </a:r>
            <a:r>
              <a:rPr lang="sk-SK" sz="2000" dirty="0"/>
              <a:t>, </a:t>
            </a:r>
            <a:r>
              <a:rPr lang="en-US" sz="2000" dirty="0"/>
              <a:t>the </a:t>
            </a:r>
            <a:r>
              <a:rPr lang="en-US" sz="2000" u="sng" dirty="0"/>
              <a:t>size and complexity </a:t>
            </a:r>
            <a:r>
              <a:rPr lang="en-US" sz="2000" dirty="0"/>
              <a:t>of the (planned) operation, the </a:t>
            </a:r>
            <a:r>
              <a:rPr lang="en-US" sz="2000" u="sng" dirty="0"/>
              <a:t>location </a:t>
            </a:r>
            <a:r>
              <a:rPr lang="en-US" sz="2000" dirty="0"/>
              <a:t>of the works (e.g. protected areas) and </a:t>
            </a:r>
            <a:r>
              <a:rPr lang="en-US" sz="2000" u="sng" dirty="0"/>
              <a:t>the mineral ownership</a:t>
            </a:r>
            <a:r>
              <a:rPr lang="sk-SK" sz="2000" u="sng" dirty="0"/>
              <a:t>.</a:t>
            </a:r>
          </a:p>
          <a:p>
            <a:pPr marL="342900" indent="-342900">
              <a:buFont typeface="Courier New" pitchFamily="49" charset="0"/>
              <a:buChar char="o"/>
            </a:pPr>
            <a:endParaRPr lang="sk-SK" sz="2000" u="sng" dirty="0"/>
          </a:p>
          <a:p>
            <a:pPr marL="342900" indent="-342900">
              <a:buFont typeface="Courier New" pitchFamily="49" charset="0"/>
              <a:buChar char="o"/>
            </a:pPr>
            <a:r>
              <a:rPr lang="en-US" sz="2000" b="1" u="sng" dirty="0"/>
              <a:t>Permitting success rates </a:t>
            </a:r>
            <a:r>
              <a:rPr lang="en-US" sz="2000" b="1" dirty="0"/>
              <a:t>are higher for exploration than for extraction </a:t>
            </a:r>
            <a:r>
              <a:rPr lang="en-US" sz="2000" dirty="0"/>
              <a:t>– the reasons for the rejection of applications are manifold and depend on the context of each MS.</a:t>
            </a:r>
            <a:endParaRPr lang="sk-SK" sz="2000" dirty="0"/>
          </a:p>
          <a:p>
            <a:pPr marL="342900" indent="-342900">
              <a:buFont typeface="Courier New" pitchFamily="49" charset="0"/>
              <a:buChar char="o"/>
            </a:pPr>
            <a:endParaRPr lang="sk-SK" sz="2000" dirty="0"/>
          </a:p>
          <a:p>
            <a:pPr marL="342900" indent="-342900">
              <a:buFont typeface="Courier New" pitchFamily="49" charset="0"/>
              <a:buChar char="o"/>
            </a:pPr>
            <a:r>
              <a:rPr lang="sk-SK" sz="2000" b="1" i="1" u="sng" dirty="0"/>
              <a:t>D</a:t>
            </a:r>
            <a:r>
              <a:rPr lang="en-GB" sz="2000" b="1" i="1" u="sng" dirty="0" err="1"/>
              <a:t>elays</a:t>
            </a:r>
            <a:r>
              <a:rPr lang="en-GB" sz="2000" b="1" i="1" u="sng" dirty="0"/>
              <a:t> of permitting procedures </a:t>
            </a:r>
            <a:r>
              <a:rPr lang="en-GB" sz="2000" b="1" i="1" dirty="0"/>
              <a:t>may be caused by one or a combination of the following factors</a:t>
            </a:r>
            <a:r>
              <a:rPr lang="en-GB" sz="2000" dirty="0"/>
              <a:t>: a lack of </a:t>
            </a:r>
            <a:r>
              <a:rPr lang="en-GB" sz="2000" u="sng" dirty="0"/>
              <a:t>statutory timeframes </a:t>
            </a:r>
            <a:r>
              <a:rPr lang="en-GB" sz="2000" dirty="0"/>
              <a:t>(deadlines)</a:t>
            </a:r>
            <a:r>
              <a:rPr lang="sk-SK" sz="2000" dirty="0"/>
              <a:t>,</a:t>
            </a:r>
            <a:r>
              <a:rPr lang="en-GB" sz="2000" dirty="0"/>
              <a:t> lack of </a:t>
            </a:r>
            <a:r>
              <a:rPr lang="en-GB" sz="2000" u="sng" dirty="0"/>
              <a:t>specialised staff</a:t>
            </a:r>
            <a:r>
              <a:rPr lang="sk-SK" sz="2000" u="sng" dirty="0"/>
              <a:t> and </a:t>
            </a:r>
            <a:r>
              <a:rPr lang="en-GB" sz="2000" u="sng" dirty="0"/>
              <a:t>technical capacity</a:t>
            </a:r>
            <a:r>
              <a:rPr lang="sk-SK" sz="2000" dirty="0"/>
              <a:t>, in</a:t>
            </a:r>
            <a:r>
              <a:rPr lang="en-GB" sz="2000" dirty="0"/>
              <a:t>sufficient competence and ability to handle </a:t>
            </a:r>
            <a:r>
              <a:rPr lang="en-GB" sz="2000" u="sng" dirty="0"/>
              <a:t>conflicts of interest </a:t>
            </a:r>
            <a:r>
              <a:rPr lang="en-GB" sz="2000" dirty="0"/>
              <a:t>and seek compromises, </a:t>
            </a:r>
            <a:r>
              <a:rPr lang="en-GB" sz="2000" u="sng" dirty="0"/>
              <a:t>lack of knowledge </a:t>
            </a:r>
            <a:r>
              <a:rPr lang="en-GB" sz="2000" dirty="0"/>
              <a:t>to apply existing guidance documents (e.g. on EC´s guidance on </a:t>
            </a:r>
            <a:r>
              <a:rPr lang="sk-SK" sz="2000" dirty="0"/>
              <a:t>NEEO </a:t>
            </a:r>
            <a:r>
              <a:rPr lang="en-GB" sz="2000" dirty="0"/>
              <a:t>and Natura 2000).</a:t>
            </a:r>
            <a:endParaRPr lang="sk-SK" sz="2000" dirty="0"/>
          </a:p>
          <a:p>
            <a:pPr marL="342900" indent="-342900">
              <a:buFont typeface="Courier New" pitchFamily="49" charset="0"/>
              <a:buChar char="o"/>
            </a:pPr>
            <a:endParaRPr lang="sk-SK" sz="2400" dirty="0"/>
          </a:p>
        </p:txBody>
      </p:sp>
      <p:sp>
        <p:nvSpPr>
          <p:cNvPr id="2" name="Zástupný symbol pro zápatí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118927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0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sp>
      <p:sp>
        <p:nvSpPr>
          <p:cNvPr id="18" name="Rectangle 12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" name="Rectangle 14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" name="Imagen 120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3" r="2442" b="1"/>
          <a:stretch/>
        </p:blipFill>
        <p:spPr bwMode="auto">
          <a:xfrm>
            <a:off x="824154" y="218122"/>
            <a:ext cx="11161486" cy="6168561"/>
          </a:xfrm>
          <a:prstGeom prst="rect">
            <a:avLst/>
          </a:prstGeom>
          <a:noFill/>
        </p:spPr>
      </p:pic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457200"/>
            <a:fld id="{33F92EE5-EFE0-4EEA-B0E0-AA42AC9DC580}" type="slidenum">
              <a:rPr lang="en-US" sz="1050"/>
              <a:pPr defTabSz="457200"/>
              <a:t>8</a:t>
            </a:fld>
            <a:endParaRPr lang="en-US" sz="1050"/>
          </a:p>
        </p:txBody>
      </p:sp>
    </p:spTree>
    <p:extLst>
      <p:ext uri="{BB962C8B-B14F-4D97-AF65-F5344CB8AC3E}">
        <p14:creationId xmlns:p14="http://schemas.microsoft.com/office/powerpoint/2010/main" val="37180611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28CDBD8-7EEB-4F1E-A8A9-738C7805DC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93510" y="214034"/>
            <a:ext cx="9004980" cy="702301"/>
          </a:xfrm>
        </p:spPr>
        <p:txBody>
          <a:bodyPr>
            <a:normAutofit/>
          </a:bodyPr>
          <a:lstStyle/>
          <a:p>
            <a:pPr algn="ctr"/>
            <a:r>
              <a:rPr lang="sk-SK" sz="3600" dirty="0" err="1"/>
              <a:t>Permitting</a:t>
            </a:r>
            <a:r>
              <a:rPr lang="sk-SK" sz="3600" dirty="0"/>
              <a:t> </a:t>
            </a:r>
            <a:r>
              <a:rPr lang="sk-SK" sz="3600" dirty="0" err="1"/>
              <a:t>framework</a:t>
            </a:r>
            <a:r>
              <a:rPr lang="sk-SK" sz="3600" dirty="0"/>
              <a:t> in </a:t>
            </a:r>
            <a:r>
              <a:rPr lang="sk-SK" sz="3600" dirty="0" err="1"/>
              <a:t>the</a:t>
            </a:r>
            <a:r>
              <a:rPr lang="sk-SK" sz="3600" dirty="0"/>
              <a:t> EU</a:t>
            </a:r>
          </a:p>
        </p:txBody>
      </p:sp>
      <p:graphicFrame>
        <p:nvGraphicFramePr>
          <p:cNvPr id="6" name="Zástupný symbol pro obsah 5">
            <a:extLst>
              <a:ext uri="{FF2B5EF4-FFF2-40B4-BE49-F238E27FC236}">
                <a16:creationId xmlns:a16="http://schemas.microsoft.com/office/drawing/2014/main" id="{13165C15-D415-4AE4-8D0C-10BB78EB363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44574785"/>
              </p:ext>
            </p:extLst>
          </p:nvPr>
        </p:nvGraphicFramePr>
        <p:xfrm>
          <a:off x="1593510" y="1379878"/>
          <a:ext cx="9004980" cy="40982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C970CC33-89B4-4924-8C64-516F18546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F92EE5-EFE0-4EEA-B0E0-AA42AC9DC580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3168011"/>
      </p:ext>
    </p:extLst>
  </p:cSld>
  <p:clrMapOvr>
    <a:masterClrMapping/>
  </p:clrMapOvr>
</p:sld>
</file>

<file path=ppt/theme/theme1.xml><?xml version="1.0" encoding="utf-8"?>
<a:theme xmlns:a="http://schemas.openxmlformats.org/drawingml/2006/main" name="Rückblick">
  <a:themeElements>
    <a:clrScheme name="Benutzerdefiniert 6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A28E6A"/>
      </a:accent1>
      <a:accent2>
        <a:srgbClr val="4D041C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Century Gothic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ückblick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2846</TotalTime>
  <Words>1670</Words>
  <Application>Microsoft Office PowerPoint</Application>
  <PresentationFormat>Širokoúhlá obrazovka</PresentationFormat>
  <Paragraphs>157</Paragraphs>
  <Slides>15</Slides>
  <Notes>6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15</vt:i4>
      </vt:variant>
    </vt:vector>
  </HeadingPairs>
  <TitlesOfParts>
    <vt:vector size="20" baseType="lpstr">
      <vt:lpstr>Arial</vt:lpstr>
      <vt:lpstr>Calibri</vt:lpstr>
      <vt:lpstr>Century Gothic</vt:lpstr>
      <vt:lpstr>Courier New</vt:lpstr>
      <vt:lpstr>Rückblick</vt:lpstr>
      <vt:lpstr>European Mining Business Forum</vt:lpstr>
      <vt:lpstr>Contents</vt:lpstr>
      <vt:lpstr>Results</vt:lpstr>
      <vt:lpstr>  EU dimension</vt:lpstr>
      <vt:lpstr>MS level – Legal Framework</vt:lpstr>
      <vt:lpstr>Permitting regimes, Mineral ownership</vt:lpstr>
      <vt:lpstr>Authorities and permitting process</vt:lpstr>
      <vt:lpstr>Prezentace aplikace PowerPoint</vt:lpstr>
      <vt:lpstr>Permitting framework in the EU</vt:lpstr>
      <vt:lpstr>Prezentace aplikace PowerPoint</vt:lpstr>
      <vt:lpstr>Example of permitting impact Norra Kärr heavy REE deposit/ TasmanMetals (Sweden)</vt:lpstr>
      <vt:lpstr>Investment security?</vt:lpstr>
      <vt:lpstr>Thanks for your attention!</vt:lpstr>
      <vt:lpstr>Key results of the SWOT analysis (EU perspective)</vt:lpstr>
      <vt:lpstr>Key results of the SWOT analysis (MS perspective)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MinPol</dc:creator>
  <cp:lastModifiedBy>Hamadova Blazena</cp:lastModifiedBy>
  <cp:revision>245</cp:revision>
  <dcterms:created xsi:type="dcterms:W3CDTF">2015-01-16T15:11:25Z</dcterms:created>
  <dcterms:modified xsi:type="dcterms:W3CDTF">2018-05-17T14:54:41Z</dcterms:modified>
</cp:coreProperties>
</file>