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76" r:id="rId4"/>
    <p:sldId id="264" r:id="rId5"/>
    <p:sldId id="262" r:id="rId6"/>
    <p:sldId id="263" r:id="rId7"/>
    <p:sldId id="265" r:id="rId8"/>
    <p:sldId id="268" r:id="rId9"/>
    <p:sldId id="266" r:id="rId10"/>
    <p:sldId id="275" r:id="rId11"/>
    <p:sldId id="271" r:id="rId12"/>
    <p:sldId id="272" r:id="rId13"/>
    <p:sldId id="27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7C6AC-B0FE-4FB4-AC17-AED0E4736CB1}" type="datetimeFigureOut">
              <a:rPr lang="en-GB" smtClean="0"/>
              <a:t>17/05/2018</a:t>
            </a:fld>
            <a:endParaRPr lang="en-GB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ED7687-3EB4-4AB8-9686-C85DDE3B0A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487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GB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A0DC9-F20F-4CB2-8E5D-F917A2F2861D}" type="datetime1">
              <a:rPr lang="en-GB" smtClean="0"/>
              <a:t>17/05/2018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645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2FAA7-7D61-4591-954E-29CDD07C86B1}" type="datetime1">
              <a:rPr lang="en-GB" smtClean="0"/>
              <a:t>17/05/2018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644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799B5-D66A-4976-A3C0-5FA03FDD8426}" type="datetime1">
              <a:rPr lang="en-GB" smtClean="0"/>
              <a:t>17/05/2018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2126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0940E-40C3-499D-B20F-1AA711B6519D}" type="datetime1">
              <a:rPr lang="en-GB" smtClean="0"/>
              <a:t>17/05/2018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04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59F5C-CE7A-448D-8277-B7C93D0D7C8A}" type="datetime1">
              <a:rPr lang="en-GB" smtClean="0"/>
              <a:t>17/05/2018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710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34E54-4A97-43B6-8C1E-436160E287DE}" type="datetime1">
              <a:rPr lang="en-GB" smtClean="0"/>
              <a:t>17/05/2018</a:t>
            </a:fld>
            <a:endParaRPr lang="en-GB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058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6D4CA-ED7A-40BE-8339-EEDF8A935ADC}" type="datetime1">
              <a:rPr lang="en-GB" smtClean="0"/>
              <a:t>17/05/2018</a:t>
            </a:fld>
            <a:endParaRPr lang="en-GB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604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2B374-ACD5-4122-96CB-C61F58610ABF}" type="datetime1">
              <a:rPr lang="en-GB" smtClean="0"/>
              <a:t>17/05/2018</a:t>
            </a:fld>
            <a:endParaRPr lang="en-GB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866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67D16-1C4B-4D97-8B13-D511F3C6F994}" type="datetime1">
              <a:rPr lang="en-GB" smtClean="0"/>
              <a:t>17/05/2018</a:t>
            </a:fld>
            <a:endParaRPr lang="en-GB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763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0E30-573B-4C1B-AB1E-97C075FFADE4}" type="datetime1">
              <a:rPr lang="en-GB" smtClean="0"/>
              <a:t>17/05/2018</a:t>
            </a:fld>
            <a:endParaRPr lang="en-GB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967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AC4FD-908F-4DBD-A213-F2E9D0CC2742}" type="datetime1">
              <a:rPr lang="en-GB" smtClean="0"/>
              <a:t>17/05/2018</a:t>
            </a:fld>
            <a:endParaRPr lang="en-GB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290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6F47B-2492-4CB0-918D-71033F1A02A3}" type="datetime1">
              <a:rPr lang="en-GB" smtClean="0"/>
              <a:t>17/05/2018</a:t>
            </a:fld>
            <a:endParaRPr lang="en-GB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9A179-5E74-45AF-B039-1CEF1F29B7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03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Launch%20Brussels/INTRAW%20-%20Discover%20The%20Project.mp4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/>
          <p:cNvSpPr txBox="1"/>
          <p:nvPr/>
        </p:nvSpPr>
        <p:spPr>
          <a:xfrm>
            <a:off x="393107" y="1772816"/>
            <a:ext cx="838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Impact of Low Carbon technologies on mineral demand </a:t>
            </a:r>
            <a:endParaRPr lang="en-GB" sz="2400" b="1" dirty="0">
              <a:solidFill>
                <a:srgbClr val="0070C0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9099249" cy="1278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kstiruutu 1"/>
          <p:cNvSpPr txBox="1"/>
          <p:nvPr/>
        </p:nvSpPr>
        <p:spPr>
          <a:xfrm>
            <a:off x="2505063" y="2636912"/>
            <a:ext cx="41601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b</a:t>
            </a:r>
            <a:r>
              <a:rPr lang="en-GB" sz="2000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y</a:t>
            </a:r>
          </a:p>
          <a:p>
            <a:pPr algn="ctr">
              <a:spcAft>
                <a:spcPts val="1800"/>
              </a:spcAft>
            </a:pPr>
            <a:r>
              <a:rPr lang="en-GB" sz="2000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Markku Iljina</a:t>
            </a:r>
          </a:p>
          <a:p>
            <a:pPr algn="ctr">
              <a:spcAft>
                <a:spcPts val="1800"/>
              </a:spcAft>
            </a:pPr>
            <a:r>
              <a:rPr lang="en-GB" sz="2000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European Federation of Geologists</a:t>
            </a:r>
            <a:endParaRPr lang="en-GB" sz="2000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322" y="4481331"/>
            <a:ext cx="3015595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ian numeron paikkamerkki 2"/>
          <p:cNvSpPr>
            <a:spLocks noGrp="1"/>
          </p:cNvSpPr>
          <p:nvPr>
            <p:ph type="sldNum" sz="quarter" idx="12"/>
          </p:nvPr>
        </p:nvSpPr>
        <p:spPr>
          <a:xfrm>
            <a:off x="63128" y="6381328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1</a:t>
            </a:fld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5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iruutu 5"/>
          <p:cNvSpPr txBox="1"/>
          <p:nvPr/>
        </p:nvSpPr>
        <p:spPr>
          <a:xfrm>
            <a:off x="516364" y="560874"/>
            <a:ext cx="83014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000" b="1" dirty="0" err="1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Incremental</a:t>
            </a:r>
            <a:r>
              <a:rPr lang="fi-FI" sz="20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lang="fi-FI" sz="2000" b="1" dirty="0" err="1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commodity</a:t>
            </a:r>
            <a:r>
              <a:rPr lang="fi-FI" sz="20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lang="fi-FI" sz="2000" b="1" dirty="0" err="1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demand</a:t>
            </a:r>
            <a:r>
              <a:rPr lang="fi-FI" sz="20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in a 100% </a:t>
            </a:r>
            <a:r>
              <a:rPr lang="fi-FI" sz="2000" b="1" dirty="0" err="1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EV</a:t>
            </a:r>
            <a:r>
              <a:rPr lang="fi-FI" sz="20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lang="fi-FI" sz="2000" b="1" dirty="0" err="1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world</a:t>
            </a:r>
            <a:endParaRPr lang="fi-FI" sz="2000" b="1" dirty="0">
              <a:solidFill>
                <a:srgbClr val="0070C0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" name="Tekstiruutu 1"/>
          <p:cNvSpPr txBox="1"/>
          <p:nvPr/>
        </p:nvSpPr>
        <p:spPr>
          <a:xfrm>
            <a:off x="5638001" y="5301208"/>
            <a:ext cx="27974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Percentage of today’s production</a:t>
            </a:r>
            <a:endParaRPr lang="en-GB" sz="1400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25" y="1412776"/>
            <a:ext cx="7536773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ian numeron paikkamerkki 2"/>
          <p:cNvSpPr>
            <a:spLocks noGrp="1"/>
          </p:cNvSpPr>
          <p:nvPr>
            <p:ph type="sldNum" sz="quarter" idx="12"/>
          </p:nvPr>
        </p:nvSpPr>
        <p:spPr>
          <a:xfrm>
            <a:off x="107504" y="6381328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10</a:t>
            </a:fld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7" name="Ryhmä 6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8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9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5914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/>
          <p:cNvSpPr txBox="1"/>
          <p:nvPr/>
        </p:nvSpPr>
        <p:spPr>
          <a:xfrm>
            <a:off x="3347864" y="626327"/>
            <a:ext cx="2122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Some examples</a:t>
            </a:r>
            <a:endParaRPr lang="en-GB" sz="2000" b="1" dirty="0">
              <a:solidFill>
                <a:srgbClr val="0070C0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pSp>
        <p:nvGrpSpPr>
          <p:cNvPr id="6" name="Ryhmä 5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7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8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  <p:sp>
        <p:nvSpPr>
          <p:cNvPr id="2" name="Tekstiruutu 1"/>
          <p:cNvSpPr txBox="1"/>
          <p:nvPr/>
        </p:nvSpPr>
        <p:spPr>
          <a:xfrm>
            <a:off x="5350784" y="2917738"/>
            <a:ext cx="22297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>
                <a:latin typeface="Cambria" panose="02040503050406030204" pitchFamily="18" charset="0"/>
              </a:rPr>
              <a:t>IDTechEx</a:t>
            </a:r>
            <a:r>
              <a:rPr lang="en-GB" sz="1600" dirty="0">
                <a:latin typeface="Cambria" panose="02040503050406030204" pitchFamily="18" charset="0"/>
              </a:rPr>
              <a:t> </a:t>
            </a:r>
            <a:r>
              <a:rPr lang="en-GB" sz="1600" dirty="0" smtClean="0">
                <a:latin typeface="Cambria" panose="02040503050406030204" pitchFamily="18" charset="0"/>
              </a:rPr>
              <a:t>Ltd and USGS</a:t>
            </a:r>
            <a:endParaRPr lang="en-GB" sz="1600" dirty="0">
              <a:latin typeface="Cambria" panose="02040503050406030204" pitchFamily="18" charset="0"/>
            </a:endParaRPr>
          </a:p>
        </p:txBody>
      </p:sp>
      <p:sp>
        <p:nvSpPr>
          <p:cNvPr id="14" name="Tekstiruutu 13"/>
          <p:cNvSpPr txBox="1"/>
          <p:nvPr/>
        </p:nvSpPr>
        <p:spPr>
          <a:xfrm>
            <a:off x="927503" y="1593666"/>
            <a:ext cx="6668833" cy="1338828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Copper demand for electric cars and busses is predicted to rise from </a:t>
            </a:r>
            <a:r>
              <a:rPr lang="en-GB" b="1" dirty="0" smtClean="0">
                <a:solidFill>
                  <a:srgbClr val="C0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185,000</a:t>
            </a:r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tonnes in 2017 to </a:t>
            </a:r>
            <a:r>
              <a:rPr lang="en-GB" b="1" dirty="0" smtClean="0">
                <a:solidFill>
                  <a:srgbClr val="C0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1,740,000</a:t>
            </a:r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tonnes in 2027</a:t>
            </a:r>
          </a:p>
          <a:p>
            <a:pPr algn="r">
              <a:lnSpc>
                <a:spcPct val="150000"/>
              </a:lnSpc>
            </a:pPr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- US annual copper production app. </a:t>
            </a:r>
            <a:r>
              <a:rPr lang="en-GB" b="1" dirty="0" smtClean="0">
                <a:solidFill>
                  <a:srgbClr val="C0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1,400,000 </a:t>
            </a:r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tonnes</a:t>
            </a:r>
            <a:endParaRPr lang="en-GB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15" name="Tekstiruutu 14"/>
          <p:cNvSpPr txBox="1"/>
          <p:nvPr/>
        </p:nvSpPr>
        <p:spPr>
          <a:xfrm>
            <a:off x="886714" y="3645024"/>
            <a:ext cx="6668833" cy="1338828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If 25% percent of planned e-vehicle battery plants are built, it requires $ 90 billion investments in lithium mining and processing industry.</a:t>
            </a:r>
            <a:endParaRPr lang="en-GB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3" name="Dian numeron paikkamerkki 2"/>
          <p:cNvSpPr>
            <a:spLocks noGrp="1"/>
          </p:cNvSpPr>
          <p:nvPr>
            <p:ph type="sldNum" sz="quarter" idx="12"/>
          </p:nvPr>
        </p:nvSpPr>
        <p:spPr>
          <a:xfrm>
            <a:off x="0" y="6441581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11</a:t>
            </a:fld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24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94" b="3975"/>
          <a:stretch/>
        </p:blipFill>
        <p:spPr bwMode="auto">
          <a:xfrm>
            <a:off x="422887" y="2298647"/>
            <a:ext cx="3960440" cy="257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kstiruutu 6"/>
          <p:cNvSpPr txBox="1"/>
          <p:nvPr/>
        </p:nvSpPr>
        <p:spPr>
          <a:xfrm>
            <a:off x="3398580" y="626327"/>
            <a:ext cx="22060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In other words…</a:t>
            </a:r>
            <a:endParaRPr lang="en-GB" sz="2000" b="1" dirty="0">
              <a:solidFill>
                <a:srgbClr val="0070C0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9" name="Tekstiruutu 8"/>
          <p:cNvSpPr txBox="1"/>
          <p:nvPr/>
        </p:nvSpPr>
        <p:spPr>
          <a:xfrm>
            <a:off x="1360803" y="1684911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High-carbon past</a:t>
            </a:r>
            <a:endParaRPr lang="en-GB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pSp>
        <p:nvGrpSpPr>
          <p:cNvPr id="4" name="Ryhmä 3"/>
          <p:cNvGrpSpPr/>
          <p:nvPr/>
        </p:nvGrpSpPr>
        <p:grpSpPr>
          <a:xfrm>
            <a:off x="4642196" y="1684911"/>
            <a:ext cx="4034260" cy="3184249"/>
            <a:chOff x="4642196" y="1684911"/>
            <a:chExt cx="4034260" cy="3184249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7" t="27500" r="55842" b="22917"/>
            <a:stretch/>
          </p:blipFill>
          <p:spPr bwMode="auto">
            <a:xfrm>
              <a:off x="4642196" y="2267117"/>
              <a:ext cx="4034260" cy="2602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kstiruutu 10"/>
            <p:cNvSpPr txBox="1"/>
            <p:nvPr/>
          </p:nvSpPr>
          <p:spPr>
            <a:xfrm>
              <a:off x="5580112" y="1684911"/>
              <a:ext cx="20441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Low-carbon future</a:t>
              </a:r>
              <a:endParaRPr lang="en-GB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endParaRPr>
            </a:p>
          </p:txBody>
        </p:sp>
      </p:grp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>
          <a:xfrm>
            <a:off x="0" y="6381328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12</a:t>
            </a:fld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10" name="Ryhmä 9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12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3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361575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/>
          <p:cNvSpPr txBox="1"/>
          <p:nvPr/>
        </p:nvSpPr>
        <p:spPr>
          <a:xfrm>
            <a:off x="3136549" y="208204"/>
            <a:ext cx="32255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European dimension</a:t>
            </a:r>
            <a:endParaRPr lang="en-GB" sz="2400" b="1" dirty="0">
              <a:solidFill>
                <a:srgbClr val="0070C0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5" name="Tekstiruutu 4"/>
          <p:cNvSpPr txBox="1"/>
          <p:nvPr/>
        </p:nvSpPr>
        <p:spPr>
          <a:xfrm>
            <a:off x="436262" y="836712"/>
            <a:ext cx="3055618" cy="43088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Challenges to Europe</a:t>
            </a:r>
            <a:endParaRPr lang="en-GB" sz="2200" dirty="0"/>
          </a:p>
        </p:txBody>
      </p:sp>
      <p:sp>
        <p:nvSpPr>
          <p:cNvPr id="7" name="Tekstiruutu 6"/>
          <p:cNvSpPr txBox="1"/>
          <p:nvPr/>
        </p:nvSpPr>
        <p:spPr>
          <a:xfrm>
            <a:off x="781570" y="1619474"/>
            <a:ext cx="7783975" cy="369332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Does Europe’s dependence on imported raw materials grow even higher?</a:t>
            </a:r>
            <a:endParaRPr lang="en-GB" dirty="0"/>
          </a:p>
        </p:txBody>
      </p:sp>
      <p:sp>
        <p:nvSpPr>
          <p:cNvPr id="9" name="Tekstiruutu 8"/>
          <p:cNvSpPr txBox="1"/>
          <p:nvPr/>
        </p:nvSpPr>
        <p:spPr>
          <a:xfrm>
            <a:off x="1069602" y="5373216"/>
            <a:ext cx="7495943" cy="430887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200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Does Europe need </a:t>
            </a:r>
            <a:r>
              <a:rPr lang="en-GB" sz="2200" b="1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‘A </a:t>
            </a:r>
            <a:r>
              <a:rPr lang="en-GB" sz="22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R</a:t>
            </a:r>
            <a:r>
              <a:rPr lang="en-GB" sz="2200" b="1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aw </a:t>
            </a:r>
            <a:r>
              <a:rPr lang="en-GB" sz="22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M</a:t>
            </a:r>
            <a:r>
              <a:rPr lang="en-GB" sz="2200" b="1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aterials </a:t>
            </a:r>
            <a:r>
              <a:rPr lang="en-GB" sz="22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D</a:t>
            </a:r>
            <a:r>
              <a:rPr lang="en-GB" sz="2200" b="1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irective’</a:t>
            </a:r>
            <a:r>
              <a:rPr lang="en-GB" sz="2200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?</a:t>
            </a:r>
            <a:endParaRPr lang="en-GB" sz="2200" dirty="0"/>
          </a:p>
        </p:txBody>
      </p:sp>
      <p:sp>
        <p:nvSpPr>
          <p:cNvPr id="10" name="Tekstiruutu 9"/>
          <p:cNvSpPr txBox="1"/>
          <p:nvPr/>
        </p:nvSpPr>
        <p:spPr>
          <a:xfrm>
            <a:off x="781570" y="4134554"/>
            <a:ext cx="8136904" cy="369332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Growing trend of </a:t>
            </a:r>
            <a:r>
              <a:rPr lang="en-GB" b="1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Banana: </a:t>
            </a:r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“</a:t>
            </a:r>
            <a:r>
              <a:rPr lang="en-GB" i="1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Build </a:t>
            </a:r>
            <a:r>
              <a:rPr lang="en-GB" i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absolutely nothing anywhere near </a:t>
            </a:r>
            <a:r>
              <a:rPr lang="en-GB" i="1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anything”</a:t>
            </a:r>
            <a:endParaRPr lang="en-GB" i="1" dirty="0"/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b="1" smtClean="0">
                <a:solidFill>
                  <a:schemeClr val="tx1"/>
                </a:solidFill>
              </a:rPr>
              <a:pPr algn="l"/>
              <a:t>13</a:t>
            </a:fld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3" name="Tekstiruutu 2"/>
          <p:cNvSpPr txBox="1"/>
          <p:nvPr/>
        </p:nvSpPr>
        <p:spPr>
          <a:xfrm>
            <a:off x="1069602" y="2002929"/>
            <a:ext cx="279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~20 classified critical </a:t>
            </a:r>
            <a:r>
              <a:rPr lang="en-GB" dirty="0"/>
              <a:t>m</a:t>
            </a:r>
            <a:r>
              <a:rPr lang="en-GB" dirty="0" smtClean="0"/>
              <a:t>etals</a:t>
            </a:r>
            <a:endParaRPr lang="en-GB" dirty="0"/>
          </a:p>
        </p:txBody>
      </p:sp>
      <p:sp>
        <p:nvSpPr>
          <p:cNvPr id="6" name="Tekstiruutu 5"/>
          <p:cNvSpPr txBox="1"/>
          <p:nvPr/>
        </p:nvSpPr>
        <p:spPr>
          <a:xfrm>
            <a:off x="4494878" y="1986064"/>
            <a:ext cx="3998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Europe self-sufficient only on few metals</a:t>
            </a:r>
            <a:endParaRPr lang="en-GB" dirty="0"/>
          </a:p>
        </p:txBody>
      </p:sp>
      <p:sp>
        <p:nvSpPr>
          <p:cNvPr id="13" name="Tekstiruutu 12"/>
          <p:cNvSpPr txBox="1"/>
          <p:nvPr/>
        </p:nvSpPr>
        <p:spPr>
          <a:xfrm>
            <a:off x="1069602" y="4485302"/>
            <a:ext cx="270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EU Raw Materials Initiative</a:t>
            </a:r>
            <a:endParaRPr lang="en-GB" dirty="0"/>
          </a:p>
        </p:txBody>
      </p:sp>
      <p:sp>
        <p:nvSpPr>
          <p:cNvPr id="14" name="Tekstiruutu 13"/>
          <p:cNvSpPr txBox="1"/>
          <p:nvPr/>
        </p:nvSpPr>
        <p:spPr>
          <a:xfrm>
            <a:off x="5201123" y="4499828"/>
            <a:ext cx="2516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National Mineral policies</a:t>
            </a:r>
            <a:endParaRPr lang="en-GB" dirty="0"/>
          </a:p>
        </p:txBody>
      </p:sp>
      <p:grpSp>
        <p:nvGrpSpPr>
          <p:cNvPr id="15" name="Ryhmä 14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16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7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  <p:sp>
        <p:nvSpPr>
          <p:cNvPr id="20" name="Tekstiruutu 19"/>
          <p:cNvSpPr txBox="1"/>
          <p:nvPr/>
        </p:nvSpPr>
        <p:spPr>
          <a:xfrm>
            <a:off x="781569" y="2738515"/>
            <a:ext cx="7783975" cy="646331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How to overcome the disconnection between those promoting </a:t>
            </a:r>
            <a:r>
              <a:rPr lang="en-GB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 Low </a:t>
            </a:r>
            <a:r>
              <a:rPr lang="en-GB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Carbon Future and those providing the resources</a:t>
            </a:r>
          </a:p>
        </p:txBody>
      </p:sp>
      <p:sp>
        <p:nvSpPr>
          <p:cNvPr id="23" name="Tekstiruutu 22"/>
          <p:cNvSpPr txBox="1"/>
          <p:nvPr/>
        </p:nvSpPr>
        <p:spPr>
          <a:xfrm>
            <a:off x="6296489" y="346376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Dialogue</a:t>
            </a:r>
            <a:endParaRPr lang="en-GB" dirty="0"/>
          </a:p>
        </p:txBody>
      </p:sp>
      <p:sp>
        <p:nvSpPr>
          <p:cNvPr id="25" name="Tekstiruutu 24"/>
          <p:cNvSpPr txBox="1"/>
          <p:nvPr/>
        </p:nvSpPr>
        <p:spPr>
          <a:xfrm>
            <a:off x="765341" y="3484177"/>
            <a:ext cx="390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Understanding of resource dependence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093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3" grpId="0"/>
      <p:bldP spid="6" grpId="0"/>
      <p:bldP spid="13" grpId="0"/>
      <p:bldP spid="14" grpId="0"/>
      <p:bldP spid="20" grpId="0" animBg="1"/>
      <p:bldP spid="23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538" y="1351499"/>
            <a:ext cx="6762750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kstiruutu 4"/>
          <p:cNvSpPr txBox="1"/>
          <p:nvPr/>
        </p:nvSpPr>
        <p:spPr>
          <a:xfrm>
            <a:off x="2066553" y="510515"/>
            <a:ext cx="5292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What</a:t>
            </a:r>
            <a:r>
              <a:rPr lang="en-GB" b="1" dirty="0"/>
              <a:t> is the European Federation of Geologists (EFG</a:t>
            </a:r>
            <a:r>
              <a:rPr lang="en-GB" b="1" dirty="0" smtClean="0"/>
              <a:t>)?</a:t>
            </a:r>
            <a:endParaRPr lang="en-GB" b="1" dirty="0"/>
          </a:p>
        </p:txBody>
      </p:sp>
      <p:sp>
        <p:nvSpPr>
          <p:cNvPr id="6" name="İçerik Yer Tutucusu 2"/>
          <p:cNvSpPr>
            <a:spLocks noGrp="1"/>
          </p:cNvSpPr>
          <p:nvPr>
            <p:ph idx="1"/>
          </p:nvPr>
        </p:nvSpPr>
        <p:spPr>
          <a:xfrm>
            <a:off x="395536" y="1351499"/>
            <a:ext cx="5472608" cy="3013605"/>
          </a:xfrm>
        </p:spPr>
        <p:txBody>
          <a:bodyPr>
            <a:normAutofit lnSpcReduction="10000"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/>
              <a:t>The voice of the European geoscientists.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/>
              <a:t>Non-governmental, professional Organisation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/>
              <a:t>Established 1980, based in Brussels / Belgium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/>
              <a:t>25 National Associations as members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/>
              <a:t>Main aims are to contribute to a safer and more sustainable use of the natural </a:t>
            </a:r>
            <a:r>
              <a:rPr lang="en-GB" sz="2000" b="1" dirty="0" smtClean="0"/>
              <a:t>environment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/>
              <a:t>Increase of public </a:t>
            </a:r>
            <a:r>
              <a:rPr lang="en-GB" sz="2000" b="1" dirty="0"/>
              <a:t>awareness of the importance of geoscience for the society</a:t>
            </a:r>
            <a:endParaRPr lang="en-GB" sz="2000" b="1" dirty="0" smtClean="0"/>
          </a:p>
        </p:txBody>
      </p:sp>
      <p:grpSp>
        <p:nvGrpSpPr>
          <p:cNvPr id="10" name="Ryhmä 9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11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2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>
          <a:xfrm>
            <a:off x="0" y="6381328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2</a:t>
            </a:fld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21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P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6581904" y="187511"/>
            <a:ext cx="2088232" cy="1224136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4290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b="0" dirty="0" smtClean="0">
                        <a:solidFill>
                          <a:schemeClr val="bg1"/>
                        </a:solidFill>
                        <a:latin typeface="+mn-lt"/>
                        <a:cs typeface="Lucida Sans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Lucida Sans" pitchFamily="34" charset="0"/>
                        </a:rPr>
                        <a:t>          What:  </a:t>
                      </a:r>
                    </a:p>
                  </a:txBody>
                  <a:tcPr marL="21600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429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000" b="1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Lucida Sans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3200" b="0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Lucida Sans" pitchFamily="34" charset="0"/>
                        </a:rPr>
                        <a:t>Not for Profit </a:t>
                      </a:r>
                      <a:r>
                        <a:rPr lang="en-GB" sz="32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Lucida Sans" pitchFamily="34" charset="0"/>
                        </a:rPr>
                        <a:t>ho</a:t>
                      </a:r>
                      <a:r>
                        <a:rPr lang="en-GB" sz="3200" b="1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Lucida Sans" pitchFamily="34" charset="0"/>
                        </a:rPr>
                        <a:t>nest broker </a:t>
                      </a:r>
                      <a:r>
                        <a:rPr lang="en-GB" sz="3200" b="0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Lucida Sans" pitchFamily="34" charset="0"/>
                        </a:rPr>
                        <a:t>acting as an impartial international </a:t>
                      </a:r>
                      <a:r>
                        <a:rPr lang="en-GB" sz="3200" b="1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Lucida Sans" pitchFamily="34" charset="0"/>
                        </a:rPr>
                        <a:t>mediator specialised in the minerals value chain </a:t>
                      </a:r>
                      <a:r>
                        <a:rPr lang="en-GB" sz="3200" b="0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Lucida Sans" pitchFamily="34" charset="0"/>
                        </a:rPr>
                        <a:t>to support international cooperation</a:t>
                      </a:r>
                    </a:p>
                  </a:txBody>
                  <a:tcPr marL="252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l" defTabSz="914400" rtl="0" eaLnBrk="1" latinLnBrk="0" hangingPunct="1">
                        <a:spcBef>
                          <a:spcPts val="600"/>
                        </a:spcBef>
                      </a:pPr>
                      <a:endParaRPr lang="en-GB" sz="4400" b="0" kern="1200" dirty="0" smtClean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5200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44A"/>
                    </a:solidFill>
                  </a:tcPr>
                </a:tc>
              </a:tr>
            </a:tbl>
          </a:graphicData>
        </a:graphic>
      </p:graphicFrame>
      <p:pic>
        <p:nvPicPr>
          <p:cNvPr id="9" name="Picture 11" descr="C:\Users\VC\Documents\Vitor\APG\EFG\H2020\Intraw\Dissemination\INTRAW_Observatory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 l="10599" t="17241" r="11306" b="10021"/>
          <a:stretch>
            <a:fillRect/>
          </a:stretch>
        </p:blipFill>
        <p:spPr bwMode="auto">
          <a:xfrm>
            <a:off x="107504" y="15612"/>
            <a:ext cx="5217230" cy="2909332"/>
          </a:xfrm>
          <a:prstGeom prst="rect">
            <a:avLst/>
          </a:prstGeom>
          <a:noFill/>
        </p:spPr>
      </p:pic>
      <p:sp>
        <p:nvSpPr>
          <p:cNvPr id="2" name="Suorakulmio 1"/>
          <p:cNvSpPr/>
          <p:nvPr/>
        </p:nvSpPr>
        <p:spPr>
          <a:xfrm>
            <a:off x="3923928" y="56612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GB" dirty="0">
                <a:solidFill>
                  <a:schemeClr val="bg1"/>
                </a:solidFill>
              </a:rPr>
              <a:t>More information</a:t>
            </a:r>
            <a:r>
              <a:rPr lang="en-GB" dirty="0" smtClean="0">
                <a:solidFill>
                  <a:schemeClr val="bg1"/>
                </a:solidFill>
              </a:rPr>
              <a:t>:</a:t>
            </a:r>
            <a:r>
              <a:rPr lang="en-GB" sz="2400" dirty="0">
                <a:solidFill>
                  <a:schemeClr val="bg1"/>
                </a:solidFill>
              </a:rPr>
              <a:t/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3600" dirty="0" smtClean="0">
                <a:solidFill>
                  <a:schemeClr val="bg1"/>
                </a:solidFill>
              </a:rPr>
              <a:t>www.intraw.eu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45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iruutu 3"/>
          <p:cNvSpPr txBox="1"/>
          <p:nvPr/>
        </p:nvSpPr>
        <p:spPr>
          <a:xfrm>
            <a:off x="2843808" y="748643"/>
            <a:ext cx="3701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Structure of the presentation</a:t>
            </a:r>
            <a:endParaRPr lang="en-GB" sz="2000" b="1" dirty="0">
              <a:solidFill>
                <a:srgbClr val="0070C0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5" name="Tekstiruutu 4"/>
          <p:cNvSpPr txBox="1"/>
          <p:nvPr/>
        </p:nvSpPr>
        <p:spPr>
          <a:xfrm>
            <a:off x="1102891" y="2060848"/>
            <a:ext cx="59624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dirty="0" smtClean="0"/>
              <a:t>Pickings </a:t>
            </a:r>
            <a:r>
              <a:rPr lang="en-GB" dirty="0"/>
              <a:t>from the World Bank </a:t>
            </a:r>
            <a:r>
              <a:rPr lang="en-GB" dirty="0" smtClean="0"/>
              <a:t>report</a:t>
            </a:r>
          </a:p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dirty="0" smtClean="0"/>
              <a:t>Examples of Low-Carbon </a:t>
            </a:r>
            <a:r>
              <a:rPr lang="en-GB" dirty="0"/>
              <a:t>technologies on mineral demand </a:t>
            </a:r>
            <a:endParaRPr lang="en-GB" dirty="0" smtClean="0"/>
          </a:p>
          <a:p>
            <a:pPr marL="285750" indent="-285750">
              <a:spcAft>
                <a:spcPts val="1800"/>
              </a:spcAft>
              <a:buFont typeface="Wingdings" panose="05000000000000000000" pitchFamily="2" charset="2"/>
              <a:buChar char="Ø"/>
            </a:pPr>
            <a:r>
              <a:rPr lang="en-GB" dirty="0" smtClean="0"/>
              <a:t>European dimension </a:t>
            </a:r>
            <a:endParaRPr lang="en-GB" dirty="0"/>
          </a:p>
        </p:txBody>
      </p:sp>
      <p:grpSp>
        <p:nvGrpSpPr>
          <p:cNvPr id="6" name="Ryhmä 5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7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8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>
          <a:xfrm>
            <a:off x="36091" y="6410297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4</a:t>
            </a:fld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69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27" t="22870" r="46654" b="9177"/>
          <a:stretch/>
        </p:blipFill>
        <p:spPr bwMode="auto">
          <a:xfrm>
            <a:off x="2627784" y="980728"/>
            <a:ext cx="4032448" cy="5115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Ryhmä 5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7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8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  <p:sp>
        <p:nvSpPr>
          <p:cNvPr id="9" name="Tekstiruutu 8"/>
          <p:cNvSpPr txBox="1"/>
          <p:nvPr/>
        </p:nvSpPr>
        <p:spPr>
          <a:xfrm>
            <a:off x="518975" y="260648"/>
            <a:ext cx="5546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Some pickings from the World Bank report: </a:t>
            </a:r>
            <a:endParaRPr lang="en-GB" sz="2000" b="1" dirty="0">
              <a:solidFill>
                <a:srgbClr val="0070C0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>
          <a:xfrm>
            <a:off x="82788" y="6364993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5</a:t>
            </a:fld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78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iruutu 4"/>
          <p:cNvSpPr txBox="1"/>
          <p:nvPr/>
        </p:nvSpPr>
        <p:spPr>
          <a:xfrm>
            <a:off x="2772309" y="587924"/>
            <a:ext cx="3875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World Bank’s Three Scenarios</a:t>
            </a:r>
            <a:endParaRPr lang="en-GB" sz="2000" b="1" dirty="0">
              <a:solidFill>
                <a:srgbClr val="0070C0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sp>
        <p:nvSpPr>
          <p:cNvPr id="8" name="Tekstiruutu 7"/>
          <p:cNvSpPr txBox="1"/>
          <p:nvPr/>
        </p:nvSpPr>
        <p:spPr>
          <a:xfrm>
            <a:off x="179512" y="1700808"/>
            <a:ext cx="871296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8038" indent="-366713">
              <a:spcAft>
                <a:spcPts val="3000"/>
              </a:spcAft>
              <a:buFont typeface="Wingdings" panose="05000000000000000000" pitchFamily="2" charset="2"/>
              <a:buChar char="Ø"/>
              <a:tabLst>
                <a:tab pos="808038" algn="l"/>
              </a:tabLst>
            </a:pPr>
            <a:r>
              <a:rPr lang="en-GB" sz="2000" b="1" dirty="0">
                <a:solidFill>
                  <a:srgbClr val="C0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2DS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	Refers to global warming scenarios over the 21</a:t>
            </a:r>
            <a:r>
              <a:rPr lang="en-GB" sz="2000" baseline="30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st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century of 2 degrees </a:t>
            </a:r>
            <a:r>
              <a:rPr lang="en-GB" sz="2000" dirty="0" err="1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Celcius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. Renewable energy generation increases from </a:t>
            </a:r>
            <a:r>
              <a:rPr lang="en-GB" sz="20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14 percent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of the current energy mix </a:t>
            </a:r>
            <a:r>
              <a:rPr lang="en-GB" sz="20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to 44 </a:t>
            </a:r>
            <a:r>
              <a:rPr lang="en-GB" sz="2000" b="1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percent</a:t>
            </a:r>
            <a:endParaRPr lang="en-GB" sz="2000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marL="808038" indent="-366713">
              <a:spcAft>
                <a:spcPts val="3000"/>
              </a:spcAft>
              <a:buFont typeface="Wingdings" panose="05000000000000000000" pitchFamily="2" charset="2"/>
              <a:buChar char="Ø"/>
              <a:tabLst>
                <a:tab pos="808038" algn="l"/>
              </a:tabLst>
            </a:pPr>
            <a:r>
              <a:rPr lang="en-GB" sz="2000" b="1" dirty="0">
                <a:solidFill>
                  <a:srgbClr val="C0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4DS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	Refers to global warming scenarios over the 21</a:t>
            </a:r>
            <a:r>
              <a:rPr lang="en-GB" sz="2000" baseline="30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st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century of </a:t>
            </a:r>
            <a:r>
              <a:rPr lang="en-GB" sz="2000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4 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degrees </a:t>
            </a:r>
            <a:r>
              <a:rPr lang="en-GB" sz="2000" dirty="0" err="1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Celcius</a:t>
            </a:r>
            <a:endParaRPr lang="en-GB" sz="2000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  <a:p>
            <a:pPr marL="808038" indent="-366713">
              <a:spcAft>
                <a:spcPts val="3000"/>
              </a:spcAft>
              <a:buFont typeface="Wingdings" panose="05000000000000000000" pitchFamily="2" charset="2"/>
              <a:buChar char="Ø"/>
              <a:tabLst>
                <a:tab pos="808038" algn="l"/>
              </a:tabLst>
            </a:pPr>
            <a:r>
              <a:rPr lang="en-GB" sz="2000" b="1" dirty="0">
                <a:solidFill>
                  <a:srgbClr val="C0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6DS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	Refers to global warming scenarios over the 21</a:t>
            </a:r>
            <a:r>
              <a:rPr lang="en-GB" sz="2000" baseline="30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st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century of </a:t>
            </a:r>
            <a:r>
              <a:rPr lang="en-GB" sz="2000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6 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degrees </a:t>
            </a:r>
            <a:r>
              <a:rPr lang="en-GB" sz="2000" dirty="0" err="1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Celcius</a:t>
            </a:r>
            <a:r>
              <a:rPr lang="en-GB" sz="2000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lang="en-GB" sz="2000" dirty="0" smtClean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= No increased investments in renewable energy </a:t>
            </a:r>
            <a:endParaRPr lang="en-GB" sz="2000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pSp>
        <p:nvGrpSpPr>
          <p:cNvPr id="9" name="Ryhmä 8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10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1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>
          <a:xfrm>
            <a:off x="39245" y="6463858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6</a:t>
            </a:fld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2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Ryhmä 3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5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6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6" t="35625" r="41669" b="38958"/>
          <a:stretch/>
        </p:blipFill>
        <p:spPr bwMode="auto">
          <a:xfrm>
            <a:off x="755576" y="2060848"/>
            <a:ext cx="7556708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kstiruutu 7"/>
          <p:cNvSpPr txBox="1"/>
          <p:nvPr/>
        </p:nvSpPr>
        <p:spPr>
          <a:xfrm>
            <a:off x="3551930" y="826382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Metals studied</a:t>
            </a:r>
            <a:endParaRPr lang="en-GB" sz="2000" b="1" dirty="0">
              <a:solidFill>
                <a:srgbClr val="0070C0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5" t="47292" r="32884" b="35000"/>
          <a:stretch/>
        </p:blipFill>
        <p:spPr bwMode="auto">
          <a:xfrm>
            <a:off x="6353715" y="4213401"/>
            <a:ext cx="1945182" cy="43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>
          <a:xfrm>
            <a:off x="39245" y="6441581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7</a:t>
            </a:fld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70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3" t="33541" r="30542" b="10625"/>
          <a:stretch/>
        </p:blipFill>
        <p:spPr bwMode="auto">
          <a:xfrm>
            <a:off x="683568" y="1216888"/>
            <a:ext cx="76200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1475656" y="594043"/>
            <a:ext cx="6041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Demand for Lithium-Ion Battery Technology through 2050</a:t>
            </a:r>
          </a:p>
        </p:txBody>
      </p:sp>
      <p:grpSp>
        <p:nvGrpSpPr>
          <p:cNvPr id="7" name="Ryhmä 6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8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9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5" t="47292" r="32884" b="35000"/>
          <a:stretch/>
        </p:blipFill>
        <p:spPr bwMode="auto">
          <a:xfrm>
            <a:off x="6577866" y="1052736"/>
            <a:ext cx="1945182" cy="43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Ryhmä 10"/>
          <p:cNvGrpSpPr/>
          <p:nvPr/>
        </p:nvGrpSpPr>
        <p:grpSpPr>
          <a:xfrm>
            <a:off x="1259632" y="3792907"/>
            <a:ext cx="2170787" cy="2300389"/>
            <a:chOff x="1259632" y="3792907"/>
            <a:chExt cx="2170787" cy="2300389"/>
          </a:xfrm>
        </p:grpSpPr>
        <p:sp>
          <p:nvSpPr>
            <p:cNvPr id="12" name="Tekstiruutu 11"/>
            <p:cNvSpPr txBox="1"/>
            <p:nvPr/>
          </p:nvSpPr>
          <p:spPr>
            <a:xfrm>
              <a:off x="1259632" y="5754742"/>
              <a:ext cx="217078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C00000"/>
                  </a:solidFill>
                  <a:latin typeface="Arial" panose="020B0604020202020204" pitchFamily="34" charset="0"/>
                  <a:ea typeface="Arimo" panose="020B0604020202020204" pitchFamily="34" charset="0"/>
                  <a:cs typeface="Arial" panose="020B0604020202020204" pitchFamily="34" charset="0"/>
                </a:rPr>
                <a:t>625 000 tons / annum</a:t>
              </a:r>
              <a:endParaRPr lang="en-GB" sz="1600" dirty="0">
                <a:solidFill>
                  <a:srgbClr val="C00000"/>
                </a:solidFill>
                <a:latin typeface="Arial" panose="020B0604020202020204" pitchFamily="34" charset="0"/>
                <a:ea typeface="Arimo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Kulmayhdysviiva 12"/>
            <p:cNvCxnSpPr>
              <a:stCxn id="12" idx="1"/>
            </p:cNvCxnSpPr>
            <p:nvPr/>
          </p:nvCxnSpPr>
          <p:spPr>
            <a:xfrm rot="10800000" flipH="1">
              <a:off x="1259632" y="3792907"/>
              <a:ext cx="864096" cy="2131112"/>
            </a:xfrm>
            <a:prstGeom prst="bentConnector4">
              <a:avLst>
                <a:gd name="adj1" fmla="val -26455"/>
                <a:gd name="adj2" fmla="val 53972"/>
              </a:avLst>
            </a:prstGeom>
            <a:ln w="28575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Ryhmä 13"/>
          <p:cNvGrpSpPr/>
          <p:nvPr/>
        </p:nvGrpSpPr>
        <p:grpSpPr>
          <a:xfrm>
            <a:off x="3491881" y="4149080"/>
            <a:ext cx="4757146" cy="1800200"/>
            <a:chOff x="3491881" y="4149080"/>
            <a:chExt cx="4757146" cy="1800200"/>
          </a:xfrm>
        </p:grpSpPr>
        <p:sp>
          <p:nvSpPr>
            <p:cNvPr id="15" name="Ellipsi 14"/>
            <p:cNvSpPr/>
            <p:nvPr/>
          </p:nvSpPr>
          <p:spPr>
            <a:xfrm>
              <a:off x="6429231" y="4149080"/>
              <a:ext cx="1819796" cy="864096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Kulmayhdysviiva 15"/>
            <p:cNvCxnSpPr/>
            <p:nvPr/>
          </p:nvCxnSpPr>
          <p:spPr>
            <a:xfrm rot="5400000">
              <a:off x="4994127" y="3604277"/>
              <a:ext cx="842757" cy="3847249"/>
            </a:xfrm>
            <a:prstGeom prst="bentConnector2">
              <a:avLst/>
            </a:prstGeom>
            <a:ln w="28575">
              <a:solidFill>
                <a:srgbClr val="C00000"/>
              </a:solidFill>
              <a:headEnd type="none" w="med" len="med"/>
              <a:tailEnd type="arrow" w="med" len="med"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>
          <a:xfrm>
            <a:off x="24731" y="6424811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8</a:t>
            </a:fld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87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2" t="32075" r="29722" b="16874"/>
          <a:stretch/>
        </p:blipFill>
        <p:spPr bwMode="auto">
          <a:xfrm>
            <a:off x="467544" y="1556792"/>
            <a:ext cx="8227948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iruutu 3"/>
          <p:cNvSpPr txBox="1"/>
          <p:nvPr/>
        </p:nvSpPr>
        <p:spPr>
          <a:xfrm>
            <a:off x="969590" y="476672"/>
            <a:ext cx="6914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Ranges for Cumulative Demand for Indium for CIGS Solar PV Technology</a:t>
            </a:r>
          </a:p>
          <a:p>
            <a:pPr algn="ctr"/>
            <a:r>
              <a:rPr lang="en-GB" dirty="0"/>
              <a:t>through </a:t>
            </a:r>
            <a:r>
              <a:rPr lang="en-GB" dirty="0" smtClean="0"/>
              <a:t>2050; </a:t>
            </a:r>
            <a:r>
              <a:rPr lang="en-GB" dirty="0"/>
              <a:t>CIGS  </a:t>
            </a:r>
            <a:r>
              <a:rPr lang="en-GB"/>
              <a:t>= </a:t>
            </a:r>
            <a:r>
              <a:rPr lang="en-GB" smtClean="0"/>
              <a:t>copper indium </a:t>
            </a:r>
            <a:r>
              <a:rPr lang="en-GB" dirty="0" smtClean="0"/>
              <a:t>gallium selenide</a:t>
            </a:r>
            <a:endParaRPr lang="en-GB" dirty="0"/>
          </a:p>
        </p:txBody>
      </p:sp>
      <p:grpSp>
        <p:nvGrpSpPr>
          <p:cNvPr id="6" name="Ryhmä 5"/>
          <p:cNvGrpSpPr/>
          <p:nvPr/>
        </p:nvGrpSpPr>
        <p:grpSpPr>
          <a:xfrm>
            <a:off x="4427984" y="6165304"/>
            <a:ext cx="4573140" cy="552555"/>
            <a:chOff x="4427984" y="6234031"/>
            <a:chExt cx="4573140" cy="552555"/>
          </a:xfrm>
        </p:grpSpPr>
        <p:sp>
          <p:nvSpPr>
            <p:cNvPr id="7" name="Footer Placeholder 4"/>
            <p:cNvSpPr txBox="1">
              <a:spLocks/>
            </p:cNvSpPr>
            <p:nvPr/>
          </p:nvSpPr>
          <p:spPr>
            <a:xfrm>
              <a:off x="4427984" y="6350023"/>
              <a:ext cx="357304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lvl1pPr algn="ctr">
                <a:defRPr sz="1100" b="1">
                  <a:solidFill>
                    <a:schemeClr val="tx1">
                      <a:tint val="75000"/>
                    </a:schemeClr>
                  </a:solidFill>
                </a:defRPr>
              </a:lvl1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BE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EFG - </a:t>
              </a:r>
              <a:r>
                <a:rPr kumimoji="0" 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Voice of European Geologists</a:t>
              </a:r>
              <a:endParaRPr kumimoji="0" lang="fr-BE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8" name="Picture 3" descr="C:\Users\isabel\Documents\Logos\LOGO_FEG_800x42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001024" y="6234031"/>
              <a:ext cx="1000100" cy="552555"/>
            </a:xfrm>
            <a:prstGeom prst="rect">
              <a:avLst/>
            </a:prstGeom>
            <a:noFill/>
          </p:spPr>
        </p:pic>
      </p:grp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5" t="47292" r="32884" b="35000"/>
          <a:stretch/>
        </p:blipFill>
        <p:spPr bwMode="auto">
          <a:xfrm>
            <a:off x="6577866" y="1261073"/>
            <a:ext cx="1945182" cy="43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ian numeron paikkamerkki 1"/>
          <p:cNvSpPr>
            <a:spLocks noGrp="1"/>
          </p:cNvSpPr>
          <p:nvPr>
            <p:ph type="sldNum" sz="quarter" idx="12"/>
          </p:nvPr>
        </p:nvSpPr>
        <p:spPr>
          <a:xfrm>
            <a:off x="0" y="6463858"/>
            <a:ext cx="2133600" cy="365125"/>
          </a:xfrm>
        </p:spPr>
        <p:txBody>
          <a:bodyPr/>
          <a:lstStyle/>
          <a:p>
            <a:pPr algn="l"/>
            <a:fld id="{3929A179-5E74-45AF-B039-1CEF1F29B796}" type="slidenum">
              <a:rPr lang="en-GB" smtClean="0">
                <a:solidFill>
                  <a:schemeClr val="tx1"/>
                </a:solidFill>
              </a:rPr>
              <a:pPr algn="l"/>
              <a:t>9</a:t>
            </a:fld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01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4068</TotalTime>
  <Words>419</Words>
  <Application>Microsoft Office PowerPoint</Application>
  <PresentationFormat>Näytössä katseltava diaesitys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</vt:vector>
  </HeadingPairs>
  <TitlesOfParts>
    <vt:vector size="14" baseType="lpstr">
      <vt:lpstr>Office-teema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  <vt:lpstr>PowerPoint-esitys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Markku Iljina</dc:creator>
  <cp:lastModifiedBy>Markku Iljina</cp:lastModifiedBy>
  <cp:revision>81</cp:revision>
  <dcterms:created xsi:type="dcterms:W3CDTF">2018-03-25T15:51:37Z</dcterms:created>
  <dcterms:modified xsi:type="dcterms:W3CDTF">2018-05-17T04:39:58Z</dcterms:modified>
</cp:coreProperties>
</file>