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72" r:id="rId3"/>
    <p:sldId id="257" r:id="rId4"/>
    <p:sldId id="258" r:id="rId5"/>
    <p:sldId id="271" r:id="rId6"/>
    <p:sldId id="259" r:id="rId7"/>
    <p:sldId id="264" r:id="rId8"/>
    <p:sldId id="260" r:id="rId9"/>
    <p:sldId id="261" r:id="rId10"/>
    <p:sldId id="268" r:id="rId11"/>
    <p:sldId id="262" r:id="rId12"/>
    <p:sldId id="266" r:id="rId13"/>
    <p:sldId id="263" r:id="rId14"/>
    <p:sldId id="277" r:id="rId15"/>
    <p:sldId id="278" r:id="rId16"/>
    <p:sldId id="27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A23777-97CD-43F0-A934-FB0498E0DF23}" type="datetimeFigureOut">
              <a:rPr lang="en-US" smtClean="0"/>
              <a:t>5/18/2018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42473-5194-4E1E-B2B7-CC8EA4A00A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132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34F0-2C9D-4FA1-ACE5-AFD2A71447ED}" type="datetime1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146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A6003-08BD-4A45-AC81-F1CC853CEC90}" type="datetime1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401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06C5-8D7D-40F0-8873-9BF111582313}" type="datetime1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602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7D984-0853-4CB3-BE57-26BBEB71B45E}" type="datetime1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556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0D141-6CC8-4D1C-9FB3-CA8A0F13B7D3}" type="datetime1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282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E007C-3274-441A-B6A3-199B81AF70EB}" type="datetime1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573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7E6D08-1B71-4611-9E70-9430A1D648C8}" type="datetime1">
              <a:rPr lang="en-US" smtClean="0"/>
              <a:t>5/18/2018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618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06ACE-70AA-4129-9AA0-C73EF3A31DED}" type="datetime1">
              <a:rPr lang="en-US" smtClean="0"/>
              <a:t>5/18/2018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92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1FA8-F01D-4DBA-AD5E-F53331E1F6D4}" type="datetime1">
              <a:rPr lang="en-US" smtClean="0"/>
              <a:t>5/18/2018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43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B96B1-956B-424F-A903-715E89AB23D8}" type="datetime1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88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50CD-EF61-4112-BBF5-3A2C58221E98}" type="datetime1">
              <a:rPr lang="en-US" smtClean="0"/>
              <a:t>5/18/2018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259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DA892-C032-4AD2-89E0-A1386F8FA09B}" type="datetime1">
              <a:rPr lang="en-US" smtClean="0"/>
              <a:t>5/18/2018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V. Nicoletopoulos   European Mining Business Forum '18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FBD6C-FA4A-416A-B0B8-321385057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57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36728"/>
            <a:ext cx="9144000" cy="2251881"/>
          </a:xfrm>
        </p:spPr>
        <p:txBody>
          <a:bodyPr>
            <a:normAutofit/>
          </a:bodyPr>
          <a:lstStyle/>
          <a:p>
            <a:r>
              <a:rPr lang="en-US" sz="3200" b="1" dirty="0"/>
              <a:t>European Mining Business Forum 2018 </a:t>
            </a:r>
            <a:br>
              <a:rPr lang="en-US" sz="3600" b="1" dirty="0"/>
            </a:br>
            <a:r>
              <a:rPr lang="en-US" sz="2400" b="1" dirty="0"/>
              <a:t>Panel 2</a:t>
            </a:r>
            <a:r>
              <a:rPr lang="en-US" sz="3600" b="1" dirty="0"/>
              <a:t> </a:t>
            </a:r>
            <a:br>
              <a:rPr lang="en-US" sz="3600" b="1" dirty="0"/>
            </a:br>
            <a:r>
              <a:rPr lang="en-US" sz="2800" b="1" dirty="0"/>
              <a:t>Sofia, May 18 ’16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906973"/>
            <a:ext cx="9144000" cy="3098042"/>
          </a:xfrm>
        </p:spPr>
        <p:txBody>
          <a:bodyPr>
            <a:normAutofit fontScale="92500" lnSpcReduction="20000"/>
          </a:bodyPr>
          <a:lstStyle/>
          <a:p>
            <a:r>
              <a:rPr lang="en-US" sz="4600" b="1" dirty="0"/>
              <a:t>The Future of Energy </a:t>
            </a:r>
          </a:p>
          <a:p>
            <a:r>
              <a:rPr lang="en-US" sz="4600" b="1" dirty="0"/>
              <a:t>and its Impact on Mining:</a:t>
            </a:r>
          </a:p>
          <a:p>
            <a:r>
              <a:rPr lang="en-US" sz="4100" b="1" dirty="0"/>
              <a:t>Technology and Economics</a:t>
            </a:r>
          </a:p>
          <a:p>
            <a:endParaRPr lang="en-US" sz="3200" b="1" dirty="0"/>
          </a:p>
          <a:p>
            <a:r>
              <a:rPr lang="en-US" sz="3200" b="1" dirty="0"/>
              <a:t>Vasili Nicoletopoulos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</a:p>
          <a:p>
            <a:r>
              <a:rPr lang="en-US" sz="3200" b="1" dirty="0">
                <a:solidFill>
                  <a:srgbClr val="FF0000"/>
                </a:solidFill>
              </a:rPr>
              <a:t>Natural Resources PC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270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54242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+mn-lt"/>
              </a:rPr>
              <a:t>…Links between Energy and Mining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6537"/>
            <a:ext cx="10515600" cy="48804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b="1" dirty="0"/>
              <a:t>Examples</a:t>
            </a:r>
            <a:endParaRPr lang="el-GR" b="1" dirty="0"/>
          </a:p>
          <a:p>
            <a:r>
              <a:rPr lang="en-US" sz="2400" dirty="0"/>
              <a:t>GE’s digital smelter solutions enhance efficiency, productivity for </a:t>
            </a:r>
            <a:r>
              <a:rPr lang="en-US" sz="2400" dirty="0" err="1"/>
              <a:t>Aluminium</a:t>
            </a:r>
            <a:r>
              <a:rPr lang="en-US" sz="2400" dirty="0"/>
              <a:t> of Greece, 2’17--Alcoa &amp; Rio Tinto announce world’s 1st carbon-free aluminum smelting process, 5’18</a:t>
            </a:r>
          </a:p>
          <a:p>
            <a:pPr>
              <a:tabLst>
                <a:tab pos="273050" algn="l"/>
              </a:tabLst>
            </a:pPr>
            <a:r>
              <a:rPr lang="en-US" sz="2400" dirty="0"/>
              <a:t>Swedish steel plant to run on Hydrogen</a:t>
            </a:r>
          </a:p>
          <a:p>
            <a:pPr>
              <a:tabLst>
                <a:tab pos="273050" algn="l"/>
              </a:tabLst>
            </a:pPr>
            <a:r>
              <a:rPr lang="en-US" sz="2400" dirty="0"/>
              <a:t>Li-ion batteries used in electric &amp; hybrid vehicles, 2‘18</a:t>
            </a:r>
          </a:p>
          <a:p>
            <a:pPr>
              <a:tabLst>
                <a:tab pos="273050" algn="l"/>
              </a:tabLst>
            </a:pPr>
            <a:r>
              <a:rPr lang="en-US" sz="2400" dirty="0"/>
              <a:t>Mg-ion batteries, 2'18</a:t>
            </a:r>
          </a:p>
          <a:p>
            <a:pPr>
              <a:tabLst>
                <a:tab pos="273050" algn="l"/>
              </a:tabLst>
            </a:pPr>
            <a:r>
              <a:rPr lang="en-US" sz="2400" dirty="0"/>
              <a:t>Chile’s state mining company ENAMI to run with 100% renewables, 3‘18</a:t>
            </a:r>
            <a:endParaRPr lang="el-GR" sz="2400" dirty="0"/>
          </a:p>
          <a:p>
            <a:pPr>
              <a:tabLst>
                <a:tab pos="273050" algn="l"/>
              </a:tabLst>
            </a:pPr>
            <a:r>
              <a:rPr lang="en-US" sz="2400" dirty="0"/>
              <a:t>Total </a:t>
            </a:r>
            <a:r>
              <a:rPr lang="en-US" sz="2400" dirty="0" err="1"/>
              <a:t>Eren</a:t>
            </a:r>
            <a:r>
              <a:rPr lang="en-US" sz="2400" dirty="0"/>
              <a:t> targets Africa's power-starved mining sector, 3‘18</a:t>
            </a:r>
          </a:p>
          <a:p>
            <a:pPr>
              <a:tabLst>
                <a:tab pos="273050" algn="l"/>
              </a:tabLst>
            </a:pPr>
            <a:r>
              <a:rPr lang="en-US" sz="2400" dirty="0"/>
              <a:t>Dormant Swedish graphite mine comes alive in rush for car batteries, 3‘18</a:t>
            </a:r>
          </a:p>
          <a:p>
            <a:pPr>
              <a:tabLst>
                <a:tab pos="273050" algn="l"/>
              </a:tabLst>
            </a:pPr>
            <a:r>
              <a:rPr lang="en-US" sz="2400" dirty="0"/>
              <a:t>Clean energy world needs thriving mining sector - Co, Cu, </a:t>
            </a:r>
            <a:r>
              <a:rPr lang="en-US" sz="2400" dirty="0" err="1"/>
              <a:t>Vn</a:t>
            </a:r>
            <a:r>
              <a:rPr lang="en-US" sz="2400" dirty="0"/>
              <a:t>, Li, FT, 4’18</a:t>
            </a:r>
          </a:p>
          <a:p>
            <a:pPr>
              <a:tabLst>
                <a:tab pos="273050" algn="l"/>
              </a:tabLst>
            </a:pPr>
            <a:r>
              <a:rPr lang="en-US" sz="2400" dirty="0"/>
              <a:t>Hainan Province all vehicles to run on new energy [NEVs] by 2030, 4’18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24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0582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+mn-lt"/>
              </a:rPr>
              <a:t>What Lies Ahead? -- The ‘Known Unknowns’...</a:t>
            </a:r>
            <a:r>
              <a:rPr lang="en-US" sz="3200" b="1" dirty="0">
                <a:latin typeface="+mn-lt"/>
              </a:rPr>
              <a:t>Rumsfeld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/>
              <a:t>Decentralized generation &amp; distribution</a:t>
            </a:r>
          </a:p>
          <a:p>
            <a:r>
              <a:rPr lang="en-US" sz="2400" dirty="0"/>
              <a:t>Smart metering, demand management</a:t>
            </a:r>
            <a:endParaRPr lang="el-GR" sz="2400" dirty="0"/>
          </a:p>
          <a:p>
            <a:r>
              <a:rPr lang="en-US" sz="2400" dirty="0"/>
              <a:t>RES at mine sites</a:t>
            </a:r>
          </a:p>
          <a:p>
            <a:r>
              <a:rPr lang="en-US" sz="2400" dirty="0"/>
              <a:t>Energy storage</a:t>
            </a:r>
          </a:p>
          <a:p>
            <a:r>
              <a:rPr lang="en-US" sz="2400" dirty="0"/>
              <a:t>New trends in financing &amp; investment: preparing for subsidy-free RES market, green bonds, insurance companies </a:t>
            </a:r>
            <a:r>
              <a:rPr lang="en-US" sz="2400" dirty="0" err="1"/>
              <a:t>eg</a:t>
            </a:r>
            <a:r>
              <a:rPr lang="en-US" sz="2400" dirty="0"/>
              <a:t> Allianz cutting back on coal insurance, banks divesting from fossil fuels</a:t>
            </a:r>
          </a:p>
          <a:p>
            <a:r>
              <a:rPr lang="en-US" sz="2400" dirty="0"/>
              <a:t>Hybrid power reduces electricity costs &amp; boosts security of supply of mining ops. Can also unlock investments into new &amp; sustainable mining &amp; industrial activity in Africa: </a:t>
            </a:r>
            <a:r>
              <a:rPr lang="en-US" sz="2400" dirty="0" err="1"/>
              <a:t>Juwi</a:t>
            </a:r>
            <a:r>
              <a:rPr lang="en-US" sz="2400" dirty="0"/>
              <a:t> commissioned world’s largest off-grid hybrid (solar /diesel /storage) power plant at </a:t>
            </a:r>
            <a:r>
              <a:rPr lang="en-US" sz="2400" dirty="0" err="1"/>
              <a:t>DeGrussa</a:t>
            </a:r>
            <a:r>
              <a:rPr lang="en-US" sz="2400" dirty="0"/>
              <a:t> Copper/Gold mine in W. Australia – w/ 20% fuel savings &amp; reduction of 12,000 mt CO2/</a:t>
            </a:r>
            <a:r>
              <a:rPr lang="en-US" sz="2400" dirty="0" err="1"/>
              <a:t>yr</a:t>
            </a:r>
            <a:r>
              <a:rPr lang="en-US" sz="2400" dirty="0"/>
              <a:t>, + improving power quality/ reliability. 6 ‘16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24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3896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+mn-lt"/>
              </a:rPr>
              <a:t>…What Lies Ahead? -- The ‘Known Unknowns’…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Examples</a:t>
            </a:r>
          </a:p>
          <a:p>
            <a:r>
              <a:rPr lang="en-US" sz="2400" dirty="0"/>
              <a:t>1’18: Energy Storage: Arizona Proposes Biggest Storage &amp; Clean Energy Target Yet, would pursue 80 </a:t>
            </a:r>
            <a:r>
              <a:rPr lang="en-US" sz="2400" dirty="0" err="1"/>
              <a:t>pct</a:t>
            </a:r>
            <a:r>
              <a:rPr lang="en-US" sz="2400" dirty="0"/>
              <a:t> clean energy by 2050 and 3,000 MW of energy storage by 2030</a:t>
            </a:r>
          </a:p>
          <a:p>
            <a:r>
              <a:rPr lang="en-US" sz="2400" dirty="0"/>
              <a:t>2’18: CATL,  Chinese battery maker will soon surpass Tesla in capacity: China overtook the US in 2015 to become the world’s biggest market for electric cars, providing huge domestic market for battery makers like CATL</a:t>
            </a:r>
          </a:p>
          <a:p>
            <a:r>
              <a:rPr lang="en-US" sz="2400" dirty="0"/>
              <a:t>2’18: Climate: Exxon plans for carbon-constrained future </a:t>
            </a:r>
          </a:p>
          <a:p>
            <a:r>
              <a:rPr lang="en-US" sz="2400" dirty="0"/>
              <a:t>2’18: Ni producer </a:t>
            </a:r>
            <a:r>
              <a:rPr lang="en-US" sz="2400" dirty="0" err="1"/>
              <a:t>Eramet</a:t>
            </a:r>
            <a:r>
              <a:rPr lang="en-US" sz="2400" dirty="0"/>
              <a:t> eyes expansion in EV metals</a:t>
            </a:r>
          </a:p>
          <a:p>
            <a:r>
              <a:rPr lang="en-US" sz="2400" dirty="0"/>
              <a:t>2’18: ELEMED (</a:t>
            </a:r>
            <a:r>
              <a:rPr lang="en-US" sz="2400" dirty="0" err="1"/>
              <a:t>ELectrification</a:t>
            </a:r>
            <a:r>
              <a:rPr lang="en-US" sz="2400" dirty="0"/>
              <a:t> of the Eastern </a:t>
            </a:r>
            <a:r>
              <a:rPr lang="en-US" sz="2400" dirty="0" err="1"/>
              <a:t>MEDiterranean</a:t>
            </a:r>
            <a:r>
              <a:rPr lang="en-US" sz="2400" dirty="0"/>
              <a:t>) project set to make breakthrough in environmental protection </a:t>
            </a:r>
            <a:r>
              <a:rPr lang="en-US" sz="2400" i="1" dirty="0"/>
              <a:t>at sea</a:t>
            </a:r>
            <a:r>
              <a:rPr lang="en-US" sz="2400" dirty="0"/>
              <a:t>, creating shoreside units offering electrical power to vessels at berth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24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1606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+mn-lt"/>
              </a:rPr>
              <a:t>…What Lies Ahead? -- The ‘Known Unknowns’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2072"/>
            <a:ext cx="10515600" cy="4784891"/>
          </a:xfrm>
        </p:spPr>
        <p:txBody>
          <a:bodyPr>
            <a:noAutofit/>
          </a:bodyPr>
          <a:lstStyle/>
          <a:p>
            <a:r>
              <a:rPr lang="en-US" sz="2400" dirty="0" err="1"/>
              <a:t>Yitai</a:t>
            </a:r>
            <a:r>
              <a:rPr lang="en-US" sz="2400" dirty="0"/>
              <a:t> Coal CH to use ABB's digital solutions/services for intelligent control &amp; </a:t>
            </a:r>
            <a:r>
              <a:rPr lang="en-US" sz="2400" dirty="0" err="1"/>
              <a:t>mgmt</a:t>
            </a:r>
            <a:r>
              <a:rPr lang="en-US" sz="2400" dirty="0"/>
              <a:t> optimization of plants, production costs↓, safety↑, productivity &amp; information↑,-integration of informatization &amp; industrialization, intelligent upgrading, 2’18 </a:t>
            </a:r>
          </a:p>
          <a:p>
            <a:pPr lvl="0"/>
            <a:r>
              <a:rPr lang="en-US" sz="2400" dirty="0"/>
              <a:t>Co role↑ in transition to renewable power sources</a:t>
            </a:r>
          </a:p>
          <a:p>
            <a:pPr lvl="0"/>
            <a:r>
              <a:rPr lang="en-US" sz="2400" dirty="0"/>
              <a:t>Why EV could fracture the Ni market, 3 ‘18</a:t>
            </a:r>
          </a:p>
          <a:p>
            <a:pPr lvl="0"/>
            <a:r>
              <a:rPr lang="en-US" sz="2400" dirty="0"/>
              <a:t>US DoE: ‘Si most common material used in solar cells, offers low costs, high-efficiency, long lifetime – BUT:</a:t>
            </a:r>
          </a:p>
          <a:p>
            <a:pPr lvl="0"/>
            <a:r>
              <a:rPr lang="en-US" sz="2400" dirty="0"/>
              <a:t>2030s: Si panels could be hitting their economic/technical limits. Innovation </a:t>
            </a:r>
            <a:r>
              <a:rPr lang="en-US" sz="2400" dirty="0" err="1"/>
              <a:t>eg</a:t>
            </a:r>
            <a:r>
              <a:rPr lang="en-US" sz="2400" dirty="0"/>
              <a:t> Perovskites — crystalline </a:t>
            </a:r>
            <a:r>
              <a:rPr lang="en-US" sz="2400"/>
              <a:t>minerals ‘the undisputed leader’ </a:t>
            </a:r>
            <a:r>
              <a:rPr lang="en-US" sz="2400" dirty="0"/>
              <a:t>among emerging solar technologies — &amp; other ideas for superior alternatives to standard Si panels</a:t>
            </a:r>
            <a:r>
              <a:rPr lang="en-US" sz="2400"/>
              <a:t>, 3 </a:t>
            </a:r>
            <a:r>
              <a:rPr lang="en-US" sz="2400" dirty="0"/>
              <a:t>’18 </a:t>
            </a:r>
          </a:p>
          <a:p>
            <a:pPr lvl="0"/>
            <a:r>
              <a:rPr lang="en-US" sz="2400" dirty="0"/>
              <a:t>Emissions-free shipping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24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03157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4CBAF-CDD0-4839-8FAF-6BA3559F5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atin typeface="+mn-lt"/>
              </a:rPr>
              <a:t>What Lies Ahead? -- The ‘</a:t>
            </a:r>
            <a:r>
              <a:rPr lang="en-US" sz="3600" b="1" dirty="0">
                <a:solidFill>
                  <a:srgbClr val="FF0000"/>
                </a:solidFill>
                <a:latin typeface="+mn-lt"/>
              </a:rPr>
              <a:t>Un</a:t>
            </a:r>
            <a:r>
              <a:rPr lang="en-US" sz="3600" b="1" dirty="0">
                <a:latin typeface="+mn-lt"/>
              </a:rPr>
              <a:t>known Unknowns’…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0C7FB4-9AA2-4DA6-84A9-D5D0233A08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9056"/>
            <a:ext cx="10515600" cy="473790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Here our crystal ball becomes less clear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E03A1F-61A2-457F-9B4E-EC5A0ECA6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DE3EC4-5D30-47CC-AAD7-E78079AB3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F1DED9-AE45-45FD-92EE-20740A9CD4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587" y="1870075"/>
            <a:ext cx="6282294" cy="395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412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C3E24-2E00-4E3D-9BED-E042F497E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latin typeface="+mn-lt"/>
              </a:rPr>
              <a:t>What Lies Ahead? -- The ‘</a:t>
            </a:r>
            <a:r>
              <a:rPr lang="en-US" sz="3600" b="1" dirty="0">
                <a:solidFill>
                  <a:srgbClr val="FF0000"/>
                </a:solidFill>
                <a:latin typeface="+mn-lt"/>
              </a:rPr>
              <a:t>Un</a:t>
            </a:r>
            <a:r>
              <a:rPr lang="en-US" sz="3600" b="1" dirty="0">
                <a:latin typeface="+mn-lt"/>
              </a:rPr>
              <a:t>known Unknowns’…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687F22-BC1D-4416-8A81-95F231D649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 redefinition &amp; a disruption of service models and products</a:t>
            </a:r>
          </a:p>
          <a:p>
            <a:r>
              <a:rPr lang="en-US" dirty="0"/>
              <a:t>Harari’s ‘Sapiens’:  man [i] creates inorganic extensions of himself,  [ii] conversely, gives a human mind to a computer, [iii] creates computers that can think for themselves -- 4th Industrial Revolution, artificial intelligence, internet of things </a:t>
            </a:r>
          </a:p>
          <a:p>
            <a:r>
              <a:rPr lang="en-US" dirty="0"/>
              <a:t>How would these developments affect mining?...</a:t>
            </a:r>
          </a:p>
          <a:p>
            <a:r>
              <a:rPr lang="en-US" dirty="0"/>
              <a:t>…energy?</a:t>
            </a:r>
          </a:p>
          <a:p>
            <a:r>
              <a:rPr lang="en-US" dirty="0"/>
              <a:t>…their interface?</a:t>
            </a:r>
          </a:p>
          <a:p>
            <a:r>
              <a:rPr lang="en-US" b="1" dirty="0"/>
              <a:t>Not clear</a:t>
            </a:r>
            <a:r>
              <a:rPr lang="en-US" dirty="0"/>
              <a:t>—To provoke you, just think that </a:t>
            </a:r>
          </a:p>
          <a:p>
            <a:endParaRPr lang="en-US" dirty="0"/>
          </a:p>
          <a:p>
            <a:r>
              <a:rPr lang="en-US" dirty="0"/>
              <a:t>Cypriot Nobel price winner </a:t>
            </a:r>
            <a:r>
              <a:rPr lang="en-US" dirty="0" err="1"/>
              <a:t>Pissaridis</a:t>
            </a:r>
            <a:r>
              <a:rPr lang="en-US" dirty="0"/>
              <a:t> predicted: ‘in the future, Nobel prices could be awarded to robots’! 5 ‘18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6A7865-463D-4463-9D1A-B1D6EA3CF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C48FC3-1B3D-49F5-998D-B98D04286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3690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endParaRPr lang="en-US" dirty="0"/>
          </a:p>
          <a:p>
            <a:pPr marL="0" indent="0" algn="r">
              <a:buNone/>
            </a:pPr>
            <a:r>
              <a:rPr lang="en-US" b="1" dirty="0"/>
              <a:t>Thank you for your attention!</a:t>
            </a:r>
          </a:p>
          <a:p>
            <a:pPr marL="0" indent="0" algn="r">
              <a:buNone/>
            </a:pPr>
            <a:endParaRPr lang="en-US" b="1" dirty="0"/>
          </a:p>
          <a:p>
            <a:pPr marL="0" indent="0" algn="r">
              <a:buNone/>
            </a:pPr>
            <a:r>
              <a:rPr lang="en-US" b="1" dirty="0" err="1"/>
              <a:t>Vasili</a:t>
            </a:r>
            <a:r>
              <a:rPr lang="en-US" b="1" dirty="0"/>
              <a:t> </a:t>
            </a:r>
            <a:r>
              <a:rPr lang="en-US" b="1" dirty="0" err="1"/>
              <a:t>Nicoletopoulos</a:t>
            </a:r>
            <a:endParaRPr lang="en-US" b="1" dirty="0"/>
          </a:p>
          <a:p>
            <a:pPr marL="0" indent="0" algn="r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V. </a:t>
            </a:r>
            <a:r>
              <a:rPr lang="en-US" dirty="0" err="1"/>
              <a:t>Nicoletopoulos</a:t>
            </a:r>
            <a:r>
              <a:rPr lang="en-US" dirty="0"/>
              <a:t>   European Mining Business Forum '18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24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Εικόνα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9657" y="4001294"/>
            <a:ext cx="3836582" cy="45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123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Εικόνα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322777" cy="2743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321" y="417109"/>
            <a:ext cx="10515600" cy="961748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Natural Resources PC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1973" y="1825625"/>
            <a:ext cx="10515600" cy="4351338"/>
          </a:xfrm>
        </p:spPr>
        <p:txBody>
          <a:bodyPr/>
          <a:lstStyle/>
          <a:p>
            <a:endParaRPr lang="en-US" dirty="0"/>
          </a:p>
          <a:p>
            <a:pPr marL="0" indent="0">
              <a:buNone/>
            </a:pPr>
            <a:r>
              <a:rPr lang="en-US" b="1" dirty="0"/>
              <a:t>An international consulting company specialized in mining &amp; energy</a:t>
            </a:r>
          </a:p>
          <a:p>
            <a:pPr marL="0" indent="0">
              <a:buNone/>
            </a:pPr>
            <a:r>
              <a:rPr lang="en-US" b="1" dirty="0"/>
              <a:t>…and their interface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Weekly Reports: China news &amp; Climate Change, ETS, Green Finance</a:t>
            </a:r>
          </a:p>
          <a:p>
            <a:pPr marL="0" indent="0">
              <a:buNone/>
            </a:pPr>
            <a:r>
              <a:rPr lang="en-US" b="1" dirty="0"/>
              <a:t>Broker between project owners &amp; sources of capital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705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+mn-lt"/>
              </a:rPr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Energy Today </a:t>
            </a:r>
          </a:p>
          <a:p>
            <a:r>
              <a:rPr lang="en-US" b="1" dirty="0"/>
              <a:t>The Future of Mining</a:t>
            </a:r>
          </a:p>
          <a:p>
            <a:r>
              <a:rPr lang="en-US" b="1" dirty="0"/>
              <a:t>Links between Energy and Mining</a:t>
            </a:r>
            <a:endParaRPr lang="el-GR" b="1" dirty="0"/>
          </a:p>
          <a:p>
            <a:r>
              <a:rPr lang="en-US" b="1" dirty="0"/>
              <a:t>What Lies Ahead: The ‘Known Unknowns’</a:t>
            </a:r>
          </a:p>
          <a:p>
            <a:r>
              <a:rPr lang="en-US" b="1" dirty="0"/>
              <a:t>The 4th Industrial Revolution: The ‘Unknown Unknowns’</a:t>
            </a:r>
          </a:p>
          <a:p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24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8436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+mn-lt"/>
              </a:rPr>
              <a:t>Energy Today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8424"/>
            <a:ext cx="10515600" cy="4798539"/>
          </a:xfrm>
        </p:spPr>
        <p:txBody>
          <a:bodyPr>
            <a:normAutofit fontScale="25000" lnSpcReduction="20000"/>
          </a:bodyPr>
          <a:lstStyle/>
          <a:p>
            <a:pPr marL="0" lvl="0" indent="0">
              <a:buNone/>
            </a:pPr>
            <a:endParaRPr lang="en-US" sz="9600" b="1" dirty="0"/>
          </a:p>
          <a:p>
            <a:pPr marL="0" lvl="0" indent="0">
              <a:buNone/>
            </a:pPr>
            <a:r>
              <a:rPr lang="en-US" sz="9600" b="1" dirty="0"/>
              <a:t>Enviro</a:t>
            </a:r>
            <a:r>
              <a:rPr lang="en-US" sz="9600" dirty="0"/>
              <a:t>: emissions targeted</a:t>
            </a:r>
            <a:endParaRPr lang="el-GR" sz="9600" dirty="0"/>
          </a:p>
          <a:p>
            <a:pPr marL="287338" indent="0">
              <a:buNone/>
            </a:pPr>
            <a:r>
              <a:rPr lang="en-US" sz="9600" dirty="0"/>
              <a:t>‘2020 package’: set of binding legislation for EU to meets climate &amp; energy targets for 2020</a:t>
            </a:r>
            <a:endParaRPr lang="el-GR" sz="9600" dirty="0"/>
          </a:p>
          <a:p>
            <a:pPr marL="287338" indent="0">
              <a:buNone/>
            </a:pPr>
            <a:r>
              <a:rPr lang="en-US" sz="9600" dirty="0"/>
              <a:t>Three key targets:</a:t>
            </a:r>
            <a:endParaRPr lang="el-GR" sz="9600" dirty="0"/>
          </a:p>
          <a:p>
            <a:pPr marL="287338" lvl="0" indent="0"/>
            <a:r>
              <a:rPr lang="en-US" sz="9600" dirty="0"/>
              <a:t>20% cut in GHG (</a:t>
            </a:r>
            <a:r>
              <a:rPr lang="en-US" sz="9600" dirty="0" err="1"/>
              <a:t>fm</a:t>
            </a:r>
            <a:r>
              <a:rPr lang="en-US" sz="9600" dirty="0"/>
              <a:t> 1990 levels)</a:t>
            </a:r>
            <a:endParaRPr lang="el-GR" sz="9600" dirty="0"/>
          </a:p>
          <a:p>
            <a:pPr marL="287338" lvl="0" indent="0"/>
            <a:r>
              <a:rPr lang="en-US" sz="9600" dirty="0"/>
              <a:t>20% of EU energy </a:t>
            </a:r>
            <a:r>
              <a:rPr lang="en-US" sz="9600" dirty="0" err="1"/>
              <a:t>fm</a:t>
            </a:r>
            <a:r>
              <a:rPr lang="en-US" sz="9600" dirty="0"/>
              <a:t> renewables</a:t>
            </a:r>
            <a:endParaRPr lang="el-GR" sz="9600" dirty="0"/>
          </a:p>
          <a:p>
            <a:pPr marL="287338" lvl="0" indent="0"/>
            <a:r>
              <a:rPr lang="en-US" sz="9600" dirty="0"/>
              <a:t>20% improvement in energy efficiency</a:t>
            </a:r>
            <a:endParaRPr lang="en-US" sz="9600" b="1" dirty="0"/>
          </a:p>
          <a:p>
            <a:pPr marL="0" lvl="0" indent="0">
              <a:buNone/>
            </a:pPr>
            <a:r>
              <a:rPr lang="en-US" sz="9600" b="1" dirty="0"/>
              <a:t>Technology</a:t>
            </a:r>
            <a:r>
              <a:rPr lang="en-US" sz="9600" dirty="0"/>
              <a:t>: Coal being cleaned -- or reduced [except in Asia]; nuclear? Gas -- a stop-gap solution; Renewables on the rise, incl. off-shore – with storage; EV </a:t>
            </a:r>
            <a:endParaRPr lang="en-US" sz="9600" b="1" dirty="0"/>
          </a:p>
          <a:p>
            <a:pPr marL="0" lvl="0" indent="0">
              <a:buNone/>
            </a:pPr>
            <a:r>
              <a:rPr lang="en-US" sz="9600" b="1" dirty="0"/>
              <a:t>Economics</a:t>
            </a:r>
            <a:r>
              <a:rPr lang="en-US" sz="9600" dirty="0"/>
              <a:t>: ETS, CL List update May 8 ’18; Renewables auctions, towards grid parity; China’s role</a:t>
            </a:r>
            <a:endParaRPr lang="el-GR" sz="9600" dirty="0"/>
          </a:p>
          <a:p>
            <a:endParaRPr lang="en-US" sz="8000" dirty="0"/>
          </a:p>
          <a:p>
            <a:pPr marL="0" indent="0">
              <a:buNone/>
            </a:pPr>
            <a:endParaRPr lang="en-US" sz="4500" dirty="0"/>
          </a:p>
          <a:p>
            <a:endParaRPr lang="el-GR" dirty="0"/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24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720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+mn-lt"/>
              </a:rPr>
              <a:t>… Energy Today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5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Examples</a:t>
            </a:r>
          </a:p>
          <a:p>
            <a:pPr marL="0" indent="0">
              <a:buNone/>
            </a:pPr>
            <a:endParaRPr lang="en-US" b="1" u="sng" dirty="0"/>
          </a:p>
          <a:p>
            <a:r>
              <a:rPr lang="en-US" sz="2400" dirty="0"/>
              <a:t>Mitsubishi Hitachi Power Systems receives 1st order for integrated fuel cell and gas turbine hybrid power generation system, Jan 31 ’18 </a:t>
            </a:r>
          </a:p>
          <a:p>
            <a:r>
              <a:rPr lang="en-US" sz="2400" dirty="0"/>
              <a:t>Swedish steel plant to run on H2, 2’18 </a:t>
            </a:r>
          </a:p>
          <a:p>
            <a:pPr lvl="0"/>
            <a:r>
              <a:rPr lang="en-US" sz="2400" dirty="0"/>
              <a:t>Volvo’s new gas-powered truck filled at </a:t>
            </a:r>
            <a:r>
              <a:rPr lang="en-US" sz="2400" dirty="0" err="1"/>
              <a:t>Calor</a:t>
            </a:r>
            <a:r>
              <a:rPr lang="en-US" sz="2400" dirty="0"/>
              <a:t> LNG refueling, 3‘18</a:t>
            </a:r>
            <a:endParaRPr lang="el-GR" sz="2400" dirty="0"/>
          </a:p>
          <a:p>
            <a:pPr lvl="0"/>
            <a:r>
              <a:rPr lang="en-US" sz="2400" dirty="0"/>
              <a:t>Scientists turn to 'self-heating' to make Li batteries more efficient, 3‘18</a:t>
            </a:r>
            <a:endParaRPr lang="el-GR" sz="2400" dirty="0"/>
          </a:p>
          <a:p>
            <a:pPr lvl="0"/>
            <a:r>
              <a:rPr lang="en-US" sz="2400" dirty="0"/>
              <a:t>US truck driver shortage points to bigger problems, FT, 4’18</a:t>
            </a:r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24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4488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4000" b="1" dirty="0"/>
            </a:br>
            <a:r>
              <a:rPr lang="en-US" sz="4000" b="1" dirty="0">
                <a:latin typeface="+mn-lt"/>
              </a:rPr>
              <a:t>The Future of Mining…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39775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Lower emissions: Methane &amp; CO2 ‘predominant GHGs into atmosphere mainly contributed by fugitive emissions, purchased electricity, heat, &amp; water’. 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Other enviro prevention, protection, restoration</a:t>
            </a:r>
            <a:endParaRPr lang="el-GR" sz="2400" dirty="0"/>
          </a:p>
          <a:p>
            <a:pPr>
              <a:lnSpc>
                <a:spcPct val="100000"/>
              </a:lnSpc>
            </a:pPr>
            <a:r>
              <a:rPr lang="en-US" sz="2400" dirty="0"/>
              <a:t>Innovation</a:t>
            </a:r>
            <a:endParaRPr lang="el-GR" sz="2400" dirty="0"/>
          </a:p>
          <a:p>
            <a:pPr>
              <a:lnSpc>
                <a:spcPct val="100000"/>
              </a:lnSpc>
            </a:pPr>
            <a:r>
              <a:rPr lang="en-US" sz="2400" dirty="0"/>
              <a:t>Automation</a:t>
            </a:r>
            <a:endParaRPr lang="el-GR" sz="2400" dirty="0"/>
          </a:p>
          <a:p>
            <a:pPr>
              <a:lnSpc>
                <a:spcPct val="100000"/>
              </a:lnSpc>
            </a:pPr>
            <a:r>
              <a:rPr lang="en-US" sz="2400" dirty="0"/>
              <a:t>EV</a:t>
            </a:r>
            <a:endParaRPr lang="el-GR" sz="2400" dirty="0"/>
          </a:p>
          <a:p>
            <a:pPr>
              <a:lnSpc>
                <a:spcPct val="100000"/>
              </a:lnSpc>
            </a:pPr>
            <a:r>
              <a:rPr lang="en-US" sz="2400" dirty="0"/>
              <a:t>Public acceptance and CSR in developed countries</a:t>
            </a:r>
          </a:p>
          <a:p>
            <a:pPr>
              <a:lnSpc>
                <a:spcPct val="100000"/>
              </a:lnSpc>
            </a:pPr>
            <a:r>
              <a:rPr lang="en-US" sz="2400" dirty="0"/>
              <a:t>China investment in less developed ones</a:t>
            </a:r>
            <a:endParaRPr lang="el-GR" sz="24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24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3135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+mn-lt"/>
              </a:rPr>
              <a:t>…The Future of Mining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1254"/>
            <a:ext cx="10515600" cy="467570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000" b="1" dirty="0"/>
              <a:t>Examples</a:t>
            </a:r>
            <a:r>
              <a:rPr lang="en-US" sz="2600" dirty="0"/>
              <a:t>	</a:t>
            </a:r>
          </a:p>
          <a:p>
            <a:r>
              <a:rPr lang="en-US" sz="2600" dirty="0"/>
              <a:t>Tesla turning to Chile for its Li: Andy Home, 2‘18</a:t>
            </a:r>
          </a:p>
          <a:p>
            <a:r>
              <a:rPr lang="en-US" sz="2600" dirty="0"/>
              <a:t>BMW mining deals imminent as Co price powers on, 2‘18</a:t>
            </a:r>
          </a:p>
          <a:p>
            <a:r>
              <a:rPr lang="en-US" sz="2600" dirty="0"/>
              <a:t>New study rips into Co, Li price bulls, 3‘18</a:t>
            </a:r>
          </a:p>
          <a:p>
            <a:r>
              <a:rPr lang="en-US" sz="2600" dirty="0"/>
              <a:t>Of all things, Mo could crash Co, Ni price party, 3’18</a:t>
            </a:r>
          </a:p>
          <a:p>
            <a:endParaRPr lang="en-US" sz="2600" dirty="0"/>
          </a:p>
          <a:p>
            <a:r>
              <a:rPr lang="en-US" sz="2600" dirty="0"/>
              <a:t>Electric mine-truck pilot project for </a:t>
            </a:r>
            <a:r>
              <a:rPr lang="en-US" sz="2600" dirty="0" err="1"/>
              <a:t>Aitik</a:t>
            </a:r>
            <a:r>
              <a:rPr lang="en-US" sz="2600" dirty="0"/>
              <a:t>, </a:t>
            </a:r>
            <a:r>
              <a:rPr lang="en-US" sz="2600" dirty="0" err="1"/>
              <a:t>Swe</a:t>
            </a:r>
            <a:r>
              <a:rPr lang="en-US" sz="2600" dirty="0"/>
              <a:t>, 2‘18</a:t>
            </a:r>
          </a:p>
          <a:p>
            <a:r>
              <a:rPr lang="en-US" sz="2600" dirty="0"/>
              <a:t>PDAC 2018: Energy technology optimism buoys mood at convention, 3‘18 </a:t>
            </a:r>
          </a:p>
          <a:p>
            <a:r>
              <a:rPr lang="en-US" sz="2600" dirty="0"/>
              <a:t>How resource companies are using the blockchain, 3‘18</a:t>
            </a:r>
          </a:p>
          <a:p>
            <a:r>
              <a:rPr lang="en-US" sz="2600" dirty="0" err="1"/>
              <a:t>DigiMine</a:t>
            </a:r>
            <a:r>
              <a:rPr lang="en-US" sz="2600" dirty="0"/>
              <a:t>: Sibanye-Stillwater partners w/ Wits to create the 'mine of the future’, 3‘18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24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5773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+mn-lt"/>
              </a:rPr>
              <a:t>Links between Energy and Mining…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2072"/>
            <a:ext cx="10515600" cy="47848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2400" b="1" u="sng" dirty="0"/>
          </a:p>
          <a:p>
            <a:pPr marL="0" indent="0">
              <a:buNone/>
            </a:pPr>
            <a:r>
              <a:rPr lang="en-US" b="1" dirty="0"/>
              <a:t>Energy uses of </a:t>
            </a:r>
            <a:r>
              <a:rPr lang="en-US" b="1" dirty="0" err="1"/>
              <a:t>minmets</a:t>
            </a:r>
            <a:endParaRPr lang="en-US" b="1" dirty="0"/>
          </a:p>
          <a:p>
            <a:r>
              <a:rPr lang="en-US" sz="2400" dirty="0"/>
              <a:t>Steel, Al, Cu, cement </a:t>
            </a:r>
            <a:r>
              <a:rPr lang="en-US" sz="2400" dirty="0" err="1"/>
              <a:t>etc</a:t>
            </a:r>
            <a:r>
              <a:rPr lang="en-US" sz="2400" dirty="0"/>
              <a:t> in all energy projects &amp; infrastructure </a:t>
            </a:r>
          </a:p>
          <a:p>
            <a:r>
              <a:rPr lang="fr-FR" sz="2400" dirty="0"/>
              <a:t>Cu important </a:t>
            </a:r>
            <a:r>
              <a:rPr lang="fr-FR" sz="2400" dirty="0" err="1"/>
              <a:t>across</a:t>
            </a:r>
            <a:r>
              <a:rPr lang="fr-FR" sz="2400" dirty="0"/>
              <a:t> </a:t>
            </a:r>
            <a:r>
              <a:rPr lang="fr-FR" sz="2400" dirty="0" err="1"/>
              <a:t>renewables</a:t>
            </a:r>
            <a:r>
              <a:rPr lang="fr-FR" sz="2400" dirty="0"/>
              <a:t>, PV </a:t>
            </a:r>
            <a:r>
              <a:rPr lang="fr-FR" sz="2400" dirty="0" err="1"/>
              <a:t>solar</a:t>
            </a:r>
            <a:r>
              <a:rPr lang="fr-FR" sz="2400" dirty="0"/>
              <a:t> </a:t>
            </a:r>
            <a:r>
              <a:rPr lang="fr-FR" sz="2400" dirty="0" err="1"/>
              <a:t>cells</a:t>
            </a:r>
            <a:endParaRPr lang="fr-FR" sz="2400" dirty="0"/>
          </a:p>
          <a:p>
            <a:r>
              <a:rPr lang="en-US" sz="2400" dirty="0"/>
              <a:t>Rare earths in [i] catalytic converters to reduce emissions… </a:t>
            </a:r>
            <a:endParaRPr lang="el-GR" sz="2400" dirty="0"/>
          </a:p>
          <a:p>
            <a:pPr lvl="0"/>
            <a:r>
              <a:rPr lang="en-US" sz="2400" dirty="0"/>
              <a:t>…and [ii] in several lighting applications</a:t>
            </a:r>
            <a:endParaRPr lang="el-GR" sz="2400" dirty="0"/>
          </a:p>
          <a:p>
            <a:pPr lvl="0"/>
            <a:r>
              <a:rPr lang="en-US" sz="2400" dirty="0"/>
              <a:t>Urban mining, </a:t>
            </a:r>
            <a:r>
              <a:rPr lang="en-US" sz="2400" dirty="0" err="1"/>
              <a:t>eg</a:t>
            </a:r>
            <a:r>
              <a:rPr lang="en-US" sz="2400" dirty="0"/>
              <a:t> recycling of gold, rare earths &amp; other </a:t>
            </a:r>
            <a:r>
              <a:rPr lang="en-US" sz="2400" dirty="0" err="1"/>
              <a:t>minmets</a:t>
            </a:r>
            <a:r>
              <a:rPr lang="en-US" sz="2400" dirty="0"/>
              <a:t>; example: US lab mines gold from discarded SIM cards </a:t>
            </a:r>
          </a:p>
          <a:p>
            <a:pPr lvl="0"/>
            <a:r>
              <a:rPr lang="en-US" sz="2400" dirty="0"/>
              <a:t>Silica &amp; minor metals in PV cells</a:t>
            </a:r>
            <a:endParaRPr lang="el-GR" sz="2400" dirty="0"/>
          </a:p>
          <a:p>
            <a:pPr lvl="0"/>
            <a:r>
              <a:rPr lang="en-US" sz="2400" dirty="0"/>
              <a:t>Rare earths in permanent magnets for wind turbines  </a:t>
            </a:r>
            <a:endParaRPr lang="el-GR" sz="2400" dirty="0"/>
          </a:p>
          <a:p>
            <a:pPr lvl="0"/>
            <a:r>
              <a:rPr lang="en-US" sz="2400" dirty="0"/>
              <a:t>Cu, Al in decentralized transmission &amp; distribution systems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24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2087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latin typeface="+mn-lt"/>
              </a:rPr>
              <a:t>…Links between Energy and Mining…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2890"/>
            <a:ext cx="10515600" cy="4921369"/>
          </a:xfrm>
        </p:spPr>
        <p:txBody>
          <a:bodyPr>
            <a:normAutofit lnSpcReduction="10000"/>
          </a:bodyPr>
          <a:lstStyle/>
          <a:p>
            <a:endParaRPr lang="en-US" sz="2400" dirty="0"/>
          </a:p>
          <a:p>
            <a:pPr marL="0" indent="0">
              <a:lnSpc>
                <a:spcPct val="100000"/>
              </a:lnSpc>
              <a:buNone/>
            </a:pPr>
            <a:r>
              <a:rPr lang="en-US" b="1" dirty="0"/>
              <a:t>Methods</a:t>
            </a:r>
          </a:p>
          <a:p>
            <a:r>
              <a:rPr lang="en-US" sz="2400" dirty="0"/>
              <a:t>Recycling—cyclical economy: </a:t>
            </a:r>
            <a:r>
              <a:rPr lang="en-US" sz="2400" i="1" dirty="0"/>
              <a:t>life cycle approach </a:t>
            </a:r>
            <a:r>
              <a:rPr lang="en-US" sz="2400" dirty="0"/>
              <a:t>to be adopted. Life cycle assessment [LCA] methodology: where in the metal production life cycle focus on energy efficiency should be &amp; evaluate potential opportunities for reducing GHG footprint of primary metal production</a:t>
            </a:r>
          </a:p>
          <a:p>
            <a:r>
              <a:rPr lang="en-US" sz="2400" dirty="0"/>
              <a:t>Energy efficiency in </a:t>
            </a:r>
            <a:r>
              <a:rPr lang="en-US" sz="2400" dirty="0" err="1"/>
              <a:t>minmet</a:t>
            </a:r>
            <a:r>
              <a:rPr lang="en-US" sz="2400" dirty="0"/>
              <a:t> production: LCA of main primary metal production processes, current &amp; predicted global metal production rates, ore grades and grind/liberation size: ‘endeavors to improve energy efficiency of primary metal production should focus mainly on </a:t>
            </a:r>
            <a:r>
              <a:rPr lang="en-US" sz="2400" i="1" dirty="0"/>
              <a:t>metal</a:t>
            </a:r>
            <a:r>
              <a:rPr lang="en-US" sz="2400" dirty="0"/>
              <a:t> </a:t>
            </a:r>
            <a:r>
              <a:rPr lang="en-US" sz="2400" i="1" dirty="0"/>
              <a:t>extraction</a:t>
            </a:r>
            <a:r>
              <a:rPr lang="en-US" sz="2400" dirty="0"/>
              <a:t> stage, particularly for steel and Al’</a:t>
            </a:r>
          </a:p>
          <a:p>
            <a:r>
              <a:rPr lang="en-US" sz="2400" dirty="0"/>
              <a:t>Also: ‘declining ore grades &amp; more complex ore bodies to significantly increase energy required for comminution of main metal ores &amp; to present opportunities for improving energy efficiency of primary </a:t>
            </a:r>
            <a:r>
              <a:rPr lang="en-US" sz="2400" i="1" dirty="0"/>
              <a:t>metal production’</a:t>
            </a:r>
            <a:r>
              <a:rPr lang="en-US" sz="2400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FBD6C-FA4A-416A-B0B8-321385057D1F}" type="slidenum">
              <a:rPr lang="en-US" smtClean="0"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 Nicoletopoulos   European Mining Business Forum '18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24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900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712</TotalTime>
  <Words>1376</Words>
  <Application>Microsoft Office PowerPoint</Application>
  <PresentationFormat>Widescreen</PresentationFormat>
  <Paragraphs>155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European Mining Business Forum 2018  Panel 2  Sofia, May 18 ’16 </vt:lpstr>
      <vt:lpstr>Natural Resources PC</vt:lpstr>
      <vt:lpstr>Contents</vt:lpstr>
      <vt:lpstr>Energy Today …</vt:lpstr>
      <vt:lpstr>… Energy Today </vt:lpstr>
      <vt:lpstr> The Future of Mining… </vt:lpstr>
      <vt:lpstr>…The Future of Mining</vt:lpstr>
      <vt:lpstr>Links between Energy and Mining…</vt:lpstr>
      <vt:lpstr>…Links between Energy and Mining…</vt:lpstr>
      <vt:lpstr>…Links between Energy and Mining</vt:lpstr>
      <vt:lpstr>What Lies Ahead? -- The ‘Known Unknowns’...Rumsfeld</vt:lpstr>
      <vt:lpstr>…What Lies Ahead? -- The ‘Known Unknowns’…</vt:lpstr>
      <vt:lpstr>…What Lies Ahead? -- The ‘Known Unknowns’</vt:lpstr>
      <vt:lpstr>What Lies Ahead? -- The ‘Unknown Unknowns’…</vt:lpstr>
      <vt:lpstr>What Lies Ahead? -- The ‘Unknown Unknowns’…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Sofia Panel 1</dc:title>
  <dc:creator>Vasili</dc:creator>
  <cp:lastModifiedBy>Vasili</cp:lastModifiedBy>
  <cp:revision>148</cp:revision>
  <dcterms:created xsi:type="dcterms:W3CDTF">2016-09-11T14:08:39Z</dcterms:created>
  <dcterms:modified xsi:type="dcterms:W3CDTF">2018-05-18T09:03:34Z</dcterms:modified>
</cp:coreProperties>
</file>