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72" r:id="rId3"/>
    <p:sldId id="268" r:id="rId4"/>
    <p:sldId id="273" r:id="rId5"/>
    <p:sldId id="315" r:id="rId6"/>
    <p:sldId id="274" r:id="rId7"/>
    <p:sldId id="275" r:id="rId8"/>
    <p:sldId id="276" r:id="rId9"/>
    <p:sldId id="277" r:id="rId10"/>
    <p:sldId id="278" r:id="rId11"/>
    <p:sldId id="306" r:id="rId12"/>
    <p:sldId id="289" r:id="rId13"/>
    <p:sldId id="316" r:id="rId14"/>
    <p:sldId id="313" r:id="rId15"/>
    <p:sldId id="290" r:id="rId16"/>
    <p:sldId id="308" r:id="rId17"/>
    <p:sldId id="291" r:id="rId18"/>
    <p:sldId id="294" r:id="rId19"/>
    <p:sldId id="295" r:id="rId20"/>
    <p:sldId id="296" r:id="rId21"/>
    <p:sldId id="299" r:id="rId22"/>
    <p:sldId id="300" r:id="rId23"/>
    <p:sldId id="301" r:id="rId24"/>
    <p:sldId id="302" r:id="rId25"/>
    <p:sldId id="314" r:id="rId26"/>
    <p:sldId id="305" r:id="rId27"/>
    <p:sldId id="293" r:id="rId28"/>
    <p:sldId id="307" r:id="rId29"/>
  </p:sldIdLst>
  <p:sldSz cx="12190413" cy="6859588"/>
  <p:notesSz cx="6858000" cy="9144000"/>
  <p:defaultTextStyle>
    <a:defPPr>
      <a:defRPr lang="pl-PL"/>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D52"/>
    <a:srgbClr val="4B4752"/>
    <a:srgbClr val="5F5D66"/>
    <a:srgbClr val="76737F"/>
    <a:srgbClr val="17171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60"/>
  </p:normalViewPr>
  <p:slideViewPr>
    <p:cSldViewPr>
      <p:cViewPr varScale="1">
        <p:scale>
          <a:sx n="65" d="100"/>
          <a:sy n="65" d="100"/>
        </p:scale>
        <p:origin x="700" y="4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995AA2-C37B-497F-B4B6-EE18F13A0906}" type="datetimeFigureOut">
              <a:rPr lang="pl-PL" smtClean="0"/>
              <a:t>18.05.2018</a:t>
            </a:fld>
            <a:endParaRPr lang="pl-PL"/>
          </a:p>
        </p:txBody>
      </p:sp>
      <p:sp>
        <p:nvSpPr>
          <p:cNvPr id="4" name="Symbol zastępczy obrazu slajd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CCB1E2-015A-48FD-B4AD-24FF184BF10D}" type="slidenum">
              <a:rPr lang="pl-PL" smtClean="0"/>
              <a:t>‹#›</a:t>
            </a:fld>
            <a:endParaRPr lang="pl-PL"/>
          </a:p>
        </p:txBody>
      </p:sp>
    </p:spTree>
    <p:extLst>
      <p:ext uri="{BB962C8B-B14F-4D97-AF65-F5344CB8AC3E}">
        <p14:creationId xmlns:p14="http://schemas.microsoft.com/office/powerpoint/2010/main" val="4039668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CCCB1E2-015A-48FD-B4AD-24FF184BF10D}" type="slidenum">
              <a:rPr lang="pl-PL" smtClean="0"/>
              <a:t>18</a:t>
            </a:fld>
            <a:endParaRPr lang="pl-PL"/>
          </a:p>
        </p:txBody>
      </p:sp>
    </p:spTree>
    <p:extLst>
      <p:ext uri="{BB962C8B-B14F-4D97-AF65-F5344CB8AC3E}">
        <p14:creationId xmlns:p14="http://schemas.microsoft.com/office/powerpoint/2010/main" val="1522720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CCCB1E2-015A-48FD-B4AD-24FF184BF10D}" type="slidenum">
              <a:rPr lang="pl-PL" smtClean="0"/>
              <a:t>22</a:t>
            </a:fld>
            <a:endParaRPr lang="pl-PL"/>
          </a:p>
        </p:txBody>
      </p:sp>
    </p:spTree>
    <p:extLst>
      <p:ext uri="{BB962C8B-B14F-4D97-AF65-F5344CB8AC3E}">
        <p14:creationId xmlns:p14="http://schemas.microsoft.com/office/powerpoint/2010/main" val="2565038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914281" y="2130919"/>
            <a:ext cx="10361851" cy="1470365"/>
          </a:xfrm>
        </p:spPr>
        <p:txBody>
          <a:bodyPr/>
          <a:lstStyle/>
          <a:p>
            <a:r>
              <a:rPr lang="pl-PL" smtClean="0"/>
              <a:t>Kliknij, aby edytować styl wzorca tytułu</a:t>
            </a:r>
            <a:endParaRPr lang="pl-PL"/>
          </a:p>
        </p:txBody>
      </p:sp>
      <p:sp>
        <p:nvSpPr>
          <p:cNvPr id="3" name="Podtytuł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 wzorca tytułu</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838049" y="274702"/>
            <a:ext cx="2742843" cy="5852880"/>
          </a:xfrm>
        </p:spPr>
        <p:txBody>
          <a:bodyPr vert="eaVert"/>
          <a:lstStyle/>
          <a:p>
            <a:r>
              <a:rPr lang="pl-PL" smtClean="0"/>
              <a:t>Kliknij, aby edytować styl wzorca tytułu</a:t>
            </a:r>
            <a:endParaRPr lang="pl-PL"/>
          </a:p>
        </p:txBody>
      </p:sp>
      <p:sp>
        <p:nvSpPr>
          <p:cNvPr id="3" name="Symbol zastępczy tytułu pionowego 2"/>
          <p:cNvSpPr>
            <a:spLocks noGrp="1"/>
          </p:cNvSpPr>
          <p:nvPr>
            <p:ph type="body" orient="vert" idx="1"/>
          </p:nvPr>
        </p:nvSpPr>
        <p:spPr>
          <a:xfrm>
            <a:off x="609521" y="274702"/>
            <a:ext cx="8025355" cy="585288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 wzorca tytułu</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962959" y="4407921"/>
            <a:ext cx="10361851" cy="1362390"/>
          </a:xfrm>
        </p:spPr>
        <p:txBody>
          <a:bodyPr anchor="t"/>
          <a:lstStyle>
            <a:lvl1pPr algn="l">
              <a:defRPr sz="4800" b="1" cap="all"/>
            </a:lvl1pPr>
          </a:lstStyle>
          <a:p>
            <a:r>
              <a:rPr lang="pl-PL" smtClean="0"/>
              <a:t>Kliknij, aby edytować styl wzorca tytułu</a:t>
            </a:r>
            <a:endParaRPr lang="pl-PL"/>
          </a:p>
        </p:txBody>
      </p:sp>
      <p:sp>
        <p:nvSpPr>
          <p:cNvPr id="3" name="Symbol zastępczy tekstu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 wzorca tytułu</a:t>
            </a:r>
            <a:endParaRPr lang="pl-PL"/>
          </a:p>
        </p:txBody>
      </p:sp>
      <p:sp>
        <p:nvSpPr>
          <p:cNvPr id="3" name="Symbol zastępczy zawartości 2"/>
          <p:cNvSpPr>
            <a:spLocks noGrp="1"/>
          </p:cNvSpPr>
          <p:nvPr>
            <p:ph sz="half" idx="1"/>
          </p:nvPr>
        </p:nvSpPr>
        <p:spPr>
          <a:xfrm>
            <a:off x="609521"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6196793"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 wzorca tytułu</a:t>
            </a:r>
            <a:endParaRPr lang="pl-PL"/>
          </a:p>
        </p:txBody>
      </p:sp>
      <p:sp>
        <p:nvSpPr>
          <p:cNvPr id="3" name="Symbol zastępczy tekstu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pl-PL" smtClean="0"/>
              <a:t>Kliknij, aby edytować style wzorca tekstu</a:t>
            </a:r>
          </a:p>
        </p:txBody>
      </p:sp>
      <p:sp>
        <p:nvSpPr>
          <p:cNvPr id="4" name="Symbol zastępczy zawartości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pl-PL" smtClean="0"/>
              <a:t>Kliknij, aby edytować style wzorca tekstu</a:t>
            </a:r>
          </a:p>
        </p:txBody>
      </p:sp>
      <p:sp>
        <p:nvSpPr>
          <p:cNvPr id="6" name="Symbol zastępczy zawartości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 wzorca tytułu</a:t>
            </a:r>
            <a:endParaRPr lang="pl-PL"/>
          </a:p>
        </p:txBody>
      </p:sp>
      <p:sp>
        <p:nvSpPr>
          <p:cNvPr id="3" name="Symbol zastępczy daty 2"/>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09521" y="273113"/>
            <a:ext cx="4010562" cy="1162319"/>
          </a:xfrm>
        </p:spPr>
        <p:txBody>
          <a:bodyPr anchor="b"/>
          <a:lstStyle>
            <a:lvl1pPr algn="l">
              <a:defRPr sz="2400" b="1"/>
            </a:lvl1pPr>
          </a:lstStyle>
          <a:p>
            <a:r>
              <a:rPr lang="pl-PL" smtClean="0"/>
              <a:t>Kliknij, aby edytować styl wzorca tytułu</a:t>
            </a:r>
            <a:endParaRPr lang="pl-PL"/>
          </a:p>
        </p:txBody>
      </p:sp>
      <p:sp>
        <p:nvSpPr>
          <p:cNvPr id="3" name="Symbol zastępczy zawartości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2389406" y="4801712"/>
            <a:ext cx="7314248" cy="566869"/>
          </a:xfrm>
        </p:spPr>
        <p:txBody>
          <a:bodyPr anchor="b"/>
          <a:lstStyle>
            <a:lvl1pPr algn="l">
              <a:defRPr sz="2400" b="1"/>
            </a:lvl1pPr>
          </a:lstStyle>
          <a:p>
            <a:r>
              <a:rPr lang="pl-PL" smtClean="0"/>
              <a:t>Kliknij, aby edytować styl wzorca tytułu</a:t>
            </a:r>
            <a:endParaRPr lang="pl-PL"/>
          </a:p>
        </p:txBody>
      </p:sp>
      <p:sp>
        <p:nvSpPr>
          <p:cNvPr id="3" name="Symbol zastępczy obrazu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pl-PL"/>
          </a:p>
        </p:txBody>
      </p:sp>
      <p:sp>
        <p:nvSpPr>
          <p:cNvPr id="4" name="Symbol zastępczy tekstu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66221E02-25CB-4963-84BC-0813985E7D90}" type="datetimeFigureOut">
              <a:rPr lang="pl-PL" smtClean="0"/>
              <a:pPr/>
              <a:t>18.05.2018</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589B7C76-EFF2-4CD8-A475-4750F11B4BC6}"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pl-PL" smtClean="0"/>
              <a:t>Kliknij, aby edytować styl wzorca tytułu</a:t>
            </a:r>
            <a:endParaRPr lang="pl-PL"/>
          </a:p>
        </p:txBody>
      </p:sp>
      <p:sp>
        <p:nvSpPr>
          <p:cNvPr id="3" name="Symbol zastępczy tekstu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66221E02-25CB-4963-84BC-0813985E7D90}" type="datetimeFigureOut">
              <a:rPr lang="pl-PL" smtClean="0"/>
              <a:pPr/>
              <a:t>18.05.2018</a:t>
            </a:fld>
            <a:endParaRPr lang="pl-PL"/>
          </a:p>
        </p:txBody>
      </p:sp>
      <p:sp>
        <p:nvSpPr>
          <p:cNvPr id="5" name="Symbol zastępczy stopki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589B7C76-EFF2-4CD8-A475-4750F11B4BC6}"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pl-PL"/>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g"/><Relationship Id="rId4" Type="http://schemas.openxmlformats.org/officeDocument/2006/relationships/image" Target="../media/image58.jpeg"/></Relationships>
</file>

<file path=ppt/slides/_rels/slide2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9296" y="3717826"/>
            <a:ext cx="12190413" cy="3141762"/>
          </a:xfrm>
          <a:prstGeom prst="rect">
            <a:avLst/>
          </a:prstGeom>
          <a:solidFill>
            <a:srgbClr val="4B4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 name="Picture 2" descr="C:\OBRAZY\prezentacja dla IOM\IOM prezentacja\logoio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492" y="333450"/>
            <a:ext cx="3744416" cy="1964284"/>
          </a:xfrm>
          <a:prstGeom prst="rect">
            <a:avLst/>
          </a:prstGeom>
          <a:noFill/>
          <a:extLst>
            <a:ext uri="{909E8E84-426E-40DD-AFC4-6F175D3DCCD1}">
              <a14:hiddenFill xmlns:a14="http://schemas.microsoft.com/office/drawing/2010/main">
                <a:solidFill>
                  <a:srgbClr val="FFFFFF"/>
                </a:solidFill>
              </a14:hiddenFill>
            </a:ext>
          </a:extLst>
        </p:spPr>
      </p:pic>
      <p:sp>
        <p:nvSpPr>
          <p:cNvPr id="5" name="pole tekstowe 4"/>
          <p:cNvSpPr txBox="1"/>
          <p:nvPr/>
        </p:nvSpPr>
        <p:spPr>
          <a:xfrm>
            <a:off x="262558" y="4135766"/>
            <a:ext cx="6984776" cy="2062103"/>
          </a:xfrm>
          <a:prstGeom prst="rect">
            <a:avLst/>
          </a:prstGeom>
          <a:noFill/>
        </p:spPr>
        <p:txBody>
          <a:bodyPr wrap="square" rtlCol="0">
            <a:spAutoFit/>
          </a:bodyPr>
          <a:lstStyle/>
          <a:p>
            <a:r>
              <a:rPr lang="en-US" sz="3200" dirty="0">
                <a:solidFill>
                  <a:schemeClr val="bg1"/>
                </a:solidFill>
              </a:rPr>
              <a:t>The exploration activities of Interoceanmetal joint Organization for the development of deep sea polymetallic nodules project</a:t>
            </a:r>
            <a:endParaRPr lang="pl-PL" sz="3200" dirty="0">
              <a:solidFill>
                <a:schemeClr val="bg1"/>
              </a:solidFill>
            </a:endParaRPr>
          </a:p>
        </p:txBody>
      </p:sp>
      <p:sp>
        <p:nvSpPr>
          <p:cNvPr id="7" name="Dowolny kształt 6"/>
          <p:cNvSpPr/>
          <p:nvPr/>
        </p:nvSpPr>
        <p:spPr>
          <a:xfrm>
            <a:off x="6599262" y="1"/>
            <a:ext cx="5620447" cy="6859588"/>
          </a:xfrm>
          <a:custGeom>
            <a:avLst/>
            <a:gdLst>
              <a:gd name="connsiteX0" fmla="*/ 2565070 w 5688280"/>
              <a:gd name="connsiteY0" fmla="*/ 0 h 6911439"/>
              <a:gd name="connsiteX1" fmla="*/ 0 w 5688280"/>
              <a:gd name="connsiteY1" fmla="*/ 6875813 h 6911439"/>
              <a:gd name="connsiteX2" fmla="*/ 3455719 w 5688280"/>
              <a:gd name="connsiteY2" fmla="*/ 6911439 h 6911439"/>
              <a:gd name="connsiteX3" fmla="*/ 5688280 w 5688280"/>
              <a:gd name="connsiteY3" fmla="*/ 23750 h 6911439"/>
              <a:gd name="connsiteX4" fmla="*/ 2565070 w 5688280"/>
              <a:gd name="connsiteY4" fmla="*/ 0 h 6911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280" h="6911439">
                <a:moveTo>
                  <a:pt x="2565070" y="0"/>
                </a:moveTo>
                <a:lnTo>
                  <a:pt x="0" y="6875813"/>
                </a:lnTo>
                <a:lnTo>
                  <a:pt x="3455719" y="6911439"/>
                </a:lnTo>
                <a:lnTo>
                  <a:pt x="5688280" y="23750"/>
                </a:lnTo>
                <a:lnTo>
                  <a:pt x="256507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188581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stokąt 4"/>
          <p:cNvSpPr/>
          <p:nvPr/>
        </p:nvSpPr>
        <p:spPr>
          <a:xfrm>
            <a:off x="34403" y="33872"/>
            <a:ext cx="12190413" cy="2277666"/>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555542"/>
            <a:ext cx="5735166" cy="4330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Obraz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06012" y="2555542"/>
            <a:ext cx="6384401" cy="430404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Prostokąt 3"/>
          <p:cNvSpPr/>
          <p:nvPr/>
        </p:nvSpPr>
        <p:spPr>
          <a:xfrm>
            <a:off x="406574" y="743937"/>
            <a:ext cx="6840760" cy="830997"/>
          </a:xfrm>
          <a:prstGeom prst="rect">
            <a:avLst/>
          </a:prstGeom>
        </p:spPr>
        <p:txBody>
          <a:bodyPr wrap="square">
            <a:spAutoFit/>
          </a:bodyPr>
          <a:lstStyle/>
          <a:p>
            <a:r>
              <a:rPr lang="en-US" altLang="en-US" sz="2400" dirty="0" smtClean="0">
                <a:solidFill>
                  <a:schemeClr val="bg1"/>
                </a:solidFill>
                <a:latin typeface="Swis721 BT" panose="020B0504020202020204" pitchFamily="34" charset="0"/>
              </a:rPr>
              <a:t>Complex data interpretation and correlation for determination of seabed deposit </a:t>
            </a:r>
            <a:r>
              <a:rPr lang="en-US" sz="2400" dirty="0" smtClean="0">
                <a:solidFill>
                  <a:schemeClr val="bg1"/>
                </a:solidFill>
                <a:latin typeface="Swis721 BT" panose="020B0504020202020204" pitchFamily="34" charset="0"/>
                <a:ea typeface="Verdana" pitchFamily="34" charset="0"/>
                <a:cs typeface="Calibri" pitchFamily="34" charset="0"/>
              </a:rPr>
              <a:t>delineation</a:t>
            </a:r>
            <a:endParaRPr lang="en-US" dirty="0">
              <a:solidFill>
                <a:schemeClr val="bg1"/>
              </a:solidFill>
              <a:latin typeface="Swis721 BT" panose="020B0504020202020204" pitchFamily="34" charset="0"/>
            </a:endParaRPr>
          </a:p>
        </p:txBody>
      </p:sp>
      <p:pic>
        <p:nvPicPr>
          <p:cNvPr id="6" name="Obraz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7574" y="427994"/>
            <a:ext cx="1478301" cy="1462884"/>
          </a:xfrm>
          <a:prstGeom prst="rect">
            <a:avLst/>
          </a:prstGeom>
        </p:spPr>
      </p:pic>
    </p:spTree>
    <p:extLst>
      <p:ext uri="{BB962C8B-B14F-4D97-AF65-F5344CB8AC3E}">
        <p14:creationId xmlns:p14="http://schemas.microsoft.com/office/powerpoint/2010/main" val="4105629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rotWithShape="1">
          <a:blip r:embed="rId2" cstate="print">
            <a:extLst>
              <a:ext uri="{28A0092B-C50C-407E-A947-70E740481C1C}">
                <a14:useLocalDpi xmlns:a14="http://schemas.microsoft.com/office/drawing/2010/main" val="0"/>
              </a:ext>
            </a:extLst>
          </a:blip>
          <a:srcRect t="10428"/>
          <a:stretch/>
        </p:blipFill>
        <p:spPr>
          <a:xfrm>
            <a:off x="-25474" y="695324"/>
            <a:ext cx="12215887" cy="5902821"/>
          </a:xfrm>
          <a:prstGeom prst="rect">
            <a:avLst/>
          </a:prstGeom>
        </p:spPr>
      </p:pic>
      <p:sp>
        <p:nvSpPr>
          <p:cNvPr id="3" name="Prostokąt 2"/>
          <p:cNvSpPr/>
          <p:nvPr/>
        </p:nvSpPr>
        <p:spPr>
          <a:xfrm>
            <a:off x="-25473" y="0"/>
            <a:ext cx="12215886" cy="837506"/>
          </a:xfrm>
          <a:prstGeom prst="rect">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p:cNvSpPr/>
          <p:nvPr/>
        </p:nvSpPr>
        <p:spPr>
          <a:xfrm>
            <a:off x="190550" y="189434"/>
            <a:ext cx="11809312" cy="815608"/>
          </a:xfrm>
          <a:prstGeom prst="rect">
            <a:avLst/>
          </a:prstGeom>
        </p:spPr>
        <p:txBody>
          <a:bodyPr wrap="square">
            <a:spAutoFit/>
          </a:bodyPr>
          <a:lstStyle/>
          <a:p>
            <a:pPr algn="ctr"/>
            <a:r>
              <a:rPr lang="en-US" sz="2200" dirty="0">
                <a:solidFill>
                  <a:schemeClr val="bg1"/>
                </a:solidFill>
                <a:latin typeface="Microsoft YaHei" panose="020B0503020204020204" pitchFamily="34" charset="-122"/>
                <a:ea typeface="Microsoft YaHei" panose="020B0503020204020204" pitchFamily="34" charset="-122"/>
                <a:cs typeface="Calibri" pitchFamily="34" charset="0"/>
              </a:rPr>
              <a:t>Exploration information </a:t>
            </a:r>
            <a:r>
              <a:rPr lang="en-US" sz="2200" dirty="0" smtClean="0">
                <a:solidFill>
                  <a:schemeClr val="bg1"/>
                </a:solidFill>
                <a:latin typeface="Microsoft YaHei" panose="020B0503020204020204" pitchFamily="34" charset="-122"/>
                <a:ea typeface="Microsoft YaHei" panose="020B0503020204020204" pitchFamily="34" charset="-122"/>
                <a:cs typeface="Calibri" pitchFamily="34" charset="0"/>
              </a:rPr>
              <a:t>flow</a:t>
            </a:r>
            <a:r>
              <a:rPr lang="pl-PL" sz="2200" dirty="0" smtClean="0">
                <a:solidFill>
                  <a:schemeClr val="bg1"/>
                </a:solidFill>
                <a:latin typeface="Microsoft YaHei" panose="020B0503020204020204" pitchFamily="34" charset="-122"/>
                <a:ea typeface="Microsoft YaHei" panose="020B0503020204020204" pitchFamily="34" charset="-122"/>
                <a:cs typeface="Calibri" pitchFamily="34" charset="0"/>
              </a:rPr>
              <a:t> - </a:t>
            </a:r>
            <a:r>
              <a:rPr lang="en-US" sz="2200" dirty="0">
                <a:solidFill>
                  <a:schemeClr val="bg1"/>
                </a:solidFill>
                <a:latin typeface="Swis721 BT" panose="020B0504020202020204" pitchFamily="34" charset="0"/>
                <a:ea typeface="Verdana" pitchFamily="34" charset="0"/>
                <a:cs typeface="Calibri" pitchFamily="34" charset="0"/>
              </a:rPr>
              <a:t>link between exploration and economic feasibility</a:t>
            </a:r>
          </a:p>
          <a:p>
            <a:pPr algn="ctr"/>
            <a:endParaRPr lang="en-US" sz="2500" dirty="0">
              <a:solidFill>
                <a:schemeClr val="bg1"/>
              </a:solidFill>
              <a:latin typeface="Microsoft YaHei" panose="020B0503020204020204" pitchFamily="34" charset="-122"/>
              <a:ea typeface="Microsoft YaHei" panose="020B0503020204020204" pitchFamily="34" charset="-122"/>
            </a:endParaRPr>
          </a:p>
        </p:txBody>
      </p:sp>
      <p:sp>
        <p:nvSpPr>
          <p:cNvPr id="5" name="Prostokąt 4"/>
          <p:cNvSpPr/>
          <p:nvPr/>
        </p:nvSpPr>
        <p:spPr>
          <a:xfrm>
            <a:off x="-25474" y="6048672"/>
            <a:ext cx="12215886" cy="837506"/>
          </a:xfrm>
          <a:prstGeom prst="rect">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p:cNvSpPr/>
          <p:nvPr/>
        </p:nvSpPr>
        <p:spPr>
          <a:xfrm>
            <a:off x="2735205" y="6280497"/>
            <a:ext cx="6406497" cy="461665"/>
          </a:xfrm>
          <a:prstGeom prst="rect">
            <a:avLst/>
          </a:prstGeom>
        </p:spPr>
        <p:txBody>
          <a:bodyPr wrap="none">
            <a:spAutoFit/>
          </a:bodyPr>
          <a:lstStyle>
            <a:defPPr>
              <a:defRPr lang="pl-PL"/>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a:lstStyle>
          <a:p>
            <a:pPr algn="ctr"/>
            <a:r>
              <a:rPr lang="pl-PL" sz="2400" dirty="0" err="1">
                <a:solidFill>
                  <a:srgbClr val="FFAD52"/>
                </a:solidFill>
                <a:latin typeface="Microsoft YaHei" panose="020B0503020204020204" pitchFamily="34" charset="-122"/>
                <a:ea typeface="Microsoft YaHei" panose="020B0503020204020204" pitchFamily="34" charset="-122"/>
              </a:rPr>
              <a:t>Deliverable</a:t>
            </a:r>
            <a:r>
              <a:rPr lang="pl-PL" sz="2400" dirty="0">
                <a:solidFill>
                  <a:srgbClr val="FFAD52"/>
                </a:solidFill>
                <a:latin typeface="Microsoft YaHei" panose="020B0503020204020204" pitchFamily="34" charset="-122"/>
                <a:ea typeface="Microsoft YaHei" panose="020B0503020204020204" pitchFamily="34" charset="-122"/>
              </a:rPr>
              <a:t>: m</a:t>
            </a:r>
            <a:r>
              <a:rPr lang="en-US" sz="2400" dirty="0" err="1" smtClean="0">
                <a:solidFill>
                  <a:srgbClr val="FFAD52"/>
                </a:solidFill>
                <a:latin typeface="Microsoft YaHei" panose="020B0503020204020204" pitchFamily="34" charset="-122"/>
                <a:ea typeface="Microsoft YaHei" panose="020B0503020204020204" pitchFamily="34" charset="-122"/>
              </a:rPr>
              <a:t>ineral</a:t>
            </a:r>
            <a:r>
              <a:rPr lang="en-US" sz="2400" dirty="0" smtClean="0">
                <a:solidFill>
                  <a:srgbClr val="FFAD52"/>
                </a:solidFill>
                <a:latin typeface="Microsoft YaHei" panose="020B0503020204020204" pitchFamily="34" charset="-122"/>
                <a:ea typeface="Microsoft YaHei" panose="020B0503020204020204" pitchFamily="34" charset="-122"/>
              </a:rPr>
              <a:t> </a:t>
            </a:r>
            <a:r>
              <a:rPr lang="en-US" sz="2400" dirty="0">
                <a:solidFill>
                  <a:srgbClr val="FFAD52"/>
                </a:solidFill>
                <a:latin typeface="Microsoft YaHei" panose="020B0503020204020204" pitchFamily="34" charset="-122"/>
                <a:ea typeface="Microsoft YaHei" panose="020B0503020204020204" pitchFamily="34" charset="-122"/>
              </a:rPr>
              <a:t>resource classification</a:t>
            </a:r>
          </a:p>
        </p:txBody>
      </p:sp>
      <p:sp>
        <p:nvSpPr>
          <p:cNvPr id="7" name="Prostokąt 6"/>
          <p:cNvSpPr/>
          <p:nvPr/>
        </p:nvSpPr>
        <p:spPr>
          <a:xfrm>
            <a:off x="1668047" y="1013460"/>
            <a:ext cx="779381" cy="400110"/>
          </a:xfrm>
          <a:prstGeom prst="rect">
            <a:avLst/>
          </a:prstGeom>
        </p:spPr>
        <p:txBody>
          <a:bodyPr wrap="none">
            <a:spAutoFit/>
          </a:bodyPr>
          <a:lstStyle/>
          <a:p>
            <a:pPr algn="ctr"/>
            <a:r>
              <a:rPr lang="en-US" sz="2000" dirty="0" smtClean="0">
                <a:solidFill>
                  <a:schemeClr val="bg1"/>
                </a:solidFill>
                <a:latin typeface="Swis721 Lt BT" panose="020B0403020202020204" pitchFamily="34" charset="0"/>
                <a:ea typeface="Microsoft YaHei" panose="020B0503020204020204" pitchFamily="34" charset="-122"/>
                <a:cs typeface="Calibri" pitchFamily="34" charset="0"/>
              </a:rPr>
              <a:t> </a:t>
            </a:r>
            <a:r>
              <a:rPr lang="en-US" sz="2000" dirty="0">
                <a:solidFill>
                  <a:schemeClr val="bg1"/>
                </a:solidFill>
                <a:latin typeface="Swis721 Lt BT" panose="020B0403020202020204" pitchFamily="34" charset="0"/>
                <a:ea typeface="Microsoft YaHei" panose="020B0503020204020204" pitchFamily="34" charset="-122"/>
                <a:cs typeface="Calibri" pitchFamily="34" charset="0"/>
              </a:rPr>
              <a:t>at sea </a:t>
            </a:r>
            <a:endParaRPr lang="pl-PL" sz="2000" dirty="0">
              <a:solidFill>
                <a:schemeClr val="bg1"/>
              </a:solidFill>
              <a:latin typeface="Swis721 Lt BT" panose="020B0403020202020204" pitchFamily="34" charset="0"/>
              <a:ea typeface="Microsoft YaHei" panose="020B0503020204020204" pitchFamily="34" charset="-122"/>
            </a:endParaRPr>
          </a:p>
        </p:txBody>
      </p:sp>
      <p:sp>
        <p:nvSpPr>
          <p:cNvPr id="8" name="Prostokąt 7"/>
          <p:cNvSpPr/>
          <p:nvPr/>
        </p:nvSpPr>
        <p:spPr>
          <a:xfrm>
            <a:off x="5091042" y="1013460"/>
            <a:ext cx="2284600" cy="400110"/>
          </a:xfrm>
          <a:prstGeom prst="rect">
            <a:avLst/>
          </a:prstGeom>
        </p:spPr>
        <p:txBody>
          <a:bodyPr wrap="none">
            <a:spAutoFit/>
          </a:bodyPr>
          <a:lstStyle/>
          <a:p>
            <a:pPr algn="ctr"/>
            <a:r>
              <a:rPr lang="pl-PL" sz="2000" dirty="0" smtClean="0">
                <a:solidFill>
                  <a:schemeClr val="bg1"/>
                </a:solidFill>
                <a:latin typeface="Swis721 Lt BT" panose="020B0403020202020204" pitchFamily="34" charset="0"/>
                <a:ea typeface="Microsoft YaHei" panose="020B0503020204020204" pitchFamily="34" charset="-122"/>
                <a:cs typeface="Calibri" pitchFamily="34" charset="0"/>
              </a:rPr>
              <a:t>r</a:t>
            </a:r>
            <a:r>
              <a:rPr lang="en-US" sz="2000" dirty="0" err="1" smtClean="0">
                <a:solidFill>
                  <a:schemeClr val="bg1"/>
                </a:solidFill>
                <a:latin typeface="Swis721 Lt BT" panose="020B0403020202020204" pitchFamily="34" charset="0"/>
                <a:ea typeface="Microsoft YaHei" panose="020B0503020204020204" pitchFamily="34" charset="-122"/>
                <a:cs typeface="Calibri" pitchFamily="34" charset="0"/>
              </a:rPr>
              <a:t>esults</a:t>
            </a:r>
            <a:r>
              <a:rPr lang="en-US" sz="2000" dirty="0" smtClean="0">
                <a:solidFill>
                  <a:schemeClr val="bg1"/>
                </a:solidFill>
                <a:latin typeface="Swis721 Lt BT" panose="020B0403020202020204" pitchFamily="34" charset="0"/>
                <a:ea typeface="Microsoft YaHei" panose="020B0503020204020204" pitchFamily="34" charset="-122"/>
                <a:cs typeface="Calibri" pitchFamily="34" charset="0"/>
              </a:rPr>
              <a:t> </a:t>
            </a:r>
            <a:r>
              <a:rPr lang="en-US" sz="2000" dirty="0">
                <a:solidFill>
                  <a:schemeClr val="bg1"/>
                </a:solidFill>
                <a:latin typeface="Swis721 Lt BT" panose="020B0403020202020204" pitchFamily="34" charset="0"/>
                <a:ea typeface="Microsoft YaHei" panose="020B0503020204020204" pitchFamily="34" charset="-122"/>
                <a:cs typeface="Calibri" pitchFamily="34" charset="0"/>
              </a:rPr>
              <a:t>processing </a:t>
            </a:r>
            <a:endParaRPr lang="pl-PL" sz="2000" dirty="0">
              <a:solidFill>
                <a:schemeClr val="bg1"/>
              </a:solidFill>
              <a:latin typeface="Swis721 Lt BT" panose="020B0403020202020204" pitchFamily="34" charset="0"/>
              <a:ea typeface="Microsoft YaHei" panose="020B0503020204020204" pitchFamily="34" charset="-122"/>
            </a:endParaRPr>
          </a:p>
        </p:txBody>
      </p:sp>
      <p:sp>
        <p:nvSpPr>
          <p:cNvPr id="9" name="Prostokąt 8"/>
          <p:cNvSpPr/>
          <p:nvPr/>
        </p:nvSpPr>
        <p:spPr>
          <a:xfrm>
            <a:off x="9302959" y="981522"/>
            <a:ext cx="1845377" cy="400110"/>
          </a:xfrm>
          <a:prstGeom prst="rect">
            <a:avLst/>
          </a:prstGeom>
        </p:spPr>
        <p:txBody>
          <a:bodyPr wrap="none">
            <a:spAutoFit/>
          </a:bodyPr>
          <a:lstStyle/>
          <a:p>
            <a:pPr algn="ctr">
              <a:spcAft>
                <a:spcPts val="1200"/>
              </a:spcAft>
            </a:pPr>
            <a:r>
              <a:rPr lang="pl-PL" sz="2000" dirty="0" smtClean="0">
                <a:solidFill>
                  <a:schemeClr val="bg1"/>
                </a:solidFill>
                <a:latin typeface="Swis721 Lt BT" panose="020B0403020202020204" pitchFamily="34" charset="0"/>
                <a:ea typeface="Microsoft YaHei" panose="020B0503020204020204" pitchFamily="34" charset="-122"/>
                <a:cs typeface="Calibri" pitchFamily="34" charset="0"/>
              </a:rPr>
              <a:t>d</a:t>
            </a:r>
            <a:r>
              <a:rPr lang="en-US" sz="2000" dirty="0" err="1" smtClean="0">
                <a:solidFill>
                  <a:schemeClr val="bg1"/>
                </a:solidFill>
                <a:latin typeface="Swis721 Lt BT" panose="020B0403020202020204" pitchFamily="34" charset="0"/>
                <a:ea typeface="Microsoft YaHei" panose="020B0503020204020204" pitchFamily="34" charset="-122"/>
                <a:cs typeface="Calibri" pitchFamily="34" charset="0"/>
              </a:rPr>
              <a:t>ocumentation</a:t>
            </a:r>
            <a:endParaRPr lang="en-US" sz="2000" dirty="0">
              <a:solidFill>
                <a:schemeClr val="bg1"/>
              </a:solidFill>
              <a:latin typeface="Swis721 Lt BT" panose="020B0403020202020204" pitchFamily="34" charset="0"/>
              <a:ea typeface="Microsoft YaHei" panose="020B0503020204020204" pitchFamily="34" charset="-122"/>
              <a:cs typeface="Calibri" pitchFamily="34" charset="0"/>
            </a:endParaRPr>
          </a:p>
        </p:txBody>
      </p:sp>
      <p:sp>
        <p:nvSpPr>
          <p:cNvPr id="10" name="Rectangle 8"/>
          <p:cNvSpPr>
            <a:spLocks noChangeArrowheads="1"/>
          </p:cNvSpPr>
          <p:nvPr/>
        </p:nvSpPr>
        <p:spPr bwMode="auto">
          <a:xfrm>
            <a:off x="286648" y="5237252"/>
            <a:ext cx="350430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ctr"/>
            <a:r>
              <a:rPr lang="pl-PL" sz="1500" dirty="0" smtClean="0">
                <a:solidFill>
                  <a:schemeClr val="bg1"/>
                </a:solidFill>
                <a:latin typeface="Microsoft YaHei" panose="020B0503020204020204" pitchFamily="34" charset="-122"/>
                <a:ea typeface="Microsoft YaHei" panose="020B0503020204020204" pitchFamily="34" charset="-122"/>
                <a:cs typeface="Calibri" pitchFamily="34" charset="0"/>
              </a:rPr>
              <a:t>s</a:t>
            </a:r>
            <a:r>
              <a:rPr lang="en-US" sz="1500" dirty="0" smtClean="0">
                <a:solidFill>
                  <a:schemeClr val="bg1"/>
                </a:solidFill>
                <a:latin typeface="Microsoft YaHei" panose="020B0503020204020204" pitchFamily="34" charset="-122"/>
                <a:ea typeface="Microsoft YaHei" panose="020B0503020204020204" pitchFamily="34" charset="-122"/>
                <a:cs typeface="Calibri" pitchFamily="34" charset="0"/>
              </a:rPr>
              <a:t>ample taken at sea</a:t>
            </a:r>
            <a:r>
              <a:rPr lang="pl-PL" sz="1500" dirty="0" smtClean="0">
                <a:solidFill>
                  <a:schemeClr val="bg1"/>
                </a:solidFill>
                <a:latin typeface="Microsoft YaHei" panose="020B0503020204020204" pitchFamily="34" charset="-122"/>
                <a:ea typeface="Microsoft YaHei" panose="020B0503020204020204" pitchFamily="34" charset="-122"/>
                <a:cs typeface="Calibri" pitchFamily="34" charset="0"/>
              </a:rPr>
              <a:t> n</a:t>
            </a:r>
            <a:r>
              <a:rPr lang="en-US" sz="1500" dirty="0" err="1" smtClean="0">
                <a:solidFill>
                  <a:schemeClr val="bg1"/>
                </a:solidFill>
                <a:latin typeface="Microsoft YaHei" panose="020B0503020204020204" pitchFamily="34" charset="-122"/>
                <a:ea typeface="Microsoft YaHei" panose="020B0503020204020204" pitchFamily="34" charset="-122"/>
                <a:cs typeface="Calibri" pitchFamily="34" charset="0"/>
              </a:rPr>
              <a:t>odule</a:t>
            </a:r>
            <a:r>
              <a:rPr lang="en-US" sz="1500" dirty="0" smtClean="0">
                <a:solidFill>
                  <a:schemeClr val="bg1"/>
                </a:solidFill>
                <a:latin typeface="Microsoft YaHei" panose="020B0503020204020204" pitchFamily="34" charset="-122"/>
                <a:ea typeface="Microsoft YaHei" panose="020B0503020204020204" pitchFamily="34" charset="-122"/>
                <a:cs typeface="Calibri" pitchFamily="34" charset="0"/>
              </a:rPr>
              <a:t> abundance</a:t>
            </a:r>
            <a:r>
              <a:rPr lang="pl-PL" sz="1500" dirty="0" smtClean="0">
                <a:solidFill>
                  <a:schemeClr val="bg1"/>
                </a:solidFill>
                <a:latin typeface="Microsoft YaHei" panose="020B0503020204020204" pitchFamily="34" charset="-122"/>
                <a:ea typeface="Microsoft YaHei" panose="020B0503020204020204" pitchFamily="34" charset="-122"/>
                <a:cs typeface="Calibri" pitchFamily="34" charset="0"/>
              </a:rPr>
              <a:t>, c</a:t>
            </a:r>
            <a:r>
              <a:rPr lang="en-US" sz="1500" dirty="0" err="1" smtClean="0">
                <a:solidFill>
                  <a:schemeClr val="bg1"/>
                </a:solidFill>
                <a:latin typeface="Microsoft YaHei" panose="020B0503020204020204" pitchFamily="34" charset="-122"/>
                <a:ea typeface="Microsoft YaHei" panose="020B0503020204020204" pitchFamily="34" charset="-122"/>
                <a:cs typeface="Calibri" pitchFamily="34" charset="0"/>
              </a:rPr>
              <a:t>hemical</a:t>
            </a:r>
            <a:r>
              <a:rPr lang="en-US" sz="1500" dirty="0" smtClean="0">
                <a:solidFill>
                  <a:schemeClr val="bg1"/>
                </a:solidFill>
                <a:latin typeface="Microsoft YaHei" panose="020B0503020204020204" pitchFamily="34" charset="-122"/>
                <a:ea typeface="Microsoft YaHei" panose="020B0503020204020204" pitchFamily="34" charset="-122"/>
                <a:cs typeface="Calibri" pitchFamily="34" charset="0"/>
              </a:rPr>
              <a:t> analysis for metal content</a:t>
            </a:r>
            <a:endParaRPr lang="en-US" sz="1500" dirty="0">
              <a:solidFill>
                <a:schemeClr val="bg1"/>
              </a:solidFill>
              <a:latin typeface="Microsoft YaHei" panose="020B0503020204020204" pitchFamily="34" charset="-122"/>
              <a:ea typeface="Microsoft YaHei" panose="020B0503020204020204" pitchFamily="34" charset="-122"/>
              <a:cs typeface="Calibri" pitchFamily="34" charset="0"/>
            </a:endParaRPr>
          </a:p>
        </p:txBody>
      </p:sp>
      <p:sp>
        <p:nvSpPr>
          <p:cNvPr id="11" name="Rectangle 8"/>
          <p:cNvSpPr>
            <a:spLocks noChangeArrowheads="1"/>
          </p:cNvSpPr>
          <p:nvPr/>
        </p:nvSpPr>
        <p:spPr bwMode="auto">
          <a:xfrm>
            <a:off x="5003326" y="5293291"/>
            <a:ext cx="22580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ctr"/>
            <a:r>
              <a:rPr lang="pl-PL" sz="1600" dirty="0">
                <a:solidFill>
                  <a:schemeClr val="bg1"/>
                </a:solidFill>
                <a:latin typeface="Microsoft YaHei" panose="020B0503020204020204" pitchFamily="34" charset="-122"/>
                <a:ea typeface="Microsoft YaHei" panose="020B0503020204020204" pitchFamily="34" charset="-122"/>
                <a:cs typeface="Calibri" pitchFamily="34" charset="0"/>
              </a:rPr>
              <a:t>d</a:t>
            </a:r>
            <a:r>
              <a:rPr lang="en-US" sz="1600" dirty="0" err="1" smtClean="0">
                <a:solidFill>
                  <a:schemeClr val="bg1"/>
                </a:solidFill>
                <a:latin typeface="Microsoft YaHei" panose="020B0503020204020204" pitchFamily="34" charset="-122"/>
                <a:ea typeface="Microsoft YaHei" panose="020B0503020204020204" pitchFamily="34" charset="-122"/>
                <a:cs typeface="Calibri" pitchFamily="34" charset="0"/>
              </a:rPr>
              <a:t>ata</a:t>
            </a:r>
            <a:r>
              <a:rPr lang="en-US" sz="1600" dirty="0" smtClean="0">
                <a:solidFill>
                  <a:schemeClr val="bg1"/>
                </a:solidFill>
                <a:latin typeface="Microsoft YaHei" panose="020B0503020204020204" pitchFamily="34" charset="-122"/>
                <a:ea typeface="Microsoft YaHei" panose="020B0503020204020204" pitchFamily="34" charset="-122"/>
                <a:cs typeface="Calibri" pitchFamily="34" charset="0"/>
              </a:rPr>
              <a:t> </a:t>
            </a:r>
            <a:r>
              <a:rPr lang="en-US" sz="1600" dirty="0">
                <a:solidFill>
                  <a:schemeClr val="bg1"/>
                </a:solidFill>
                <a:latin typeface="Microsoft YaHei" panose="020B0503020204020204" pitchFamily="34" charset="-122"/>
                <a:ea typeface="Microsoft YaHei" panose="020B0503020204020204" pitchFamily="34" charset="-122"/>
                <a:cs typeface="Calibri" pitchFamily="34" charset="0"/>
              </a:rPr>
              <a:t>processing</a:t>
            </a:r>
          </a:p>
          <a:p>
            <a:pPr algn="ctr"/>
            <a:r>
              <a:rPr lang="en-US" sz="1600" dirty="0">
                <a:solidFill>
                  <a:schemeClr val="bg1"/>
                </a:solidFill>
                <a:latin typeface="Microsoft YaHei" panose="020B0503020204020204" pitchFamily="34" charset="-122"/>
                <a:ea typeface="Microsoft YaHei" panose="020B0503020204020204" pitchFamily="34" charset="-122"/>
                <a:cs typeface="Calibri" pitchFamily="34" charset="0"/>
              </a:rPr>
              <a:t>GIS database</a:t>
            </a:r>
          </a:p>
        </p:txBody>
      </p:sp>
      <p:sp>
        <p:nvSpPr>
          <p:cNvPr id="12" name="Rectangle 8"/>
          <p:cNvSpPr>
            <a:spLocks noChangeArrowheads="1"/>
          </p:cNvSpPr>
          <p:nvPr/>
        </p:nvSpPr>
        <p:spPr bwMode="auto">
          <a:xfrm>
            <a:off x="8471470" y="5293291"/>
            <a:ext cx="33123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ctr">
              <a:defRPr/>
            </a:pPr>
            <a:r>
              <a:rPr lang="pl-PL" sz="1600" dirty="0">
                <a:solidFill>
                  <a:schemeClr val="bg1"/>
                </a:solidFill>
                <a:latin typeface="Microsoft YaHei" panose="020B0503020204020204" pitchFamily="34" charset="-122"/>
                <a:ea typeface="Microsoft YaHei" panose="020B0503020204020204" pitchFamily="34" charset="-122"/>
                <a:cs typeface="Calibri" pitchFamily="34" charset="0"/>
              </a:rPr>
              <a:t>e</a:t>
            </a:r>
            <a:r>
              <a:rPr lang="en-US" sz="1600" dirty="0" err="1" smtClean="0">
                <a:solidFill>
                  <a:schemeClr val="bg1"/>
                </a:solidFill>
                <a:latin typeface="Microsoft YaHei" panose="020B0503020204020204" pitchFamily="34" charset="-122"/>
                <a:ea typeface="Microsoft YaHei" panose="020B0503020204020204" pitchFamily="34" charset="-122"/>
                <a:cs typeface="Calibri" pitchFamily="34" charset="0"/>
              </a:rPr>
              <a:t>stimation</a:t>
            </a:r>
            <a:r>
              <a:rPr lang="en-US" sz="1600" dirty="0" smtClean="0">
                <a:solidFill>
                  <a:schemeClr val="bg1"/>
                </a:solidFill>
                <a:latin typeface="Microsoft YaHei" panose="020B0503020204020204" pitchFamily="34" charset="-122"/>
                <a:ea typeface="Microsoft YaHei" panose="020B0503020204020204" pitchFamily="34" charset="-122"/>
                <a:cs typeface="Calibri" pitchFamily="34" charset="0"/>
              </a:rPr>
              <a:t> of nodule resources and metal distribution </a:t>
            </a:r>
            <a:endParaRPr lang="en-US" sz="1600" dirty="0">
              <a:solidFill>
                <a:schemeClr val="bg1"/>
              </a:solidFill>
              <a:latin typeface="Microsoft YaHei" panose="020B0503020204020204" pitchFamily="34" charset="-122"/>
              <a:ea typeface="Microsoft YaHei" panose="020B0503020204020204" pitchFamily="34" charset="-122"/>
              <a:cs typeface="Calibri" pitchFamily="34" charset="0"/>
            </a:endParaRPr>
          </a:p>
        </p:txBody>
      </p:sp>
    </p:spTree>
    <p:extLst>
      <p:ext uri="{BB962C8B-B14F-4D97-AF65-F5344CB8AC3E}">
        <p14:creationId xmlns:p14="http://schemas.microsoft.com/office/powerpoint/2010/main" val="338578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1" y="0"/>
            <a:ext cx="12190412" cy="2421682"/>
          </a:xfrm>
          <a:prstGeom prst="rect">
            <a:avLst/>
          </a:prstGeom>
          <a:solidFill>
            <a:srgbClr val="5F5D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p:cNvSpPr/>
          <p:nvPr/>
        </p:nvSpPr>
        <p:spPr>
          <a:xfrm>
            <a:off x="262558" y="189434"/>
            <a:ext cx="5196872" cy="461665"/>
          </a:xfrm>
          <a:prstGeom prst="rect">
            <a:avLst/>
          </a:prstGeom>
        </p:spPr>
        <p:txBody>
          <a:bodyPr wrap="none">
            <a:spAutoFit/>
          </a:bodyPr>
          <a:lstStyle/>
          <a:p>
            <a:r>
              <a:rPr lang="en-GB" sz="2400" dirty="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Resources </a:t>
            </a:r>
            <a:r>
              <a:rPr lang="en-GB" sz="2400" dirty="0" smtClean="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estimation</a:t>
            </a:r>
            <a:r>
              <a:rPr lang="pl-PL" sz="2400" dirty="0" smtClean="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 – The </a:t>
            </a:r>
            <a:r>
              <a:rPr lang="pl-PL" sz="2400" dirty="0" err="1" smtClean="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result</a:t>
            </a:r>
            <a:r>
              <a:rPr lang="pl-PL" sz="2400" dirty="0" smtClean="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 </a:t>
            </a:r>
            <a:endParaRPr lang="pl-PL" sz="2400" dirty="0">
              <a:solidFill>
                <a:srgbClr val="FFAD52"/>
              </a:solidFill>
              <a:latin typeface="Microsoft YaHei" panose="020B0503020204020204" pitchFamily="34" charset="-122"/>
              <a:ea typeface="Microsoft YaHei" panose="020B0503020204020204" pitchFamily="34" charset="-122"/>
            </a:endParaRPr>
          </a:p>
        </p:txBody>
      </p:sp>
      <p:sp>
        <p:nvSpPr>
          <p:cNvPr id="4" name="Prostokąt 3"/>
          <p:cNvSpPr/>
          <p:nvPr/>
        </p:nvSpPr>
        <p:spPr>
          <a:xfrm>
            <a:off x="262558" y="651065"/>
            <a:ext cx="11521280" cy="1554593"/>
          </a:xfrm>
          <a:prstGeom prst="rect">
            <a:avLst/>
          </a:prstGeom>
        </p:spPr>
        <p:txBody>
          <a:bodyPr wrap="square">
            <a:spAutoFit/>
          </a:bodyPr>
          <a:lstStyle/>
          <a:p>
            <a:pPr algn="just">
              <a:lnSpc>
                <a:spcPct val="107000"/>
              </a:lnSpc>
              <a:spcAft>
                <a:spcPts val="800"/>
              </a:spcAft>
            </a:pP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The polymetallic nodule resources were estimated in three stages. </a:t>
            </a:r>
            <a:r>
              <a:rPr lang="pl-PL"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At</a:t>
            </a: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 the first stage completed in 2007, the overall resources were estimated focusing on selected metals (</a:t>
            </a:r>
            <a:r>
              <a:rPr lang="en-GB" sz="1800" dirty="0" err="1">
                <a:solidFill>
                  <a:schemeClr val="bg1"/>
                </a:solidFill>
                <a:latin typeface="Swis721 BT" panose="020B0504020202020204" pitchFamily="34" charset="0"/>
                <a:ea typeface="Calibri" panose="020F0502020204030204" pitchFamily="34" charset="0"/>
                <a:cs typeface="Times New Roman" panose="02020603050405020304" pitchFamily="18" charset="0"/>
              </a:rPr>
              <a:t>Mn</a:t>
            </a: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 Ni, Mo, Co, Cu and Zn). </a:t>
            </a:r>
            <a:r>
              <a:rPr lang="pl-PL"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At</a:t>
            </a: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 the second stage (2011) resources within the H11 exploration block were estimated both for the nodules and four major metals: Co, Cu, </a:t>
            </a:r>
            <a:r>
              <a:rPr lang="en-GB" sz="1800" dirty="0" err="1">
                <a:solidFill>
                  <a:schemeClr val="bg1"/>
                </a:solidFill>
                <a:latin typeface="Swis721 BT" panose="020B0504020202020204" pitchFamily="34" charset="0"/>
                <a:ea typeface="Calibri" panose="020F0502020204030204" pitchFamily="34" charset="0"/>
                <a:cs typeface="Times New Roman" panose="02020603050405020304" pitchFamily="18" charset="0"/>
              </a:rPr>
              <a:t>Mn</a:t>
            </a: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 and Ni.</a:t>
            </a:r>
            <a:r>
              <a:rPr lang="pl-PL"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 At</a:t>
            </a: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 the third stage (2015) </a:t>
            </a:r>
            <a:r>
              <a:rPr lang="pl-PL"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the </a:t>
            </a:r>
            <a:r>
              <a:rPr lang="en-GB" sz="1800" dirty="0">
                <a:solidFill>
                  <a:schemeClr val="bg1"/>
                </a:solidFill>
                <a:latin typeface="Swis721 BT" panose="020B0504020202020204" pitchFamily="34" charset="0"/>
                <a:ea typeface="Calibri" panose="020F0502020204030204" pitchFamily="34" charset="0"/>
                <a:cs typeface="Times New Roman" panose="02020603050405020304" pitchFamily="18" charset="0"/>
              </a:rPr>
              <a:t>estimation was completed for the H22 exploration block.</a:t>
            </a:r>
            <a:endParaRPr lang="pl-PL" sz="1800" dirty="0">
              <a:solidFill>
                <a:schemeClr val="bg1"/>
              </a:solidFill>
              <a:latin typeface="Swis721 BT" panose="020B0504020202020204" pitchFamily="34" charset="0"/>
            </a:endParaRPr>
          </a:p>
        </p:txBody>
      </p:sp>
      <p:graphicFrame>
        <p:nvGraphicFramePr>
          <p:cNvPr id="5" name="Tabela 4"/>
          <p:cNvGraphicFramePr>
            <a:graphicFrameLocks noGrp="1"/>
          </p:cNvGraphicFramePr>
          <p:nvPr>
            <p:extLst>
              <p:ext uri="{D42A27DB-BD31-4B8C-83A1-F6EECF244321}">
                <p14:modId xmlns:p14="http://schemas.microsoft.com/office/powerpoint/2010/main" val="3564243162"/>
              </p:ext>
            </p:extLst>
          </p:nvPr>
        </p:nvGraphicFramePr>
        <p:xfrm>
          <a:off x="550595" y="2421682"/>
          <a:ext cx="11233243" cy="3312368"/>
        </p:xfrm>
        <a:graphic>
          <a:graphicData uri="http://schemas.openxmlformats.org/drawingml/2006/table">
            <a:tbl>
              <a:tblPr firstRow="1" firstCol="1" bandRow="1">
                <a:tableStyleId>{5C22544A-7EE6-4342-B048-85BDC9FD1C3A}</a:tableStyleId>
              </a:tblPr>
              <a:tblGrid>
                <a:gridCol w="3574325">
                  <a:extLst>
                    <a:ext uri="{9D8B030D-6E8A-4147-A177-3AD203B41FA5}">
                      <a16:colId xmlns:a16="http://schemas.microsoft.com/office/drawing/2014/main" val="1926701041"/>
                    </a:ext>
                  </a:extLst>
                </a:gridCol>
                <a:gridCol w="1590855">
                  <a:extLst>
                    <a:ext uri="{9D8B030D-6E8A-4147-A177-3AD203B41FA5}">
                      <a16:colId xmlns:a16="http://schemas.microsoft.com/office/drawing/2014/main" val="380202961"/>
                    </a:ext>
                  </a:extLst>
                </a:gridCol>
                <a:gridCol w="806834">
                  <a:extLst>
                    <a:ext uri="{9D8B030D-6E8A-4147-A177-3AD203B41FA5}">
                      <a16:colId xmlns:a16="http://schemas.microsoft.com/office/drawing/2014/main" val="941099997"/>
                    </a:ext>
                  </a:extLst>
                </a:gridCol>
                <a:gridCol w="793626">
                  <a:extLst>
                    <a:ext uri="{9D8B030D-6E8A-4147-A177-3AD203B41FA5}">
                      <a16:colId xmlns:a16="http://schemas.microsoft.com/office/drawing/2014/main" val="2469578691"/>
                    </a:ext>
                  </a:extLst>
                </a:gridCol>
                <a:gridCol w="793626">
                  <a:extLst>
                    <a:ext uri="{9D8B030D-6E8A-4147-A177-3AD203B41FA5}">
                      <a16:colId xmlns:a16="http://schemas.microsoft.com/office/drawing/2014/main" val="1914288767"/>
                    </a:ext>
                  </a:extLst>
                </a:gridCol>
                <a:gridCol w="793626">
                  <a:extLst>
                    <a:ext uri="{9D8B030D-6E8A-4147-A177-3AD203B41FA5}">
                      <a16:colId xmlns:a16="http://schemas.microsoft.com/office/drawing/2014/main" val="3150293148"/>
                    </a:ext>
                  </a:extLst>
                </a:gridCol>
                <a:gridCol w="2880351">
                  <a:extLst>
                    <a:ext uri="{9D8B030D-6E8A-4147-A177-3AD203B41FA5}">
                      <a16:colId xmlns:a16="http://schemas.microsoft.com/office/drawing/2014/main" val="2863280793"/>
                    </a:ext>
                  </a:extLst>
                </a:gridCol>
              </a:tblGrid>
              <a:tr h="828092">
                <a:tc>
                  <a:txBody>
                    <a:bodyPr/>
                    <a:lstStyle/>
                    <a:p>
                      <a:pPr>
                        <a:lnSpc>
                          <a:spcPct val="107000"/>
                        </a:lnSpc>
                        <a:spcAft>
                          <a:spcPts val="0"/>
                        </a:spcAft>
                      </a:pPr>
                      <a:r>
                        <a:rPr lang="en-GB" sz="1600" b="1" dirty="0">
                          <a:effectLst/>
                          <a:latin typeface="Microsoft YaHei" panose="020B0503020204020204" pitchFamily="34" charset="-122"/>
                          <a:ea typeface="Microsoft YaHei" panose="020B0503020204020204" pitchFamily="34" charset="-122"/>
                        </a:rPr>
                        <a:t>Mineral Resource Classification</a:t>
                      </a:r>
                      <a:endParaRPr lang="pl-PL" sz="1600" b="1"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Abundance</a:t>
                      </a:r>
                      <a:endParaRPr lang="pl-PL" sz="1600" dirty="0">
                        <a:effectLst/>
                        <a:latin typeface="Microsoft YaHei" panose="020B0503020204020204" pitchFamily="34" charset="-122"/>
                        <a:ea typeface="Microsoft YaHei" panose="020B0503020204020204" pitchFamily="34" charset="-122"/>
                      </a:endParaRPr>
                    </a:p>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(wet kg/m</a:t>
                      </a:r>
                      <a:r>
                        <a:rPr lang="en-GB" sz="1600" baseline="30000" dirty="0">
                          <a:effectLst/>
                          <a:latin typeface="Microsoft YaHei" panose="020B0503020204020204" pitchFamily="34" charset="-122"/>
                          <a:ea typeface="Microsoft YaHei" panose="020B0503020204020204" pitchFamily="34" charset="-122"/>
                        </a:rPr>
                        <a:t>2</a:t>
                      </a:r>
                      <a:r>
                        <a:rPr lang="en-GB" sz="1600" dirty="0">
                          <a:effectLst/>
                          <a:latin typeface="Microsoft YaHei" panose="020B0503020204020204" pitchFamily="34" charset="-122"/>
                          <a:ea typeface="Microsoft YaHei" panose="020B0503020204020204" pitchFamily="34" charset="-122"/>
                        </a:rPr>
                        <a:t>)</a:t>
                      </a:r>
                      <a:endParaRPr lang="pl-PL" sz="1600"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err="1">
                          <a:effectLst/>
                          <a:latin typeface="Microsoft YaHei" panose="020B0503020204020204" pitchFamily="34" charset="-122"/>
                          <a:ea typeface="Microsoft YaHei" panose="020B0503020204020204" pitchFamily="34" charset="-122"/>
                        </a:rPr>
                        <a:t>Mn</a:t>
                      </a:r>
                      <a:r>
                        <a:rPr lang="en-GB" sz="1600" dirty="0">
                          <a:effectLst/>
                          <a:latin typeface="Microsoft YaHei" panose="020B0503020204020204" pitchFamily="34" charset="-122"/>
                          <a:ea typeface="Microsoft YaHei" panose="020B0503020204020204" pitchFamily="34" charset="-122"/>
                        </a:rPr>
                        <a:t> (%)</a:t>
                      </a:r>
                      <a:endParaRPr lang="pl-PL" sz="1600"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Ni (%)</a:t>
                      </a:r>
                      <a:endParaRPr lang="pl-PL" sz="1600"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Cu (%)</a:t>
                      </a:r>
                      <a:endParaRPr lang="pl-PL" sz="1600"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Co (%)</a:t>
                      </a:r>
                      <a:endParaRPr lang="pl-PL" sz="1600"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Polymetallic Nodules (PN)</a:t>
                      </a:r>
                      <a:endParaRPr lang="pl-PL" sz="1600" dirty="0">
                        <a:effectLst/>
                        <a:latin typeface="Microsoft YaHei" panose="020B0503020204020204" pitchFamily="34" charset="-122"/>
                        <a:ea typeface="Microsoft YaHei" panose="020B0503020204020204" pitchFamily="34" charset="-122"/>
                      </a:endParaRPr>
                    </a:p>
                    <a:p>
                      <a:pPr algn="ctr">
                        <a:lnSpc>
                          <a:spcPct val="107000"/>
                        </a:lnSpc>
                        <a:spcAft>
                          <a:spcPts val="0"/>
                        </a:spcAft>
                      </a:pPr>
                      <a:r>
                        <a:rPr lang="en-GB" sz="1600" dirty="0">
                          <a:effectLst/>
                          <a:latin typeface="Microsoft YaHei" panose="020B0503020204020204" pitchFamily="34" charset="-122"/>
                          <a:ea typeface="Microsoft YaHei" panose="020B0503020204020204" pitchFamily="34" charset="-122"/>
                        </a:rPr>
                        <a:t>(million tons)*</a:t>
                      </a:r>
                      <a:endParaRPr lang="pl-PL" sz="1600"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92946800"/>
                  </a:ext>
                </a:extLst>
              </a:tr>
              <a:tr h="414046">
                <a:tc>
                  <a:txBody>
                    <a:bodyPr/>
                    <a:lstStyle/>
                    <a:p>
                      <a:pPr>
                        <a:lnSpc>
                          <a:spcPct val="107000"/>
                        </a:lnSpc>
                        <a:spcAft>
                          <a:spcPts val="0"/>
                        </a:spcAft>
                      </a:pPr>
                      <a:r>
                        <a:rPr lang="en-GB" sz="1600" b="0" dirty="0">
                          <a:effectLst/>
                        </a:rPr>
                        <a:t>Indicated (H11 exploration block)</a:t>
                      </a:r>
                      <a:endParaRPr lang="pl-PL"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40000"/>
                        <a:lumOff val="60000"/>
                      </a:schemeClr>
                    </a:solidFill>
                  </a:tcPr>
                </a:tc>
                <a:tc>
                  <a:txBody>
                    <a:bodyPr/>
                    <a:lstStyle/>
                    <a:p>
                      <a:pPr algn="ctr">
                        <a:lnSpc>
                          <a:spcPct val="107000"/>
                        </a:lnSpc>
                        <a:spcAft>
                          <a:spcPts val="0"/>
                        </a:spcAft>
                      </a:pPr>
                      <a:r>
                        <a:rPr lang="en-GB" sz="1600">
                          <a:effectLst/>
                        </a:rPr>
                        <a:t>14.6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31.74</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1.31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1.29</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0.16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41.4</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71911222"/>
                  </a:ext>
                </a:extLst>
              </a:tr>
              <a:tr h="414046">
                <a:tc>
                  <a:txBody>
                    <a:bodyPr/>
                    <a:lstStyle/>
                    <a:p>
                      <a:pPr>
                        <a:lnSpc>
                          <a:spcPct val="107000"/>
                        </a:lnSpc>
                        <a:spcAft>
                          <a:spcPts val="0"/>
                        </a:spcAft>
                      </a:pPr>
                      <a:r>
                        <a:rPr lang="en-GB" sz="1600" b="0" dirty="0">
                          <a:effectLst/>
                        </a:rPr>
                        <a:t>Indicated (H22 exploration block)</a:t>
                      </a:r>
                      <a:endParaRPr lang="pl-PL"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40000"/>
                        <a:lumOff val="60000"/>
                      </a:schemeClr>
                    </a:solidFill>
                  </a:tcPr>
                </a:tc>
                <a:tc>
                  <a:txBody>
                    <a:bodyPr/>
                    <a:lstStyle/>
                    <a:p>
                      <a:pPr algn="ctr">
                        <a:lnSpc>
                          <a:spcPct val="107000"/>
                        </a:lnSpc>
                        <a:spcAft>
                          <a:spcPts val="0"/>
                        </a:spcAft>
                      </a:pPr>
                      <a:r>
                        <a:rPr lang="en-GB" sz="1600" dirty="0">
                          <a:effectLst/>
                        </a:rPr>
                        <a:t>14.1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31.04</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1.30</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1.29</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0.17</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31.9</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8321638"/>
                  </a:ext>
                </a:extLst>
              </a:tr>
              <a:tr h="414046">
                <a:tc gridSpan="6">
                  <a:txBody>
                    <a:bodyPr/>
                    <a:lstStyle/>
                    <a:p>
                      <a:pPr>
                        <a:lnSpc>
                          <a:spcPct val="107000"/>
                        </a:lnSpc>
                        <a:spcAft>
                          <a:spcPts val="0"/>
                        </a:spcAft>
                      </a:pPr>
                      <a:r>
                        <a:rPr lang="en-GB" sz="1600" b="1" dirty="0">
                          <a:effectLst/>
                          <a:latin typeface="Microsoft YaHei" panose="020B0503020204020204" pitchFamily="34" charset="-122"/>
                          <a:ea typeface="Microsoft YaHei" panose="020B0503020204020204" pitchFamily="34" charset="-122"/>
                        </a:rPr>
                        <a:t>Indicated total</a:t>
                      </a:r>
                      <a:endParaRPr lang="pl-PL" sz="1600" b="1"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a:txBody>
                    <a:bodyPr/>
                    <a:lstStyle/>
                    <a:p>
                      <a:pPr algn="ctr">
                        <a:lnSpc>
                          <a:spcPct val="107000"/>
                        </a:lnSpc>
                        <a:spcAft>
                          <a:spcPts val="0"/>
                        </a:spcAft>
                      </a:pPr>
                      <a:r>
                        <a:rPr lang="en-GB" sz="1600" b="1" dirty="0">
                          <a:effectLst/>
                        </a:rPr>
                        <a:t>73.3</a:t>
                      </a:r>
                      <a:endParaRPr lang="pl-PL"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90773257"/>
                  </a:ext>
                </a:extLst>
              </a:tr>
              <a:tr h="414046">
                <a:tc>
                  <a:txBody>
                    <a:bodyPr/>
                    <a:lstStyle/>
                    <a:p>
                      <a:pPr>
                        <a:lnSpc>
                          <a:spcPct val="107000"/>
                        </a:lnSpc>
                        <a:spcAft>
                          <a:spcPts val="0"/>
                        </a:spcAft>
                      </a:pPr>
                      <a:r>
                        <a:rPr lang="en-GB" sz="1600" b="0" dirty="0">
                          <a:effectLst/>
                          <a:latin typeface="Swis721 Lt BT" panose="020B0403020202020204" pitchFamily="34" charset="0"/>
                        </a:rPr>
                        <a:t>Inferred (B1 exploration sector)</a:t>
                      </a:r>
                      <a:endParaRPr lang="pl-PL" sz="1600" b="0" dirty="0">
                        <a:effectLst/>
                        <a:latin typeface="Swis721 Lt BT" panose="020B0403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40000"/>
                        <a:lumOff val="60000"/>
                      </a:schemeClr>
                    </a:solidFill>
                  </a:tcPr>
                </a:tc>
                <a:tc>
                  <a:txBody>
                    <a:bodyPr/>
                    <a:lstStyle/>
                    <a:p>
                      <a:pPr algn="ctr">
                        <a:lnSpc>
                          <a:spcPct val="107000"/>
                        </a:lnSpc>
                        <a:spcAft>
                          <a:spcPts val="0"/>
                        </a:spcAft>
                      </a:pPr>
                      <a:r>
                        <a:rPr lang="en-GB" sz="1600" dirty="0">
                          <a:effectLst/>
                        </a:rPr>
                        <a:t>13.4</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27.84</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1.21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0.90</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0.21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62.6</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99289162"/>
                  </a:ext>
                </a:extLst>
              </a:tr>
              <a:tr h="414046">
                <a:tc>
                  <a:txBody>
                    <a:bodyPr/>
                    <a:lstStyle/>
                    <a:p>
                      <a:pPr>
                        <a:lnSpc>
                          <a:spcPct val="107000"/>
                        </a:lnSpc>
                        <a:spcAft>
                          <a:spcPts val="0"/>
                        </a:spcAft>
                      </a:pPr>
                      <a:r>
                        <a:rPr lang="en-GB" sz="1600" b="0" dirty="0">
                          <a:effectLst/>
                          <a:latin typeface="Swis721 Lt BT" panose="020B0403020202020204" pitchFamily="34" charset="0"/>
                        </a:rPr>
                        <a:t>Inferred (B2 exploration sector)</a:t>
                      </a:r>
                      <a:endParaRPr lang="pl-PL" sz="1600" b="0" dirty="0">
                        <a:effectLst/>
                        <a:latin typeface="Swis721 Lt BT" panose="020B0403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40000"/>
                        <a:lumOff val="60000"/>
                      </a:schemeClr>
                    </a:solidFill>
                  </a:tcPr>
                </a:tc>
                <a:tc>
                  <a:txBody>
                    <a:bodyPr/>
                    <a:lstStyle/>
                    <a:p>
                      <a:pPr algn="ctr">
                        <a:lnSpc>
                          <a:spcPct val="107000"/>
                        </a:lnSpc>
                        <a:spcAft>
                          <a:spcPts val="0"/>
                        </a:spcAft>
                      </a:pPr>
                      <a:r>
                        <a:rPr lang="en-GB" sz="1600">
                          <a:effectLst/>
                        </a:rPr>
                        <a:t>13.1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31.53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1.32</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1.24</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0.18</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242.9</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74101193"/>
                  </a:ext>
                </a:extLst>
              </a:tr>
              <a:tr h="414046">
                <a:tc gridSpan="6">
                  <a:txBody>
                    <a:bodyPr/>
                    <a:lstStyle/>
                    <a:p>
                      <a:pPr>
                        <a:lnSpc>
                          <a:spcPct val="107000"/>
                        </a:lnSpc>
                        <a:spcAft>
                          <a:spcPts val="0"/>
                        </a:spcAft>
                      </a:pPr>
                      <a:r>
                        <a:rPr lang="en-GB" sz="1600" b="1" dirty="0">
                          <a:effectLst/>
                          <a:latin typeface="Microsoft YaHei" panose="020B0503020204020204" pitchFamily="34" charset="-122"/>
                          <a:ea typeface="Microsoft YaHei" panose="020B0503020204020204" pitchFamily="34" charset="-122"/>
                        </a:rPr>
                        <a:t>Inferred total</a:t>
                      </a:r>
                      <a:endParaRPr lang="pl-PL" sz="1600" b="1" dirty="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a:txBody>
                    <a:bodyPr/>
                    <a:lstStyle/>
                    <a:p>
                      <a:pPr algn="ctr">
                        <a:lnSpc>
                          <a:spcPct val="107000"/>
                        </a:lnSpc>
                        <a:spcAft>
                          <a:spcPts val="0"/>
                        </a:spcAft>
                      </a:pPr>
                      <a:r>
                        <a:rPr lang="en-GB" sz="1600" b="1" dirty="0">
                          <a:effectLst/>
                        </a:rPr>
                        <a:t>305.5</a:t>
                      </a:r>
                      <a:endParaRPr lang="pl-PL"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37530805"/>
                  </a:ext>
                </a:extLst>
              </a:tr>
            </a:tbl>
          </a:graphicData>
        </a:graphic>
      </p:graphicFrame>
      <p:sp>
        <p:nvSpPr>
          <p:cNvPr id="6" name="Rectangle 26654"/>
          <p:cNvSpPr/>
          <p:nvPr/>
        </p:nvSpPr>
        <p:spPr>
          <a:xfrm>
            <a:off x="298564" y="5931967"/>
            <a:ext cx="11449267"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1400" i="1" dirty="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Mineral Resource Estimate for the IOM Exploration Area, wet PN, abundance cut-off 10 kg/m</a:t>
            </a:r>
            <a:r>
              <a:rPr lang="en-US" sz="1400" i="1" baseline="30000" dirty="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2</a:t>
            </a:r>
            <a:r>
              <a:rPr lang="en-US" sz="1400" i="1" dirty="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of wet PN (2016</a:t>
            </a:r>
            <a:r>
              <a:rPr lang="en-US"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CRIRSCO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standards</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The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potential</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value</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of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metals</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/products in one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tonne</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of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nodules</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varies</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from 400 – 800 USD,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depending</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upon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final</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product</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received</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from the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metallurgical</a:t>
            </a:r>
            <a:r>
              <a:rPr lang="pl-PL" sz="1400" i="1" dirty="0"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 </a:t>
            </a:r>
            <a:r>
              <a:rPr lang="pl-PL" sz="1400" i="1" dirty="0" err="1" smtClean="0">
                <a:solidFill>
                  <a:srgbClr val="000000"/>
                </a:solidFill>
                <a:effectLst/>
                <a:latin typeface="Swis721 BT" panose="020B0504020202020204" pitchFamily="34" charset="0"/>
                <a:ea typeface="Calibri" panose="020F0502020204030204" pitchFamily="34" charset="0"/>
                <a:cs typeface="Times New Roman" panose="02020603050405020304" pitchFamily="18" charset="0"/>
              </a:rPr>
              <a:t>process</a:t>
            </a:r>
            <a:endParaRPr lang="pl-PL" sz="1400" i="1" dirty="0">
              <a:effectLst/>
              <a:latin typeface="Swis721 BT" panose="020B05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32310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a:stretch>
            <a:fillRect/>
          </a:stretch>
        </p:blipFill>
        <p:spPr>
          <a:xfrm>
            <a:off x="5807174" y="123242"/>
            <a:ext cx="5112568" cy="6736346"/>
          </a:xfrm>
          <a:prstGeom prst="rect">
            <a:avLst/>
          </a:prstGeom>
        </p:spPr>
      </p:pic>
      <p:sp>
        <p:nvSpPr>
          <p:cNvPr id="3" name="Prostokąt 2"/>
          <p:cNvSpPr/>
          <p:nvPr/>
        </p:nvSpPr>
        <p:spPr>
          <a:xfrm>
            <a:off x="838622" y="144956"/>
            <a:ext cx="4752528" cy="415498"/>
          </a:xfrm>
          <a:prstGeom prst="rect">
            <a:avLst/>
          </a:prstGeom>
        </p:spPr>
        <p:txBody>
          <a:bodyPr wrap="square">
            <a:spAutoFit/>
          </a:bodyPr>
          <a:lstStyle/>
          <a:p>
            <a:r>
              <a:rPr lang="pl-PL" dirty="0" smtClean="0"/>
              <a:t>Project</a:t>
            </a:r>
            <a:r>
              <a:rPr lang="en-US" dirty="0" smtClean="0"/>
              <a:t> economic assessment</a:t>
            </a:r>
            <a:endParaRPr lang="en-US" dirty="0"/>
          </a:p>
        </p:txBody>
      </p:sp>
    </p:spTree>
    <p:extLst>
      <p:ext uri="{BB962C8B-B14F-4D97-AF65-F5344CB8AC3E}">
        <p14:creationId xmlns:p14="http://schemas.microsoft.com/office/powerpoint/2010/main" val="3204417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rostokąt 6"/>
          <p:cNvSpPr/>
          <p:nvPr/>
        </p:nvSpPr>
        <p:spPr>
          <a:xfrm>
            <a:off x="-25473" y="0"/>
            <a:ext cx="3479460" cy="1197546"/>
          </a:xfrm>
          <a:prstGeom prst="rect">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p:cNvSpPr/>
          <p:nvPr/>
        </p:nvSpPr>
        <p:spPr>
          <a:xfrm>
            <a:off x="467913" y="252150"/>
            <a:ext cx="2602957" cy="369332"/>
          </a:xfrm>
          <a:prstGeom prst="rect">
            <a:avLst/>
          </a:prstGeom>
        </p:spPr>
        <p:txBody>
          <a:bodyPr wrap="none">
            <a:spAutoFit/>
          </a:bodyPr>
          <a:lstStyle/>
          <a:p>
            <a:r>
              <a:rPr lang="en-GB" sz="1800" dirty="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Resources estimation</a:t>
            </a:r>
            <a:r>
              <a:rPr lang="pl-PL" sz="1800" dirty="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 </a:t>
            </a:r>
            <a:endParaRPr lang="pl-PL" sz="1800" dirty="0">
              <a:solidFill>
                <a:srgbClr val="FFAD52"/>
              </a:solidFill>
              <a:latin typeface="Microsoft YaHei" panose="020B0503020204020204" pitchFamily="34" charset="-122"/>
              <a:ea typeface="Microsoft YaHei" panose="020B0503020204020204" pitchFamily="34" charset="-122"/>
            </a:endParaRPr>
          </a:p>
        </p:txBody>
      </p:sp>
      <p:sp>
        <p:nvSpPr>
          <p:cNvPr id="5" name="pole tekstowe 4"/>
          <p:cNvSpPr txBox="1"/>
          <p:nvPr/>
        </p:nvSpPr>
        <p:spPr>
          <a:xfrm>
            <a:off x="1091684" y="627667"/>
            <a:ext cx="1355414" cy="369332"/>
          </a:xfrm>
          <a:prstGeom prst="rect">
            <a:avLst/>
          </a:prstGeom>
          <a:noFill/>
        </p:spPr>
        <p:txBody>
          <a:bodyPr wrap="square" rtlCol="0">
            <a:spAutoFit/>
          </a:bodyPr>
          <a:lstStyle/>
          <a:p>
            <a:pPr algn="ctr"/>
            <a:r>
              <a:rPr lang="pl-PL" sz="1800" dirty="0" err="1" smtClean="0">
                <a:solidFill>
                  <a:schemeClr val="bg1"/>
                </a:solidFill>
                <a:latin typeface="Swis721 Lt BT" panose="020B0403020202020204" pitchFamily="34" charset="0"/>
              </a:rPr>
              <a:t>block</a:t>
            </a:r>
            <a:r>
              <a:rPr lang="pl-PL" sz="1800" dirty="0" smtClean="0">
                <a:solidFill>
                  <a:schemeClr val="bg1"/>
                </a:solidFill>
                <a:latin typeface="Swis721 Lt BT" panose="020B0403020202020204" pitchFamily="34" charset="0"/>
              </a:rPr>
              <a:t> H22</a:t>
            </a:r>
            <a:endParaRPr lang="pl-PL" sz="1800" dirty="0">
              <a:solidFill>
                <a:schemeClr val="bg1"/>
              </a:solidFill>
              <a:latin typeface="Swis721 Lt BT" panose="020B0403020202020204" pitchFamily="34" charset="0"/>
            </a:endParaRPr>
          </a:p>
        </p:txBody>
      </p:sp>
      <p:pic>
        <p:nvPicPr>
          <p:cNvPr id="3" name="Obraz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0950" y="117426"/>
            <a:ext cx="8046234" cy="6624508"/>
          </a:xfrm>
          <a:prstGeom prst="rect">
            <a:avLst/>
          </a:prstGeom>
        </p:spPr>
      </p:pic>
    </p:spTree>
    <p:extLst>
      <p:ext uri="{BB962C8B-B14F-4D97-AF65-F5344CB8AC3E}">
        <p14:creationId xmlns:p14="http://schemas.microsoft.com/office/powerpoint/2010/main" val="35876466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rostokąt 6"/>
          <p:cNvSpPr/>
          <p:nvPr/>
        </p:nvSpPr>
        <p:spPr>
          <a:xfrm>
            <a:off x="30948" y="22709"/>
            <a:ext cx="6336703" cy="1197546"/>
          </a:xfrm>
          <a:prstGeom prst="rect">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p:cNvSpPr/>
          <p:nvPr/>
        </p:nvSpPr>
        <p:spPr>
          <a:xfrm>
            <a:off x="483715" y="333450"/>
            <a:ext cx="5431167" cy="369332"/>
          </a:xfrm>
          <a:prstGeom prst="rect">
            <a:avLst/>
          </a:prstGeom>
        </p:spPr>
        <p:txBody>
          <a:bodyPr wrap="none">
            <a:spAutoFit/>
          </a:bodyPr>
          <a:lstStyle/>
          <a:p>
            <a:r>
              <a:rPr lang="en-US" sz="1800" dirty="0" smtClean="0">
                <a:solidFill>
                  <a:srgbClr val="FFAD52"/>
                </a:solidFill>
                <a:latin typeface="Microsoft YaHei" panose="020B0503020204020204" pitchFamily="34" charset="-122"/>
                <a:ea typeface="Microsoft YaHei" panose="020B0503020204020204" pitchFamily="34" charset="-122"/>
                <a:cs typeface="Times New Roman" panose="02020603050405020304" pitchFamily="18" charset="0"/>
              </a:rPr>
              <a:t>Large sample of nodules for metallurgical tests </a:t>
            </a:r>
            <a:endParaRPr lang="en-US" sz="1800" dirty="0">
              <a:solidFill>
                <a:srgbClr val="FFAD52"/>
              </a:solidFill>
              <a:latin typeface="Microsoft YaHei" panose="020B0503020204020204" pitchFamily="34" charset="-122"/>
              <a:ea typeface="Microsoft YaHei" panose="020B0503020204020204" pitchFamily="34" charset="-122"/>
            </a:endParaRPr>
          </a:p>
        </p:txBody>
      </p:sp>
      <p:pic>
        <p:nvPicPr>
          <p:cNvPr id="3" name="Obraz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8862" y="1210798"/>
            <a:ext cx="6189613" cy="3774081"/>
          </a:xfrm>
          <a:prstGeom prst="rect">
            <a:avLst/>
          </a:prstGeom>
        </p:spPr>
      </p:pic>
      <p:pic>
        <p:nvPicPr>
          <p:cNvPr id="6" name="Obraz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52837" y="-15250"/>
            <a:ext cx="2918013" cy="3877092"/>
          </a:xfrm>
          <a:prstGeom prst="rect">
            <a:avLst/>
          </a:prstGeom>
        </p:spPr>
      </p:pic>
      <p:pic>
        <p:nvPicPr>
          <p:cNvPr id="8" name="Obraz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542" y="3717825"/>
            <a:ext cx="4023864" cy="3518177"/>
          </a:xfrm>
          <a:prstGeom prst="rect">
            <a:avLst/>
          </a:prstGeom>
        </p:spPr>
      </p:pic>
      <p:pic>
        <p:nvPicPr>
          <p:cNvPr id="9" name="Obraz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7186" y="3429794"/>
            <a:ext cx="2953227" cy="3429794"/>
          </a:xfrm>
          <a:prstGeom prst="rect">
            <a:avLst/>
          </a:prstGeom>
        </p:spPr>
      </p:pic>
    </p:spTree>
    <p:extLst>
      <p:ext uri="{BB962C8B-B14F-4D97-AF65-F5344CB8AC3E}">
        <p14:creationId xmlns:p14="http://schemas.microsoft.com/office/powerpoint/2010/main" val="15600497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rostokąt 10"/>
          <p:cNvSpPr/>
          <p:nvPr/>
        </p:nvSpPr>
        <p:spPr>
          <a:xfrm>
            <a:off x="16702" y="826"/>
            <a:ext cx="6161170" cy="1386538"/>
          </a:xfrm>
          <a:prstGeom prst="rect">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502" rtl="0" eaLnBrk="1" fontAlgn="auto" latinLnBrk="0" hangingPunct="1">
              <a:lnSpc>
                <a:spcPct val="100000"/>
              </a:lnSpc>
              <a:spcBef>
                <a:spcPts val="0"/>
              </a:spcBef>
              <a:spcAft>
                <a:spcPts val="0"/>
              </a:spcAft>
              <a:buClrTx/>
              <a:buSzTx/>
              <a:buFontTx/>
              <a:buNone/>
              <a:tabLst/>
              <a:defRPr/>
            </a:pPr>
            <a:endParaRPr kumimoji="0" lang="pl-PL" sz="2100" b="0" i="0" u="none" strike="noStrike" kern="1200" cap="none" spc="0" normalizeH="0" baseline="0" noProof="0">
              <a:ln>
                <a:noFill/>
              </a:ln>
              <a:solidFill>
                <a:prstClr val="white"/>
              </a:solidFill>
              <a:effectLst/>
              <a:uLnTx/>
              <a:uFillTx/>
              <a:latin typeface="Calibri"/>
              <a:ea typeface="+mn-ea"/>
              <a:cs typeface="+mn-cs"/>
            </a:endParaRPr>
          </a:p>
        </p:txBody>
      </p:sp>
      <p:sp>
        <p:nvSpPr>
          <p:cNvPr id="4" name="Prostokąt 3"/>
          <p:cNvSpPr/>
          <p:nvPr/>
        </p:nvSpPr>
        <p:spPr>
          <a:xfrm>
            <a:off x="228687" y="244081"/>
            <a:ext cx="4494628" cy="400110"/>
          </a:xfrm>
          <a:prstGeom prst="rect">
            <a:avLst/>
          </a:prstGeom>
        </p:spPr>
        <p:txBody>
          <a:bodyPr wrap="none">
            <a:spAutoFit/>
          </a:bodyPr>
          <a:lstStyle/>
          <a:p>
            <a:pPr marL="0" marR="0" lvl="0" indent="0" algn="l" defTabSz="1088502" rtl="0" eaLnBrk="1" fontAlgn="auto" latinLnBrk="0" hangingPunct="1">
              <a:lnSpc>
                <a:spcPct val="100000"/>
              </a:lnSpc>
              <a:spcBef>
                <a:spcPts val="0"/>
              </a:spcBef>
              <a:spcAft>
                <a:spcPts val="0"/>
              </a:spcAft>
              <a:buClrTx/>
              <a:buSzTx/>
              <a:buFontTx/>
              <a:buNone/>
              <a:tabLst/>
              <a:defRPr/>
            </a:pPr>
            <a:r>
              <a:rPr kumimoji="0" lang="pl-PL" altLang="en-US" sz="2000" b="0" i="0" u="none" strike="noStrike" kern="1200" cap="none" spc="0" normalizeH="0" baseline="0" noProof="0" dirty="0" err="1">
                <a:ln>
                  <a:noFill/>
                </a:ln>
                <a:solidFill>
                  <a:srgbClr val="FFAD52"/>
                </a:solidFill>
                <a:effectLst/>
                <a:uLnTx/>
                <a:uFillTx/>
                <a:latin typeface="Microsoft YaHei" panose="020B0503020204020204" pitchFamily="34" charset="-122"/>
                <a:ea typeface="Microsoft YaHei" panose="020B0503020204020204" pitchFamily="34" charset="-122"/>
                <a:cs typeface="+mn-cs"/>
              </a:rPr>
              <a:t>Mining</a:t>
            </a:r>
            <a:r>
              <a:rPr kumimoji="0" lang="pl-PL" altLang="en-US" sz="2000" b="0" i="0" u="none" strike="noStrike" kern="1200" cap="none" spc="0" normalizeH="0" baseline="0" noProof="0" dirty="0">
                <a:ln>
                  <a:noFill/>
                </a:ln>
                <a:solidFill>
                  <a:srgbClr val="FFAD52"/>
                </a:solidFill>
                <a:effectLst/>
                <a:uLnTx/>
                <a:uFillTx/>
                <a:latin typeface="Microsoft YaHei" panose="020B0503020204020204" pitchFamily="34" charset="-122"/>
                <a:ea typeface="Microsoft YaHei" panose="020B0503020204020204" pitchFamily="34" charset="-122"/>
                <a:cs typeface="+mn-cs"/>
              </a:rPr>
              <a:t> </a:t>
            </a:r>
            <a:r>
              <a:rPr kumimoji="0" lang="pl-PL" altLang="en-US" sz="2000" b="0" i="0" u="none" strike="noStrike" kern="1200" cap="none" spc="0" normalizeH="0" baseline="0" noProof="0" dirty="0" err="1">
                <a:ln>
                  <a:noFill/>
                </a:ln>
                <a:solidFill>
                  <a:srgbClr val="FFAD52"/>
                </a:solidFill>
                <a:effectLst/>
                <a:uLnTx/>
                <a:uFillTx/>
                <a:latin typeface="Microsoft YaHei" panose="020B0503020204020204" pitchFamily="34" charset="-122"/>
                <a:ea typeface="Microsoft YaHei" panose="020B0503020204020204" pitchFamily="34" charset="-122"/>
                <a:cs typeface="+mn-cs"/>
              </a:rPr>
              <a:t>technology</a:t>
            </a:r>
            <a:r>
              <a:rPr kumimoji="0" lang="pl-PL" altLang="en-US" sz="2000" b="0" i="0" u="none" strike="noStrike" kern="1200" cap="none" spc="0" normalizeH="0" baseline="0" noProof="0" dirty="0">
                <a:ln>
                  <a:noFill/>
                </a:ln>
                <a:solidFill>
                  <a:srgbClr val="FFAD52"/>
                </a:solidFill>
                <a:effectLst/>
                <a:uLnTx/>
                <a:uFillTx/>
                <a:latin typeface="Microsoft YaHei" panose="020B0503020204020204" pitchFamily="34" charset="-122"/>
                <a:ea typeface="Microsoft YaHei" panose="020B0503020204020204" pitchFamily="34" charset="-122"/>
                <a:cs typeface="+mn-cs"/>
              </a:rPr>
              <a:t> </a:t>
            </a:r>
            <a:r>
              <a:rPr kumimoji="0" lang="pl-PL" altLang="en-US" sz="2000" b="0" i="0" u="none" strike="noStrike" kern="1200" cap="none" spc="0" normalizeH="0" baseline="0" noProof="0" dirty="0" err="1" smtClean="0">
                <a:ln>
                  <a:noFill/>
                </a:ln>
                <a:solidFill>
                  <a:srgbClr val="FFAD52"/>
                </a:solidFill>
                <a:effectLst/>
                <a:uLnTx/>
                <a:uFillTx/>
                <a:latin typeface="Microsoft YaHei" panose="020B0503020204020204" pitchFamily="34" charset="-122"/>
                <a:ea typeface="Microsoft YaHei" panose="020B0503020204020204" pitchFamily="34" charset="-122"/>
                <a:cs typeface="+mn-cs"/>
              </a:rPr>
              <a:t>developement</a:t>
            </a:r>
            <a:r>
              <a:rPr kumimoji="0" lang="pl-PL" altLang="en-US" sz="2000" b="0" i="0" u="none" strike="noStrike" kern="1200" cap="none" spc="0" normalizeH="0" baseline="0" noProof="0" dirty="0" smtClean="0">
                <a:ln>
                  <a:noFill/>
                </a:ln>
                <a:solidFill>
                  <a:srgbClr val="FFAD52"/>
                </a:solidFill>
                <a:effectLst/>
                <a:uLnTx/>
                <a:uFillTx/>
                <a:latin typeface="Microsoft YaHei" panose="020B0503020204020204" pitchFamily="34" charset="-122"/>
                <a:ea typeface="Microsoft YaHei" panose="020B0503020204020204" pitchFamily="34" charset="-122"/>
                <a:cs typeface="+mn-cs"/>
              </a:rPr>
              <a:t>: </a:t>
            </a:r>
            <a:endParaRPr kumimoji="0" lang="pl-PL" sz="2100" b="0" i="0" u="none" strike="noStrike" kern="1200" cap="none" spc="0" normalizeH="0" baseline="0" noProof="0" dirty="0">
              <a:ln>
                <a:noFill/>
              </a:ln>
              <a:solidFill>
                <a:srgbClr val="FFAD52"/>
              </a:solidFill>
              <a:effectLst/>
              <a:uLnTx/>
              <a:uFillTx/>
              <a:latin typeface="Microsoft YaHei" panose="020B0503020204020204" pitchFamily="34" charset="-122"/>
              <a:ea typeface="Microsoft YaHei" panose="020B0503020204020204" pitchFamily="34" charset="-122"/>
              <a:cs typeface="+mn-cs"/>
            </a:endParaRPr>
          </a:p>
        </p:txBody>
      </p:sp>
      <p:sp>
        <p:nvSpPr>
          <p:cNvPr id="5" name="Prostokąt 4"/>
          <p:cNvSpPr/>
          <p:nvPr/>
        </p:nvSpPr>
        <p:spPr>
          <a:xfrm>
            <a:off x="284322" y="644191"/>
            <a:ext cx="2590774" cy="400110"/>
          </a:xfrm>
          <a:prstGeom prst="rect">
            <a:avLst/>
          </a:prstGeom>
        </p:spPr>
        <p:txBody>
          <a:bodyPr wrap="none">
            <a:spAutoFit/>
          </a:bodyPr>
          <a:lstStyle/>
          <a:p>
            <a:pPr marL="0" marR="0" lvl="0" indent="0" algn="l" defTabSz="1088502" rtl="0" eaLnBrk="1" fontAlgn="auto" latinLnBrk="0" hangingPunct="1">
              <a:lnSpc>
                <a:spcPct val="100000"/>
              </a:lnSpc>
              <a:spcBef>
                <a:spcPts val="0"/>
              </a:spcBef>
              <a:spcAft>
                <a:spcPts val="0"/>
              </a:spcAft>
              <a:buClrTx/>
              <a:buSzTx/>
              <a:buFontTx/>
              <a:buNone/>
              <a:tabLst/>
              <a:defRPr/>
            </a:pPr>
            <a:r>
              <a:rPr kumimoji="0" lang="pl-PL" altLang="en-US" sz="2000" b="0" i="0" u="none" strike="noStrike" kern="1200" cap="none" spc="0" normalizeH="0" baseline="0" noProof="0" dirty="0" smtClean="0">
                <a:ln>
                  <a:noFill/>
                </a:ln>
                <a:solidFill>
                  <a:prstClr val="white"/>
                </a:solidFill>
                <a:effectLst/>
                <a:uLnTx/>
                <a:uFillTx/>
                <a:latin typeface="Swis721 Lt BT" panose="020B0403020202020204" pitchFamily="34" charset="0"/>
                <a:ea typeface="+mn-ea"/>
                <a:cs typeface="+mn-cs"/>
              </a:rPr>
              <a:t>IOM </a:t>
            </a:r>
            <a:r>
              <a:rPr kumimoji="0" lang="pl-PL" altLang="en-US" sz="2000" b="0" i="0" u="none" strike="noStrike" kern="1200" cap="none" spc="0" normalizeH="0" baseline="0" noProof="0" dirty="0" err="1" smtClean="0">
                <a:ln>
                  <a:noFill/>
                </a:ln>
                <a:solidFill>
                  <a:prstClr val="white"/>
                </a:solidFill>
                <a:effectLst/>
                <a:uLnTx/>
                <a:uFillTx/>
                <a:latin typeface="Swis721 Lt BT" panose="020B0403020202020204" pitchFamily="34" charset="0"/>
                <a:ea typeface="+mn-ea"/>
                <a:cs typeface="+mn-cs"/>
              </a:rPr>
              <a:t>late</a:t>
            </a:r>
            <a:r>
              <a:rPr kumimoji="0" lang="pl-PL" altLang="en-US" sz="2000" b="0" i="0" u="none" strike="noStrike" kern="1200" cap="none" spc="0" normalizeH="0" baseline="0" noProof="0" dirty="0" smtClean="0">
                <a:ln>
                  <a:noFill/>
                </a:ln>
                <a:solidFill>
                  <a:prstClr val="white"/>
                </a:solidFill>
                <a:effectLst/>
                <a:uLnTx/>
                <a:uFillTx/>
                <a:latin typeface="Swis721 Lt BT" panose="020B0403020202020204" pitchFamily="34" charset="0"/>
                <a:ea typeface="+mn-ea"/>
                <a:cs typeface="+mn-cs"/>
              </a:rPr>
              <a:t> 80’s </a:t>
            </a:r>
            <a:r>
              <a:rPr kumimoji="0" lang="pl-PL" altLang="en-US" sz="2000" b="0" i="0" u="none" strike="noStrike" kern="1200" cap="none" spc="0" normalizeH="0" baseline="0" noProof="0" dirty="0" err="1" smtClean="0">
                <a:ln>
                  <a:noFill/>
                </a:ln>
                <a:solidFill>
                  <a:prstClr val="white"/>
                </a:solidFill>
                <a:effectLst/>
                <a:uLnTx/>
                <a:uFillTx/>
                <a:latin typeface="Swis721 Lt BT" panose="020B0403020202020204" pitchFamily="34" charset="0"/>
                <a:ea typeface="+mn-ea"/>
                <a:cs typeface="+mn-cs"/>
              </a:rPr>
              <a:t>developements</a:t>
            </a:r>
            <a:r>
              <a:rPr kumimoji="0" lang="pl-PL" altLang="en-US" sz="2000" b="0" i="0" u="none" strike="noStrike" kern="1200" cap="none" spc="0" normalizeH="0" baseline="0" noProof="0" dirty="0" smtClean="0">
                <a:ln>
                  <a:noFill/>
                </a:ln>
                <a:solidFill>
                  <a:prstClr val="white"/>
                </a:solidFill>
                <a:effectLst/>
                <a:uLnTx/>
                <a:uFillTx/>
                <a:latin typeface="Swis721 Lt BT" panose="020B0403020202020204" pitchFamily="34" charset="0"/>
                <a:ea typeface="+mn-ea"/>
                <a:cs typeface="+mn-cs"/>
              </a:rPr>
              <a:t> </a:t>
            </a:r>
            <a:endParaRPr kumimoji="0" lang="en-US" sz="2100" b="0" i="0" u="none" strike="noStrike" kern="1200" cap="none" spc="0" normalizeH="0" baseline="0" noProof="0" dirty="0">
              <a:ln>
                <a:noFill/>
              </a:ln>
              <a:solidFill>
                <a:prstClr val="white"/>
              </a:solidFill>
              <a:effectLst/>
              <a:uLnTx/>
              <a:uFillTx/>
              <a:latin typeface="Swis721 Lt BT" panose="020B0403020202020204" pitchFamily="34" charset="0"/>
              <a:ea typeface="+mn-ea"/>
              <a:cs typeface="+mn-cs"/>
            </a:endParaRPr>
          </a:p>
        </p:txBody>
      </p:sp>
      <p:sp>
        <p:nvSpPr>
          <p:cNvPr id="9" name="Prostokąt 8"/>
          <p:cNvSpPr/>
          <p:nvPr/>
        </p:nvSpPr>
        <p:spPr>
          <a:xfrm>
            <a:off x="0" y="5574034"/>
            <a:ext cx="7823398" cy="707886"/>
          </a:xfrm>
          <a:prstGeom prst="rect">
            <a:avLst/>
          </a:prstGeom>
        </p:spPr>
        <p:txBody>
          <a:bodyPr wrap="square">
            <a:spAutoFit/>
          </a:bodyPr>
          <a:lstStyle/>
          <a:p>
            <a:pPr marL="0" marR="0" lvl="0" indent="0" algn="ctr" defTabSz="1088502"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dirty="0" smtClean="0">
                <a:ln>
                  <a:noFill/>
                </a:ln>
                <a:effectLst/>
                <a:uLnTx/>
                <a:uFillTx/>
                <a:latin typeface="Swis721 Lt BT" panose="020B0403020202020204" pitchFamily="34" charset="0"/>
                <a:ea typeface="+mn-ea"/>
                <a:cs typeface="+mn-cs"/>
              </a:rPr>
              <a:t>Mining platform vessel equipped with</a:t>
            </a:r>
            <a:r>
              <a:rPr kumimoji="0" lang="en-US" altLang="en-US" sz="2000" b="0" i="0" u="none" strike="noStrike" kern="1200" cap="none" spc="0" normalizeH="0" dirty="0" smtClean="0">
                <a:ln>
                  <a:noFill/>
                </a:ln>
                <a:effectLst/>
                <a:uLnTx/>
                <a:uFillTx/>
                <a:latin typeface="Swis721 Lt BT" panose="020B0403020202020204" pitchFamily="34" charset="0"/>
                <a:ea typeface="+mn-ea"/>
                <a:cs typeface="+mn-cs"/>
              </a:rPr>
              <a:t> wind power generators</a:t>
            </a:r>
            <a:r>
              <a:rPr kumimoji="0" lang="en-US" altLang="en-US" sz="2000" b="0" i="0" u="none" strike="noStrike" kern="1200" cap="none" spc="0" normalizeH="0" baseline="0" dirty="0" smtClean="0">
                <a:ln>
                  <a:noFill/>
                </a:ln>
                <a:effectLst/>
                <a:uLnTx/>
                <a:uFillTx/>
                <a:latin typeface="Swis721 Lt BT" panose="020B0403020202020204" pitchFamily="34" charset="0"/>
                <a:ea typeface="+mn-ea"/>
                <a:cs typeface="+mn-cs"/>
              </a:rPr>
              <a:t>, artificial ocean harbor for transport vessels, stiff vertical mining column and the collector</a:t>
            </a:r>
            <a:endParaRPr kumimoji="0" lang="en-US" sz="2100" b="0" i="0" u="none" strike="noStrike" kern="1200" cap="none" spc="0" normalizeH="0" baseline="0" dirty="0">
              <a:ln>
                <a:noFill/>
              </a:ln>
              <a:effectLst/>
              <a:uLnTx/>
              <a:uFillTx/>
              <a:latin typeface="Swis721 Lt BT" panose="020B0403020202020204" pitchFamily="34" charset="0"/>
              <a:ea typeface="+mn-ea"/>
              <a:cs typeface="+mn-cs"/>
            </a:endParaRPr>
          </a:p>
        </p:txBody>
      </p:sp>
      <p:pic>
        <p:nvPicPr>
          <p:cNvPr id="2" name="Obraz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54776"/>
            <a:ext cx="6715934" cy="4104754"/>
          </a:xfrm>
          <a:prstGeom prst="rect">
            <a:avLst/>
          </a:prstGeom>
        </p:spPr>
      </p:pic>
      <p:pic>
        <p:nvPicPr>
          <p:cNvPr id="12" name="Obraz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8980" y="4179"/>
            <a:ext cx="6146096" cy="3234080"/>
          </a:xfrm>
          <a:prstGeom prst="rect">
            <a:avLst/>
          </a:prstGeom>
        </p:spPr>
      </p:pic>
      <p:sp>
        <p:nvSpPr>
          <p:cNvPr id="13" name="Prostokąt 12"/>
          <p:cNvSpPr/>
          <p:nvPr/>
        </p:nvSpPr>
        <p:spPr>
          <a:xfrm>
            <a:off x="16702" y="1292264"/>
            <a:ext cx="3558224" cy="2087812"/>
          </a:xfrm>
          <a:prstGeom prst="rect">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Strzałka w prawo 13"/>
          <p:cNvSpPr/>
          <p:nvPr/>
        </p:nvSpPr>
        <p:spPr>
          <a:xfrm>
            <a:off x="3790950" y="1627201"/>
            <a:ext cx="3927987" cy="1152128"/>
          </a:xfrm>
          <a:prstGeom prst="rightArrow">
            <a:avLst/>
          </a:prstGeom>
          <a:solidFill>
            <a:schemeClr val="accent1">
              <a:alpha val="2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5" name="Obraz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7374" y="3238259"/>
            <a:ext cx="4575063" cy="3634148"/>
          </a:xfrm>
          <a:prstGeom prst="rect">
            <a:avLst/>
          </a:prstGeom>
        </p:spPr>
      </p:pic>
    </p:spTree>
    <p:extLst>
      <p:ext uri="{BB962C8B-B14F-4D97-AF65-F5344CB8AC3E}">
        <p14:creationId xmlns:p14="http://schemas.microsoft.com/office/powerpoint/2010/main" val="416581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rostokąt 10"/>
          <p:cNvSpPr/>
          <p:nvPr/>
        </p:nvSpPr>
        <p:spPr>
          <a:xfrm>
            <a:off x="-25473" y="0"/>
            <a:ext cx="6161170" cy="1292264"/>
          </a:xfrm>
          <a:prstGeom prst="rect">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p:cNvSpPr/>
          <p:nvPr/>
        </p:nvSpPr>
        <p:spPr>
          <a:xfrm>
            <a:off x="228687" y="244081"/>
            <a:ext cx="4494628" cy="400110"/>
          </a:xfrm>
          <a:prstGeom prst="rect">
            <a:avLst/>
          </a:prstGeom>
        </p:spPr>
        <p:txBody>
          <a:bodyPr wrap="none">
            <a:spAutoFit/>
          </a:bodyPr>
          <a:lstStyle/>
          <a:p>
            <a:r>
              <a:rPr lang="pl-PL" altLang="en-US" sz="2000" dirty="0" err="1">
                <a:solidFill>
                  <a:srgbClr val="FFAD52"/>
                </a:solidFill>
                <a:latin typeface="Microsoft YaHei" panose="020B0503020204020204" pitchFamily="34" charset="-122"/>
                <a:ea typeface="Microsoft YaHei" panose="020B0503020204020204" pitchFamily="34" charset="-122"/>
              </a:rPr>
              <a:t>Mining</a:t>
            </a:r>
            <a:r>
              <a:rPr lang="pl-PL" altLang="en-US" sz="2000" dirty="0">
                <a:solidFill>
                  <a:srgbClr val="FFAD52"/>
                </a:solidFill>
                <a:latin typeface="Microsoft YaHei" panose="020B0503020204020204" pitchFamily="34" charset="-122"/>
                <a:ea typeface="Microsoft YaHei" panose="020B0503020204020204" pitchFamily="34" charset="-122"/>
              </a:rPr>
              <a:t> </a:t>
            </a:r>
            <a:r>
              <a:rPr lang="pl-PL" altLang="en-US" sz="2000" dirty="0" err="1">
                <a:solidFill>
                  <a:srgbClr val="FFAD52"/>
                </a:solidFill>
                <a:latin typeface="Microsoft YaHei" panose="020B0503020204020204" pitchFamily="34" charset="-122"/>
                <a:ea typeface="Microsoft YaHei" panose="020B0503020204020204" pitchFamily="34" charset="-122"/>
              </a:rPr>
              <a:t>technology</a:t>
            </a:r>
            <a:r>
              <a:rPr lang="pl-PL" altLang="en-US" sz="2000" dirty="0">
                <a:solidFill>
                  <a:srgbClr val="FFAD52"/>
                </a:solidFill>
                <a:latin typeface="Microsoft YaHei" panose="020B0503020204020204" pitchFamily="34" charset="-122"/>
                <a:ea typeface="Microsoft YaHei" panose="020B0503020204020204" pitchFamily="34" charset="-122"/>
              </a:rPr>
              <a:t> </a:t>
            </a:r>
            <a:r>
              <a:rPr lang="pl-PL" altLang="en-US" sz="2000" dirty="0" err="1" smtClean="0">
                <a:solidFill>
                  <a:srgbClr val="FFAD52"/>
                </a:solidFill>
                <a:latin typeface="Microsoft YaHei" panose="020B0503020204020204" pitchFamily="34" charset="-122"/>
                <a:ea typeface="Microsoft YaHei" panose="020B0503020204020204" pitchFamily="34" charset="-122"/>
              </a:rPr>
              <a:t>developement</a:t>
            </a:r>
            <a:r>
              <a:rPr lang="pl-PL" altLang="en-US" sz="2000" dirty="0" smtClean="0">
                <a:solidFill>
                  <a:srgbClr val="FFAD52"/>
                </a:solidFill>
                <a:latin typeface="Microsoft YaHei" panose="020B0503020204020204" pitchFamily="34" charset="-122"/>
                <a:ea typeface="Microsoft YaHei" panose="020B0503020204020204" pitchFamily="34" charset="-122"/>
              </a:rPr>
              <a:t>: </a:t>
            </a:r>
            <a:endParaRPr lang="pl-PL" dirty="0">
              <a:solidFill>
                <a:srgbClr val="FFAD52"/>
              </a:solidFill>
              <a:latin typeface="Microsoft YaHei" panose="020B0503020204020204" pitchFamily="34" charset="-122"/>
              <a:ea typeface="Microsoft YaHei" panose="020B0503020204020204" pitchFamily="34" charset="-122"/>
            </a:endParaRPr>
          </a:p>
        </p:txBody>
      </p:sp>
      <p:sp>
        <p:nvSpPr>
          <p:cNvPr id="5" name="Prostokąt 4"/>
          <p:cNvSpPr/>
          <p:nvPr/>
        </p:nvSpPr>
        <p:spPr>
          <a:xfrm>
            <a:off x="284322" y="644191"/>
            <a:ext cx="2977097" cy="400110"/>
          </a:xfrm>
          <a:prstGeom prst="rect">
            <a:avLst/>
          </a:prstGeom>
        </p:spPr>
        <p:txBody>
          <a:bodyPr wrap="none">
            <a:spAutoFit/>
          </a:bodyPr>
          <a:lstStyle/>
          <a:p>
            <a:r>
              <a:rPr lang="pl-PL" altLang="en-US" sz="2000" dirty="0" err="1">
                <a:solidFill>
                  <a:schemeClr val="bg1"/>
                </a:solidFill>
                <a:latin typeface="Swis721 Lt BT" panose="020B0403020202020204" pitchFamily="34" charset="0"/>
              </a:rPr>
              <a:t>ship</a:t>
            </a:r>
            <a:r>
              <a:rPr lang="pl-PL" altLang="en-US" sz="2000" dirty="0">
                <a:solidFill>
                  <a:schemeClr val="bg1"/>
                </a:solidFill>
                <a:latin typeface="Swis721 Lt BT" panose="020B0403020202020204" pitchFamily="34" charset="0"/>
              </a:rPr>
              <a:t> and </a:t>
            </a:r>
            <a:r>
              <a:rPr lang="pl-PL" altLang="en-US" sz="2000" dirty="0" err="1">
                <a:solidFill>
                  <a:schemeClr val="bg1"/>
                </a:solidFill>
                <a:latin typeface="Swis721 Lt BT" panose="020B0403020202020204" pitchFamily="34" charset="0"/>
              </a:rPr>
              <a:t>collector</a:t>
            </a:r>
            <a:r>
              <a:rPr lang="pl-PL" altLang="en-US" sz="2000" dirty="0">
                <a:solidFill>
                  <a:schemeClr val="bg1"/>
                </a:solidFill>
                <a:latin typeface="Swis721 Lt BT" panose="020B0403020202020204" pitchFamily="34" charset="0"/>
              </a:rPr>
              <a:t> </a:t>
            </a:r>
            <a:r>
              <a:rPr lang="pl-PL" altLang="en-US" sz="2000" dirty="0" smtClean="0">
                <a:solidFill>
                  <a:schemeClr val="bg1"/>
                </a:solidFill>
                <a:latin typeface="Swis721 Lt BT" panose="020B0403020202020204" pitchFamily="34" charset="0"/>
              </a:rPr>
              <a:t>design</a:t>
            </a:r>
            <a:endParaRPr lang="en-US" dirty="0">
              <a:solidFill>
                <a:schemeClr val="bg1"/>
              </a:solidFill>
              <a:latin typeface="Swis721 Lt BT" panose="020B0403020202020204" pitchFamily="34" charset="0"/>
            </a:endParaRPr>
          </a:p>
        </p:txBody>
      </p:sp>
      <p:pic>
        <p:nvPicPr>
          <p:cNvPr id="6" name="Obraz 5"/>
          <p:cNvPicPr>
            <a:picLocks noChangeAspect="1"/>
          </p:cNvPicPr>
          <p:nvPr/>
        </p:nvPicPr>
        <p:blipFill rotWithShape="1">
          <a:blip r:embed="rId2">
            <a:extLst>
              <a:ext uri="{28A0092B-C50C-407E-A947-70E740481C1C}">
                <a14:useLocalDpi xmlns:a14="http://schemas.microsoft.com/office/drawing/2010/main" val="0"/>
              </a:ext>
            </a:extLst>
          </a:blip>
          <a:srcRect l="7658" t="2744" r="6295" b="16645"/>
          <a:stretch/>
        </p:blipFill>
        <p:spPr>
          <a:xfrm>
            <a:off x="6959302" y="3645818"/>
            <a:ext cx="4530382" cy="3024336"/>
          </a:xfrm>
          <a:prstGeom prst="rect">
            <a:avLst/>
          </a:prstGeom>
        </p:spPr>
      </p:pic>
      <p:pic>
        <p:nvPicPr>
          <p:cNvPr id="7" name="Picture 1"/>
          <p:cNvPicPr>
            <a:picLocks noChangeAspect="1"/>
          </p:cNvPicPr>
          <p:nvPr/>
        </p:nvPicPr>
        <p:blipFill rotWithShape="1">
          <a:blip r:embed="rId3">
            <a:extLst>
              <a:ext uri="{28A0092B-C50C-407E-A947-70E740481C1C}">
                <a14:useLocalDpi xmlns:a14="http://schemas.microsoft.com/office/drawing/2010/main" val="0"/>
              </a:ext>
            </a:extLst>
          </a:blip>
          <a:srcRect l="2481" t="1988" r="1375" b="61574"/>
          <a:stretch/>
        </p:blipFill>
        <p:spPr bwMode="auto">
          <a:xfrm>
            <a:off x="218891" y="4869954"/>
            <a:ext cx="6136005" cy="142476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8" name="Obraz 7"/>
          <p:cNvPicPr>
            <a:picLocks noChangeAspect="1"/>
          </p:cNvPicPr>
          <p:nvPr/>
        </p:nvPicPr>
        <p:blipFill rotWithShape="1">
          <a:blip r:embed="rId4" cstate="print">
            <a:extLst>
              <a:ext uri="{28A0092B-C50C-407E-A947-70E740481C1C}">
                <a14:useLocalDpi xmlns:a14="http://schemas.microsoft.com/office/drawing/2010/main" val="0"/>
              </a:ext>
            </a:extLst>
          </a:blip>
          <a:srcRect t="3931" b="3848"/>
          <a:stretch/>
        </p:blipFill>
        <p:spPr>
          <a:xfrm>
            <a:off x="6343250" y="117426"/>
            <a:ext cx="5800628" cy="3009015"/>
          </a:xfrm>
          <a:prstGeom prst="rect">
            <a:avLst/>
          </a:prstGeom>
        </p:spPr>
      </p:pic>
      <p:pic>
        <p:nvPicPr>
          <p:cNvPr id="10" name="Picture 1"/>
          <p:cNvPicPr>
            <a:picLocks noChangeAspect="1"/>
          </p:cNvPicPr>
          <p:nvPr/>
        </p:nvPicPr>
        <p:blipFill rotWithShape="1">
          <a:blip r:embed="rId3">
            <a:extLst>
              <a:ext uri="{28A0092B-C50C-407E-A947-70E740481C1C}">
                <a14:useLocalDpi xmlns:a14="http://schemas.microsoft.com/office/drawing/2010/main" val="0"/>
              </a:ext>
            </a:extLst>
          </a:blip>
          <a:srcRect l="8269" t="46319" r="2457" b="2831"/>
          <a:stretch/>
        </p:blipFill>
        <p:spPr bwMode="auto">
          <a:xfrm>
            <a:off x="438089" y="1917626"/>
            <a:ext cx="5697608" cy="198828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543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rostokąt 7"/>
          <p:cNvSpPr/>
          <p:nvPr/>
        </p:nvSpPr>
        <p:spPr>
          <a:xfrm>
            <a:off x="0" y="-1"/>
            <a:ext cx="12190412" cy="3429795"/>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2200" dirty="0"/>
          </a:p>
        </p:txBody>
      </p:sp>
      <p:sp>
        <p:nvSpPr>
          <p:cNvPr id="6" name="Prostokąt 5"/>
          <p:cNvSpPr/>
          <p:nvPr/>
        </p:nvSpPr>
        <p:spPr>
          <a:xfrm>
            <a:off x="190550" y="333450"/>
            <a:ext cx="8352928" cy="800219"/>
          </a:xfrm>
          <a:prstGeom prst="rect">
            <a:avLst/>
          </a:prstGeom>
        </p:spPr>
        <p:txBody>
          <a:bodyPr wrap="square">
            <a:spAutoFit/>
          </a:bodyPr>
          <a:lstStyle/>
          <a:p>
            <a:pPr algn="ctr"/>
            <a:r>
              <a:rPr lang="pl-PL" sz="2300" dirty="0" smtClean="0">
                <a:solidFill>
                  <a:srgbClr val="FFAD52"/>
                </a:solidFill>
                <a:latin typeface="Microsoft YaHei" panose="020B0503020204020204" pitchFamily="34" charset="-122"/>
                <a:ea typeface="Microsoft YaHei" panose="020B0503020204020204" pitchFamily="34" charset="-122"/>
              </a:rPr>
              <a:t>IOM </a:t>
            </a:r>
            <a:r>
              <a:rPr lang="pl-PL" sz="2300" dirty="0" err="1" smtClean="0">
                <a:solidFill>
                  <a:srgbClr val="FFAD52"/>
                </a:solidFill>
                <a:latin typeface="Microsoft YaHei" panose="020B0503020204020204" pitchFamily="34" charset="-122"/>
                <a:ea typeface="Microsoft YaHei" panose="020B0503020204020204" pitchFamily="34" charset="-122"/>
              </a:rPr>
              <a:t>environmental</a:t>
            </a:r>
            <a:r>
              <a:rPr lang="pl-PL" sz="2300" dirty="0" smtClean="0">
                <a:solidFill>
                  <a:srgbClr val="FFAD52"/>
                </a:solidFill>
                <a:latin typeface="Microsoft YaHei" panose="020B0503020204020204" pitchFamily="34" charset="-122"/>
                <a:ea typeface="Microsoft YaHei" panose="020B0503020204020204" pitchFamily="34" charset="-122"/>
              </a:rPr>
              <a:t> </a:t>
            </a:r>
            <a:r>
              <a:rPr lang="pl-PL" sz="2300" dirty="0" err="1" smtClean="0">
                <a:solidFill>
                  <a:srgbClr val="FFAD52"/>
                </a:solidFill>
                <a:latin typeface="Microsoft YaHei" panose="020B0503020204020204" pitchFamily="34" charset="-122"/>
                <a:ea typeface="Microsoft YaHei" panose="020B0503020204020204" pitchFamily="34" charset="-122"/>
              </a:rPr>
              <a:t>work</a:t>
            </a:r>
            <a:r>
              <a:rPr lang="pl-PL" sz="2300" dirty="0" smtClean="0">
                <a:solidFill>
                  <a:srgbClr val="FFAD52"/>
                </a:solidFill>
                <a:latin typeface="Microsoft YaHei" panose="020B0503020204020204" pitchFamily="34" charset="-122"/>
                <a:ea typeface="Microsoft YaHei" panose="020B0503020204020204" pitchFamily="34" charset="-122"/>
              </a:rPr>
              <a:t> – </a:t>
            </a:r>
            <a:r>
              <a:rPr lang="pl-PL" sz="2300" dirty="0" err="1" smtClean="0">
                <a:solidFill>
                  <a:srgbClr val="FFAD52"/>
                </a:solidFill>
                <a:latin typeface="Microsoft YaHei" panose="020B0503020204020204" pitchFamily="34" charset="-122"/>
                <a:ea typeface="Microsoft YaHei" panose="020B0503020204020204" pitchFamily="34" charset="-122"/>
              </a:rPr>
              <a:t>sustainable</a:t>
            </a:r>
            <a:r>
              <a:rPr lang="pl-PL" sz="2300" dirty="0" smtClean="0">
                <a:solidFill>
                  <a:srgbClr val="FFAD52"/>
                </a:solidFill>
                <a:latin typeface="Microsoft YaHei" panose="020B0503020204020204" pitchFamily="34" charset="-122"/>
                <a:ea typeface="Microsoft YaHei" panose="020B0503020204020204" pitchFamily="34" charset="-122"/>
              </a:rPr>
              <a:t> </a:t>
            </a:r>
            <a:r>
              <a:rPr lang="pl-PL" sz="2300" dirty="0" err="1" smtClean="0">
                <a:solidFill>
                  <a:srgbClr val="FFAD52"/>
                </a:solidFill>
                <a:latin typeface="Microsoft YaHei" panose="020B0503020204020204" pitchFamily="34" charset="-122"/>
                <a:ea typeface="Microsoft YaHei" panose="020B0503020204020204" pitchFamily="34" charset="-122"/>
              </a:rPr>
              <a:t>mining</a:t>
            </a:r>
            <a:r>
              <a:rPr lang="pl-PL" sz="2300" dirty="0" smtClean="0">
                <a:solidFill>
                  <a:srgbClr val="FFAD52"/>
                </a:solidFill>
                <a:latin typeface="Microsoft YaHei" panose="020B0503020204020204" pitchFamily="34" charset="-122"/>
                <a:ea typeface="Microsoft YaHei" panose="020B0503020204020204" pitchFamily="34" charset="-122"/>
              </a:rPr>
              <a:t> policy in the </a:t>
            </a:r>
            <a:r>
              <a:rPr lang="pl-PL" sz="2300" dirty="0" err="1" smtClean="0">
                <a:solidFill>
                  <a:srgbClr val="FFAD52"/>
                </a:solidFill>
                <a:latin typeface="Microsoft YaHei" panose="020B0503020204020204" pitchFamily="34" charset="-122"/>
                <a:ea typeface="Microsoft YaHei" panose="020B0503020204020204" pitchFamily="34" charset="-122"/>
              </a:rPr>
              <a:t>exploration</a:t>
            </a:r>
            <a:r>
              <a:rPr lang="pl-PL" sz="2300" dirty="0" smtClean="0">
                <a:solidFill>
                  <a:srgbClr val="FFAD52"/>
                </a:solidFill>
                <a:latin typeface="Microsoft YaHei" panose="020B0503020204020204" pitchFamily="34" charset="-122"/>
                <a:ea typeface="Microsoft YaHei" panose="020B0503020204020204" pitchFamily="34" charset="-122"/>
              </a:rPr>
              <a:t> </a:t>
            </a:r>
            <a:r>
              <a:rPr lang="pl-PL" sz="2300" dirty="0" err="1" smtClean="0">
                <a:solidFill>
                  <a:srgbClr val="FFAD52"/>
                </a:solidFill>
                <a:latin typeface="Microsoft YaHei" panose="020B0503020204020204" pitchFamily="34" charset="-122"/>
                <a:ea typeface="Microsoft YaHei" panose="020B0503020204020204" pitchFamily="34" charset="-122"/>
              </a:rPr>
              <a:t>area</a:t>
            </a:r>
            <a:r>
              <a:rPr lang="pl-PL" sz="2300" dirty="0" smtClean="0">
                <a:solidFill>
                  <a:srgbClr val="FFAD52"/>
                </a:solidFill>
                <a:latin typeface="Microsoft YaHei" panose="020B0503020204020204" pitchFamily="34" charset="-122"/>
                <a:ea typeface="Microsoft YaHei" panose="020B0503020204020204" pitchFamily="34" charset="-122"/>
              </a:rPr>
              <a:t> </a:t>
            </a:r>
            <a:endParaRPr lang="en-US" sz="2300" dirty="0">
              <a:solidFill>
                <a:srgbClr val="FFAD52"/>
              </a:solidFill>
              <a:latin typeface="Microsoft YaHei" panose="020B0503020204020204" pitchFamily="34" charset="-122"/>
              <a:ea typeface="Microsoft YaHei" panose="020B0503020204020204" pitchFamily="34" charset="-122"/>
            </a:endParaRPr>
          </a:p>
        </p:txBody>
      </p:sp>
      <p:sp>
        <p:nvSpPr>
          <p:cNvPr id="7" name="Prostokąt 6"/>
          <p:cNvSpPr/>
          <p:nvPr/>
        </p:nvSpPr>
        <p:spPr>
          <a:xfrm>
            <a:off x="406574" y="954167"/>
            <a:ext cx="8136904" cy="2380139"/>
          </a:xfrm>
          <a:prstGeom prst="rect">
            <a:avLst/>
          </a:prstGeom>
        </p:spPr>
        <p:txBody>
          <a:bodyPr wrap="square">
            <a:spAutoFit/>
          </a:bodyPr>
          <a:lstStyle/>
          <a:p>
            <a:pPr>
              <a:spcAft>
                <a:spcPts val="1000"/>
              </a:spcAft>
            </a:pPr>
            <a:r>
              <a:rPr lang="pl-PL" sz="2200" b="1" dirty="0" err="1" smtClean="0">
                <a:solidFill>
                  <a:schemeClr val="bg1"/>
                </a:solidFill>
                <a:latin typeface="Swis721 Lt BT" panose="020B0403020202020204" pitchFamily="34" charset="0"/>
              </a:rPr>
              <a:t>Objectives</a:t>
            </a:r>
            <a:r>
              <a:rPr lang="pl-PL" sz="2200" b="1" dirty="0" smtClean="0">
                <a:solidFill>
                  <a:schemeClr val="bg1"/>
                </a:solidFill>
                <a:latin typeface="Swis721 Lt BT" panose="020B0403020202020204" pitchFamily="34" charset="0"/>
              </a:rPr>
              <a:t>:</a:t>
            </a:r>
          </a:p>
          <a:p>
            <a:pPr marL="342900" indent="-342900">
              <a:spcAft>
                <a:spcPts val="1000"/>
              </a:spcAft>
              <a:buFont typeface="Arial" panose="020B0604020202020204" pitchFamily="34" charset="0"/>
              <a:buAutoNum type="arabicPeriod"/>
            </a:pPr>
            <a:r>
              <a:rPr lang="pl-PL" altLang="pl-PL" sz="2200" dirty="0" smtClean="0">
                <a:solidFill>
                  <a:schemeClr val="bg1"/>
                </a:solidFill>
                <a:latin typeface="Swis721 Lt BT" panose="020B0403020202020204" pitchFamily="34" charset="0"/>
                <a:cs typeface="Arial" panose="020B0604020202020204" pitchFamily="34" charset="0"/>
              </a:rPr>
              <a:t>T</a:t>
            </a:r>
            <a:r>
              <a:rPr lang="en-US" altLang="pl-PL" sz="2200" dirty="0" smtClean="0">
                <a:solidFill>
                  <a:schemeClr val="bg1"/>
                </a:solidFill>
                <a:latin typeface="Swis721 Lt BT" panose="020B0403020202020204" pitchFamily="34" charset="0"/>
                <a:cs typeface="Arial" panose="020B0604020202020204" pitchFamily="34" charset="0"/>
              </a:rPr>
              <a:t>o </a:t>
            </a:r>
            <a:r>
              <a:rPr lang="en-US" altLang="pl-PL" sz="2200" dirty="0">
                <a:solidFill>
                  <a:schemeClr val="bg1"/>
                </a:solidFill>
                <a:latin typeface="Swis721 Lt BT" panose="020B0403020202020204" pitchFamily="34" charset="0"/>
                <a:cs typeface="Arial" panose="020B0604020202020204" pitchFamily="34" charset="0"/>
              </a:rPr>
              <a:t>understand</a:t>
            </a:r>
            <a:r>
              <a:rPr lang="pl-PL" altLang="pl-PL" sz="2200" dirty="0">
                <a:solidFill>
                  <a:schemeClr val="bg1"/>
                </a:solidFill>
                <a:latin typeface="Swis721 Lt BT" panose="020B0403020202020204" pitchFamily="34" charset="0"/>
                <a:cs typeface="Arial" panose="020B0604020202020204" pitchFamily="34" charset="0"/>
              </a:rPr>
              <a:t> </a:t>
            </a:r>
            <a:r>
              <a:rPr lang="en-US" altLang="pl-PL" sz="2200" dirty="0">
                <a:solidFill>
                  <a:schemeClr val="bg1"/>
                </a:solidFill>
                <a:latin typeface="Swis721 Lt BT" panose="020B0403020202020204" pitchFamily="34" charset="0"/>
                <a:cs typeface="Arial" panose="020B0604020202020204" pitchFamily="34" charset="0"/>
              </a:rPr>
              <a:t>environmental conditions in the IOM area, </a:t>
            </a:r>
            <a:r>
              <a:rPr lang="en-US" altLang="pl-PL" sz="2200" dirty="0" smtClean="0">
                <a:solidFill>
                  <a:schemeClr val="bg1"/>
                </a:solidFill>
                <a:latin typeface="Swis721 Lt BT" panose="020B0403020202020204" pitchFamily="34" charset="0"/>
                <a:cs typeface="Arial" panose="020B0604020202020204" pitchFamily="34" charset="0"/>
              </a:rPr>
              <a:t>to </a:t>
            </a:r>
            <a:r>
              <a:rPr lang="en-US" altLang="pl-PL" sz="2200" dirty="0">
                <a:solidFill>
                  <a:schemeClr val="bg1"/>
                </a:solidFill>
                <a:latin typeface="Swis721 Lt BT" panose="020B0403020202020204" pitchFamily="34" charset="0"/>
                <a:cs typeface="Arial" panose="020B0604020202020204" pitchFamily="34" charset="0"/>
              </a:rPr>
              <a:t>assess its spatial and temporal </a:t>
            </a:r>
            <a:r>
              <a:rPr lang="en-US" altLang="pl-PL" sz="2200" dirty="0" smtClean="0">
                <a:solidFill>
                  <a:schemeClr val="bg1"/>
                </a:solidFill>
                <a:latin typeface="Swis721 Lt BT" panose="020B0403020202020204" pitchFamily="34" charset="0"/>
                <a:cs typeface="Arial" panose="020B0604020202020204" pitchFamily="34" charset="0"/>
              </a:rPr>
              <a:t>variability</a:t>
            </a:r>
            <a:endParaRPr lang="en-US" altLang="pl-PL" sz="2200" dirty="0">
              <a:solidFill>
                <a:schemeClr val="bg1"/>
              </a:solidFill>
              <a:latin typeface="Swis721 Lt BT" panose="020B0403020202020204" pitchFamily="34" charset="0"/>
              <a:cs typeface="Arial" panose="020B0604020202020204" pitchFamily="34" charset="0"/>
            </a:endParaRPr>
          </a:p>
          <a:p>
            <a:pPr marL="342900" indent="-342900">
              <a:buFont typeface="Arial" panose="020B0604020202020204" pitchFamily="34" charset="0"/>
              <a:buAutoNum type="arabicPeriod"/>
            </a:pPr>
            <a:r>
              <a:rPr lang="pl-PL" altLang="pl-PL" sz="2200" dirty="0" smtClean="0">
                <a:solidFill>
                  <a:schemeClr val="bg1"/>
                </a:solidFill>
                <a:latin typeface="Swis721 Lt BT" panose="020B0403020202020204" pitchFamily="34" charset="0"/>
                <a:cs typeface="Arial" panose="020B0604020202020204" pitchFamily="34" charset="0"/>
              </a:rPr>
              <a:t>T</a:t>
            </a:r>
            <a:r>
              <a:rPr lang="en-US" altLang="pl-PL" sz="2200" dirty="0" smtClean="0">
                <a:solidFill>
                  <a:schemeClr val="bg1"/>
                </a:solidFill>
                <a:latin typeface="Swis721 Lt BT" panose="020B0403020202020204" pitchFamily="34" charset="0"/>
                <a:cs typeface="Arial" panose="020B0604020202020204" pitchFamily="34" charset="0"/>
              </a:rPr>
              <a:t>o </a:t>
            </a:r>
            <a:r>
              <a:rPr lang="en-US" altLang="pl-PL" sz="2200" dirty="0">
                <a:solidFill>
                  <a:schemeClr val="bg1"/>
                </a:solidFill>
                <a:latin typeface="Swis721 Lt BT" panose="020B0403020202020204" pitchFamily="34" charset="0"/>
                <a:cs typeface="Arial" panose="020B0604020202020204" pitchFamily="34" charset="0"/>
              </a:rPr>
              <a:t>gather environmental baseline data necessary for establishment of baselines for the assessment of likely effects on marine environment and development of</a:t>
            </a:r>
            <a:r>
              <a:rPr lang="pl-PL" altLang="pl-PL" sz="2200" dirty="0">
                <a:solidFill>
                  <a:schemeClr val="bg1"/>
                </a:solidFill>
                <a:latin typeface="Swis721 Lt BT" panose="020B0403020202020204" pitchFamily="34" charset="0"/>
                <a:cs typeface="Arial" panose="020B0604020202020204" pitchFamily="34" charset="0"/>
              </a:rPr>
              <a:t> </a:t>
            </a:r>
            <a:r>
              <a:rPr lang="en-US" altLang="pl-PL" sz="2200" dirty="0">
                <a:solidFill>
                  <a:schemeClr val="bg1"/>
                </a:solidFill>
                <a:latin typeface="Swis721 Lt BT" panose="020B0403020202020204" pitchFamily="34" charset="0"/>
                <a:cs typeface="Arial" panose="020B0604020202020204" pitchFamily="34" charset="0"/>
              </a:rPr>
              <a:t>monitoring </a:t>
            </a:r>
            <a:r>
              <a:rPr lang="en-US" altLang="pl-PL" sz="2200" dirty="0" smtClean="0">
                <a:solidFill>
                  <a:schemeClr val="bg1"/>
                </a:solidFill>
                <a:latin typeface="Swis721 Lt BT" panose="020B0403020202020204" pitchFamily="34" charset="0"/>
                <a:cs typeface="Arial" panose="020B0604020202020204" pitchFamily="34" charset="0"/>
              </a:rPr>
              <a:t>program</a:t>
            </a:r>
            <a:endParaRPr lang="pl-PL" sz="2200" dirty="0" smtClean="0">
              <a:solidFill>
                <a:schemeClr val="bg1"/>
              </a:solidFill>
              <a:latin typeface="Swis721 BT" panose="020B0504020202020204" pitchFamily="34" charset="0"/>
            </a:endParaRPr>
          </a:p>
        </p:txBody>
      </p:sp>
      <p:pic>
        <p:nvPicPr>
          <p:cNvPr id="10" name="Obraz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3558" y="584717"/>
            <a:ext cx="1711071" cy="2093053"/>
          </a:xfrm>
          <a:prstGeom prst="rect">
            <a:avLst/>
          </a:prstGeom>
        </p:spPr>
      </p:pic>
      <p:pic>
        <p:nvPicPr>
          <p:cNvPr id="11" name="Obraz 10"/>
          <p:cNvPicPr>
            <a:picLocks noChangeAspect="1"/>
          </p:cNvPicPr>
          <p:nvPr/>
        </p:nvPicPr>
        <p:blipFill rotWithShape="1">
          <a:blip r:embed="rId4" cstate="print">
            <a:extLst>
              <a:ext uri="{28A0092B-C50C-407E-A947-70E740481C1C}">
                <a14:useLocalDpi xmlns:a14="http://schemas.microsoft.com/office/drawing/2010/main" val="0"/>
              </a:ext>
            </a:extLst>
          </a:blip>
          <a:srcRect t="7127" b="27910"/>
          <a:stretch/>
        </p:blipFill>
        <p:spPr>
          <a:xfrm>
            <a:off x="46533" y="3456388"/>
            <a:ext cx="7734933" cy="3357781"/>
          </a:xfrm>
          <a:prstGeom prst="rect">
            <a:avLst/>
          </a:prstGeom>
          <a:ln w="38100">
            <a:solidFill>
              <a:schemeClr val="bg1"/>
            </a:solidFill>
          </a:ln>
        </p:spPr>
      </p:pic>
      <p:pic>
        <p:nvPicPr>
          <p:cNvPr id="12" name="Obraz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01590" y="3456388"/>
            <a:ext cx="4381071" cy="3357781"/>
          </a:xfrm>
          <a:prstGeom prst="rect">
            <a:avLst/>
          </a:prstGeom>
          <a:ln w="38100">
            <a:solidFill>
              <a:schemeClr val="bg1"/>
            </a:solidFill>
          </a:ln>
        </p:spPr>
      </p:pic>
    </p:spTree>
    <p:extLst>
      <p:ext uri="{BB962C8B-B14F-4D97-AF65-F5344CB8AC3E}">
        <p14:creationId xmlns:p14="http://schemas.microsoft.com/office/powerpoint/2010/main" val="40259843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334566" y="333450"/>
            <a:ext cx="11377264" cy="3908762"/>
          </a:xfrm>
          <a:prstGeom prst="rect">
            <a:avLst/>
          </a:prstGeom>
        </p:spPr>
        <p:txBody>
          <a:bodyPr wrap="square">
            <a:spAutoFit/>
          </a:bodyPr>
          <a:lstStyle/>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physical and chemical profiles in the entire water column</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near-bottom currents regime</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sediment mechanics</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chemical composition of sediments</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pore waters chemistry (nutrients and heavy metals)</a:t>
            </a:r>
          </a:p>
          <a:p>
            <a:pPr marL="342900" indent="-342900" algn="just">
              <a:spcAft>
                <a:spcPts val="600"/>
              </a:spcAft>
              <a:buFont typeface="Arial" panose="020B0604020202020204" pitchFamily="34" charset="0"/>
              <a:buChar char="•"/>
            </a:pPr>
            <a:r>
              <a:rPr lang="en-US" altLang="pl-PL" sz="1800" dirty="0" err="1">
                <a:latin typeface="Microsoft YaHei" panose="020B0503020204020204" pitchFamily="34" charset="-122"/>
                <a:ea typeface="Microsoft YaHei" panose="020B0503020204020204" pitchFamily="34" charset="-122"/>
                <a:cs typeface="Arial" panose="020B0604020202020204" pitchFamily="34" charset="0"/>
              </a:rPr>
              <a:t>meio</a:t>
            </a: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 macro- and </a:t>
            </a:r>
            <a:r>
              <a:rPr lang="en-US" altLang="pl-PL" sz="1800" dirty="0" err="1">
                <a:latin typeface="Microsoft YaHei" panose="020B0503020204020204" pitchFamily="34" charset="-122"/>
                <a:ea typeface="Microsoft YaHei" panose="020B0503020204020204" pitchFamily="34" charset="-122"/>
                <a:cs typeface="Arial" panose="020B0604020202020204" pitchFamily="34" charset="0"/>
              </a:rPr>
              <a:t>megabenthos</a:t>
            </a:r>
            <a:endParaRPr lang="pl-PL" altLang="pl-PL" sz="1800" dirty="0">
              <a:latin typeface="Microsoft YaHei" panose="020B0503020204020204" pitchFamily="34" charset="-122"/>
              <a:ea typeface="Microsoft YaHei" panose="020B0503020204020204" pitchFamily="34" charset="-122"/>
              <a:cs typeface="Arial" panose="020B0604020202020204" pitchFamily="34" charset="0"/>
            </a:endParaRP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disturbance thickness</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suspension and re-settlement sediment;</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changes in the sediment properties</a:t>
            </a:r>
          </a:p>
          <a:p>
            <a:pPr marL="342900" indent="-342900" algn="just">
              <a:spcAft>
                <a:spcPts val="600"/>
              </a:spcAft>
              <a:buFont typeface="Arial" panose="020B0604020202020204" pitchFamily="34" charset="0"/>
              <a:buChar char="•"/>
            </a:pPr>
            <a:r>
              <a:rPr lang="en-US" altLang="pl-PL" sz="1800" dirty="0">
                <a:latin typeface="Microsoft YaHei" panose="020B0503020204020204" pitchFamily="34" charset="-122"/>
                <a:ea typeface="Microsoft YaHei" panose="020B0503020204020204" pitchFamily="34" charset="-122"/>
                <a:cs typeface="Arial" panose="020B0604020202020204" pitchFamily="34" charset="0"/>
              </a:rPr>
              <a:t>biological response to the disturbance in time series</a:t>
            </a:r>
            <a:endParaRPr lang="pl-PL" altLang="pl-PL" sz="1800" dirty="0">
              <a:latin typeface="Microsoft YaHei" panose="020B0503020204020204" pitchFamily="34" charset="-122"/>
              <a:ea typeface="Microsoft YaHei" panose="020B0503020204020204" pitchFamily="34" charset="-122"/>
              <a:cs typeface="Arial" panose="020B0604020202020204" pitchFamily="34" charset="0"/>
            </a:endParaRPr>
          </a:p>
          <a:p>
            <a:pPr marL="342900" indent="-342900" algn="just">
              <a:spcAft>
                <a:spcPts val="600"/>
              </a:spcAft>
              <a:buFont typeface="Arial" panose="020B0604020202020204" pitchFamily="34" charset="0"/>
              <a:buChar char="•"/>
            </a:pPr>
            <a:r>
              <a:rPr lang="pl-PL" altLang="pl-PL" sz="1800" dirty="0" err="1">
                <a:latin typeface="Microsoft YaHei" panose="020B0503020204020204" pitchFamily="34" charset="-122"/>
                <a:ea typeface="Microsoft YaHei" panose="020B0503020204020204" pitchFamily="34" charset="-122"/>
                <a:cs typeface="Arial" panose="020B0604020202020204" pitchFamily="34" charset="0"/>
              </a:rPr>
              <a:t>bioturbation</a:t>
            </a:r>
            <a:endParaRPr lang="en-US" altLang="pl-PL" sz="1800"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 name="Prostokąt 2"/>
          <p:cNvSpPr/>
          <p:nvPr/>
        </p:nvSpPr>
        <p:spPr>
          <a:xfrm>
            <a:off x="16346" y="4437906"/>
            <a:ext cx="12174065" cy="2448272"/>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Dowolny kształt 3"/>
          <p:cNvSpPr/>
          <p:nvPr/>
        </p:nvSpPr>
        <p:spPr>
          <a:xfrm>
            <a:off x="7419975" y="-9525"/>
            <a:ext cx="4772025" cy="6905625"/>
          </a:xfrm>
          <a:custGeom>
            <a:avLst/>
            <a:gdLst>
              <a:gd name="connsiteX0" fmla="*/ 4772025 w 4772025"/>
              <a:gd name="connsiteY0" fmla="*/ 0 h 6905625"/>
              <a:gd name="connsiteX1" fmla="*/ 4772025 w 4772025"/>
              <a:gd name="connsiteY1" fmla="*/ 6905625 h 6905625"/>
              <a:gd name="connsiteX2" fmla="*/ 0 w 4772025"/>
              <a:gd name="connsiteY2" fmla="*/ 6905625 h 6905625"/>
              <a:gd name="connsiteX3" fmla="*/ 1228725 w 4772025"/>
              <a:gd name="connsiteY3" fmla="*/ 9525 h 6905625"/>
              <a:gd name="connsiteX4" fmla="*/ 4772025 w 4772025"/>
              <a:gd name="connsiteY4" fmla="*/ 0 h 6905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2025" h="6905625">
                <a:moveTo>
                  <a:pt x="4772025" y="0"/>
                </a:moveTo>
                <a:lnTo>
                  <a:pt x="4772025" y="6905625"/>
                </a:lnTo>
                <a:lnTo>
                  <a:pt x="0" y="6905625"/>
                </a:lnTo>
                <a:lnTo>
                  <a:pt x="1228725" y="9525"/>
                </a:lnTo>
                <a:lnTo>
                  <a:pt x="4772025"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p:cNvSpPr/>
          <p:nvPr/>
        </p:nvSpPr>
        <p:spPr>
          <a:xfrm>
            <a:off x="478582" y="5098752"/>
            <a:ext cx="6552728" cy="969496"/>
          </a:xfrm>
          <a:prstGeom prst="rect">
            <a:avLst/>
          </a:prstGeom>
        </p:spPr>
        <p:txBody>
          <a:bodyPr wrap="square">
            <a:spAutoFit/>
          </a:bodyPr>
          <a:lstStyle/>
          <a:p>
            <a:pPr algn="just"/>
            <a:r>
              <a:rPr lang="en-US" sz="1900" dirty="0">
                <a:solidFill>
                  <a:srgbClr val="FFAD52"/>
                </a:solidFill>
                <a:latin typeface="Swis721 Lt BT" panose="020B0403020202020204" pitchFamily="34" charset="0"/>
              </a:rPr>
              <a:t>The IOM during its lengthy research activities has thoroughly studied the environmental background as well as the potential impact of mining on marine organisms.</a:t>
            </a:r>
            <a:endParaRPr lang="pl-PL" sz="1900" dirty="0">
              <a:solidFill>
                <a:srgbClr val="FFAD52"/>
              </a:solidFill>
              <a:latin typeface="Swis721 Lt BT" panose="020B0403020202020204" pitchFamily="34" charset="0"/>
            </a:endParaRPr>
          </a:p>
        </p:txBody>
      </p:sp>
    </p:spTree>
    <p:extLst>
      <p:ext uri="{BB962C8B-B14F-4D97-AF65-F5344CB8AC3E}">
        <p14:creationId xmlns:p14="http://schemas.microsoft.com/office/powerpoint/2010/main" val="21142295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9681" y="-50854"/>
            <a:ext cx="12190413" cy="4560768"/>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rostokąt 4"/>
          <p:cNvSpPr/>
          <p:nvPr/>
        </p:nvSpPr>
        <p:spPr>
          <a:xfrm>
            <a:off x="118542" y="1142460"/>
            <a:ext cx="8042820" cy="3231654"/>
          </a:xfrm>
          <a:prstGeom prst="rect">
            <a:avLst/>
          </a:prstGeom>
        </p:spPr>
        <p:txBody>
          <a:bodyPr wrap="square">
            <a:spAutoFit/>
          </a:bodyPr>
          <a:lstStyle/>
          <a:p>
            <a:pPr marL="342900" indent="-342900" hangingPunct="0">
              <a:spcAft>
                <a:spcPts val="1200"/>
              </a:spcAft>
              <a:buFont typeface="Wingdings" panose="05000000000000000000" pitchFamily="2" charset="2"/>
              <a:buChar char="§"/>
            </a:pPr>
            <a:r>
              <a:rPr lang="en-US" sz="2300" b="1" dirty="0" smtClean="0">
                <a:solidFill>
                  <a:schemeClr val="bg1"/>
                </a:solidFill>
                <a:latin typeface="Swis721 BT" panose="020B0504020202020204" pitchFamily="34" charset="0"/>
                <a:ea typeface="Microsoft YaHei" panose="020B0503020204020204" pitchFamily="34" charset="-122"/>
              </a:rPr>
              <a:t>IOM established in April 27, 1987 by signature of intergovernmental agreement.</a:t>
            </a:r>
          </a:p>
          <a:p>
            <a:pPr marL="342900" indent="-342900" hangingPunct="0">
              <a:spcAft>
                <a:spcPts val="1200"/>
              </a:spcAft>
              <a:buFont typeface="Wingdings" panose="05000000000000000000" pitchFamily="2" charset="2"/>
              <a:buChar char="§"/>
            </a:pPr>
            <a:r>
              <a:rPr lang="en-US" sz="2300" b="1" dirty="0" smtClean="0">
                <a:solidFill>
                  <a:schemeClr val="bg1"/>
                </a:solidFill>
                <a:latin typeface="Swis721 BT" panose="020B0504020202020204" pitchFamily="34" charset="0"/>
                <a:ea typeface="Microsoft YaHei" panose="020B0503020204020204" pitchFamily="34" charset="-122"/>
              </a:rPr>
              <a:t>Area of license exploration</a:t>
            </a:r>
            <a:r>
              <a:rPr lang="en-US" sz="2300" dirty="0" smtClean="0">
                <a:solidFill>
                  <a:schemeClr val="bg1"/>
                </a:solidFill>
                <a:latin typeface="Swis721 BT" panose="020B0504020202020204" pitchFamily="34" charset="0"/>
                <a:ea typeface="Microsoft YaHei" panose="020B0503020204020204" pitchFamily="34" charset="-122"/>
              </a:rPr>
              <a:t>: eastern part of Clarion-Clipperton zone, Pacific Ocean.</a:t>
            </a:r>
          </a:p>
          <a:p>
            <a:pPr marL="342900" indent="-342900" hangingPunct="0">
              <a:spcAft>
                <a:spcPts val="1200"/>
              </a:spcAft>
              <a:buFont typeface="Wingdings" panose="05000000000000000000" pitchFamily="2" charset="2"/>
              <a:buChar char="§"/>
            </a:pPr>
            <a:r>
              <a:rPr lang="en-US" sz="2300" b="1" dirty="0" smtClean="0">
                <a:solidFill>
                  <a:schemeClr val="bg1"/>
                </a:solidFill>
                <a:latin typeface="Swis721 BT" panose="020B0504020202020204" pitchFamily="34" charset="0"/>
                <a:ea typeface="Microsoft YaHei" panose="020B0503020204020204" pitchFamily="34" charset="-122"/>
              </a:rPr>
              <a:t>Goal: </a:t>
            </a:r>
            <a:r>
              <a:rPr lang="en-US" sz="2300" dirty="0" smtClean="0">
                <a:solidFill>
                  <a:schemeClr val="bg1"/>
                </a:solidFill>
                <a:latin typeface="Swis721 BT" panose="020B0504020202020204" pitchFamily="34" charset="0"/>
                <a:ea typeface="Microsoft YaHei" panose="020B0503020204020204" pitchFamily="34" charset="-122"/>
              </a:rPr>
              <a:t>prospecting, exploration, and preparation for exploitation of ferromanganese nodule deposits</a:t>
            </a:r>
            <a:r>
              <a:rPr lang="pl-PL" sz="2300" dirty="0" smtClean="0">
                <a:solidFill>
                  <a:schemeClr val="bg1"/>
                </a:solidFill>
                <a:latin typeface="Swis721 BT" panose="020B0504020202020204" pitchFamily="34" charset="0"/>
                <a:ea typeface="Microsoft YaHei" panose="020B0503020204020204" pitchFamily="34" charset="-122"/>
              </a:rPr>
              <a:t> </a:t>
            </a:r>
            <a:r>
              <a:rPr lang="pl-PL" sz="2300" dirty="0" err="1" smtClean="0">
                <a:solidFill>
                  <a:schemeClr val="bg1"/>
                </a:solidFill>
                <a:latin typeface="Swis721 BT" panose="020B0504020202020204" pitchFamily="34" charset="0"/>
                <a:ea typeface="Microsoft YaHei" panose="020B0503020204020204" pitchFamily="34" charset="-122"/>
              </a:rPr>
              <a:t>within</a:t>
            </a:r>
            <a:r>
              <a:rPr lang="pl-PL" sz="2300" dirty="0" smtClean="0">
                <a:solidFill>
                  <a:schemeClr val="bg1"/>
                </a:solidFill>
                <a:latin typeface="Swis721 BT" panose="020B0504020202020204" pitchFamily="34" charset="0"/>
                <a:ea typeface="Microsoft YaHei" panose="020B0503020204020204" pitchFamily="34" charset="-122"/>
              </a:rPr>
              <a:t> the system of </a:t>
            </a:r>
            <a:r>
              <a:rPr lang="pl-PL" sz="2300" dirty="0" smtClean="0">
                <a:solidFill>
                  <a:schemeClr val="bg1"/>
                </a:solidFill>
                <a:latin typeface="Swis721 BT" panose="020B0504020202020204" pitchFamily="34" charset="0"/>
                <a:ea typeface="Microsoft YaHei" panose="020B0503020204020204" pitchFamily="34" charset="-122"/>
              </a:rPr>
              <a:t>the UN </a:t>
            </a:r>
            <a:r>
              <a:rPr lang="pl-PL" sz="2300" dirty="0" err="1" smtClean="0">
                <a:solidFill>
                  <a:schemeClr val="bg1"/>
                </a:solidFill>
                <a:latin typeface="Swis721 BT" panose="020B0504020202020204" pitchFamily="34" charset="0"/>
                <a:ea typeface="Microsoft YaHei" panose="020B0503020204020204" pitchFamily="34" charset="-122"/>
              </a:rPr>
              <a:t>Convetion</a:t>
            </a:r>
            <a:r>
              <a:rPr lang="pl-PL" sz="2300" dirty="0" smtClean="0">
                <a:solidFill>
                  <a:schemeClr val="bg1"/>
                </a:solidFill>
                <a:latin typeface="Swis721 BT" panose="020B0504020202020204" pitchFamily="34" charset="0"/>
                <a:ea typeface="Microsoft YaHei" panose="020B0503020204020204" pitchFamily="34" charset="-122"/>
              </a:rPr>
              <a:t> on the Law of the Sea UNCLOS</a:t>
            </a:r>
            <a:endParaRPr lang="en-US" sz="2300" dirty="0">
              <a:solidFill>
                <a:schemeClr val="bg1"/>
              </a:solidFill>
              <a:latin typeface="Swis721 BT" panose="020B0504020202020204" pitchFamily="34" charset="0"/>
              <a:ea typeface="Microsoft YaHei" panose="020B0503020204020204" pitchFamily="34" charset="-122"/>
            </a:endParaRPr>
          </a:p>
        </p:txBody>
      </p:sp>
      <p:sp>
        <p:nvSpPr>
          <p:cNvPr id="6" name="Prostokąt 5"/>
          <p:cNvSpPr/>
          <p:nvPr/>
        </p:nvSpPr>
        <p:spPr>
          <a:xfrm>
            <a:off x="406574" y="265548"/>
            <a:ext cx="8545288" cy="584775"/>
          </a:xfrm>
          <a:prstGeom prst="rect">
            <a:avLst/>
          </a:prstGeom>
        </p:spPr>
        <p:txBody>
          <a:bodyPr wrap="none">
            <a:spAutoFit/>
          </a:bodyPr>
          <a:lstStyle/>
          <a:p>
            <a:r>
              <a:rPr lang="en-US" sz="3200" dirty="0" smtClean="0">
                <a:solidFill>
                  <a:srgbClr val="FFAD52"/>
                </a:solidFill>
                <a:latin typeface="Microsoft YaHei" panose="020B0503020204020204" pitchFamily="34" charset="-122"/>
                <a:ea typeface="Microsoft YaHei" panose="020B0503020204020204" pitchFamily="34" charset="-122"/>
              </a:rPr>
              <a:t>IOM</a:t>
            </a:r>
            <a:r>
              <a:rPr lang="pl-PL" sz="3200" dirty="0" smtClean="0">
                <a:solidFill>
                  <a:srgbClr val="FFAD52"/>
                </a:solidFill>
                <a:latin typeface="Microsoft YaHei" panose="020B0503020204020204" pitchFamily="34" charset="-122"/>
                <a:ea typeface="Microsoft YaHei" panose="020B0503020204020204" pitchFamily="34" charset="-122"/>
              </a:rPr>
              <a:t> – Interoceanmetal Joint Organization</a:t>
            </a:r>
            <a:endParaRPr lang="pl-PL" sz="3200" dirty="0">
              <a:solidFill>
                <a:srgbClr val="FFAD52"/>
              </a:solidFill>
              <a:latin typeface="Microsoft YaHei" panose="020B0503020204020204" pitchFamily="34" charset="-122"/>
              <a:ea typeface="Microsoft YaHei" panose="020B0503020204020204" pitchFamily="34" charset="-122"/>
            </a:endParaRPr>
          </a:p>
        </p:txBody>
      </p:sp>
      <p:sp>
        <p:nvSpPr>
          <p:cNvPr id="8" name="Dowolny kształt 7"/>
          <p:cNvSpPr/>
          <p:nvPr/>
        </p:nvSpPr>
        <p:spPr>
          <a:xfrm>
            <a:off x="7303325" y="-26589"/>
            <a:ext cx="4928259" cy="6914278"/>
          </a:xfrm>
          <a:custGeom>
            <a:avLst/>
            <a:gdLst>
              <a:gd name="connsiteX0" fmla="*/ 2006930 w 4928259"/>
              <a:gd name="connsiteY0" fmla="*/ 0 h 6875813"/>
              <a:gd name="connsiteX1" fmla="*/ 0 w 4928259"/>
              <a:gd name="connsiteY1" fmla="*/ 6863938 h 6875813"/>
              <a:gd name="connsiteX2" fmla="*/ 4928259 w 4928259"/>
              <a:gd name="connsiteY2" fmla="*/ 6875813 h 6875813"/>
              <a:gd name="connsiteX3" fmla="*/ 4880758 w 4928259"/>
              <a:gd name="connsiteY3" fmla="*/ 11876 h 6875813"/>
              <a:gd name="connsiteX4" fmla="*/ 2006930 w 4928259"/>
              <a:gd name="connsiteY4" fmla="*/ 0 h 6875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8259" h="6875813">
                <a:moveTo>
                  <a:pt x="2006930" y="0"/>
                </a:moveTo>
                <a:lnTo>
                  <a:pt x="0" y="6863938"/>
                </a:lnTo>
                <a:lnTo>
                  <a:pt x="4928259" y="6875813"/>
                </a:lnTo>
                <a:lnTo>
                  <a:pt x="4880758" y="11876"/>
                </a:lnTo>
                <a:lnTo>
                  <a:pt x="200693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4634431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6347" y="-26590"/>
            <a:ext cx="7807052" cy="2592288"/>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Subtitle 2"/>
          <p:cNvSpPr txBox="1">
            <a:spLocks/>
          </p:cNvSpPr>
          <p:nvPr/>
        </p:nvSpPr>
        <p:spPr>
          <a:xfrm>
            <a:off x="196615" y="577117"/>
            <a:ext cx="7446515" cy="1909049"/>
          </a:xfrm>
          <a:prstGeom prst="rect">
            <a:avLst/>
          </a:prstGeom>
        </p:spPr>
        <p:txBody>
          <a:bodyPr anchor="t">
            <a:noAutofit/>
          </a:bodyPr>
          <a:lst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0"/>
              </a:spcBef>
              <a:spcAft>
                <a:spcPts val="1000"/>
              </a:spcAft>
            </a:pPr>
            <a:r>
              <a:rPr lang="en-US" altLang="pl-PL" sz="1800" dirty="0" smtClean="0">
                <a:solidFill>
                  <a:schemeClr val="bg1"/>
                </a:solidFill>
                <a:latin typeface="Swis721 Lt BT" panose="020B0403020202020204" pitchFamily="34" charset="0"/>
                <a:cs typeface="Arial" panose="020B0604020202020204" pitchFamily="34" charset="0"/>
              </a:rPr>
              <a:t>CTD casts, and water sampling by the Rosette sampler</a:t>
            </a:r>
            <a:r>
              <a:rPr lang="pl-PL" altLang="pl-PL" sz="1800" dirty="0" smtClean="0">
                <a:solidFill>
                  <a:schemeClr val="bg1"/>
                </a:solidFill>
                <a:latin typeface="Swis721 Lt BT" panose="020B0403020202020204" pitchFamily="34" charset="0"/>
                <a:cs typeface="Arial" panose="020B0604020202020204" pitchFamily="34" charset="0"/>
              </a:rPr>
              <a:t>, </a:t>
            </a:r>
            <a:r>
              <a:rPr lang="en-US" altLang="pl-PL" sz="1800" dirty="0" smtClean="0">
                <a:solidFill>
                  <a:schemeClr val="bg1"/>
                </a:solidFill>
                <a:latin typeface="Swis721 Lt BT" panose="020B0403020202020204" pitchFamily="34" charset="0"/>
                <a:cs typeface="Arial" panose="020B0604020202020204" pitchFamily="34" charset="0"/>
              </a:rPr>
              <a:t>current measurements</a:t>
            </a:r>
          </a:p>
          <a:p>
            <a:pPr>
              <a:spcBef>
                <a:spcPts val="0"/>
              </a:spcBef>
              <a:spcAft>
                <a:spcPts val="1000"/>
              </a:spcAft>
            </a:pPr>
            <a:r>
              <a:rPr lang="en-US" altLang="pl-PL" sz="1800" dirty="0" err="1" smtClean="0">
                <a:solidFill>
                  <a:schemeClr val="bg1"/>
                </a:solidFill>
                <a:latin typeface="Swis721 Lt BT" panose="020B0403020202020204" pitchFamily="34" charset="0"/>
                <a:cs typeface="Arial" panose="020B0604020202020204" pitchFamily="34" charset="0"/>
              </a:rPr>
              <a:t>Boxcore</a:t>
            </a:r>
            <a:r>
              <a:rPr lang="pl-PL" altLang="pl-PL" sz="1800" dirty="0" smtClean="0">
                <a:solidFill>
                  <a:schemeClr val="bg1"/>
                </a:solidFill>
                <a:latin typeface="Swis721 Lt BT" panose="020B0403020202020204" pitchFamily="34" charset="0"/>
                <a:cs typeface="Arial" panose="020B0604020202020204" pitchFamily="34" charset="0"/>
              </a:rPr>
              <a:t>r </a:t>
            </a:r>
            <a:r>
              <a:rPr lang="en-US" altLang="pl-PL" sz="1800" dirty="0" smtClean="0">
                <a:solidFill>
                  <a:schemeClr val="bg1"/>
                </a:solidFill>
                <a:latin typeface="Swis721 Lt BT" panose="020B0403020202020204" pitchFamily="34" charset="0"/>
                <a:cs typeface="Arial" panose="020B0604020202020204" pitchFamily="34" charset="0"/>
              </a:rPr>
              <a:t>sampling</a:t>
            </a:r>
            <a:r>
              <a:rPr lang="pl-PL" altLang="pl-PL" sz="1800" dirty="0" smtClean="0">
                <a:solidFill>
                  <a:schemeClr val="bg1"/>
                </a:solidFill>
                <a:latin typeface="Swis721 Lt BT" panose="020B0403020202020204" pitchFamily="34" charset="0"/>
                <a:cs typeface="Arial" panose="020B0604020202020204" pitchFamily="34" charset="0"/>
              </a:rPr>
              <a:t>.</a:t>
            </a:r>
          </a:p>
          <a:p>
            <a:pPr>
              <a:spcBef>
                <a:spcPts val="0"/>
              </a:spcBef>
              <a:spcAft>
                <a:spcPts val="1000"/>
              </a:spcAft>
            </a:pPr>
            <a:r>
              <a:rPr lang="pl-PL" altLang="pl-PL" sz="1800" dirty="0" smtClean="0">
                <a:solidFill>
                  <a:schemeClr val="bg1"/>
                </a:solidFill>
                <a:latin typeface="Swis721 Lt BT" panose="020B0403020202020204" pitchFamily="34" charset="0"/>
                <a:cs typeface="Arial" panose="020B0604020202020204" pitchFamily="34" charset="0"/>
              </a:rPr>
              <a:t>O</a:t>
            </a:r>
            <a:r>
              <a:rPr lang="en-US" altLang="pl-PL" sz="1800" dirty="0" err="1" smtClean="0">
                <a:solidFill>
                  <a:schemeClr val="bg1"/>
                </a:solidFill>
                <a:latin typeface="Swis721 Lt BT" panose="020B0403020202020204" pitchFamily="34" charset="0"/>
                <a:cs typeface="Arial" panose="020B0604020202020204" pitchFamily="34" charset="0"/>
              </a:rPr>
              <a:t>bservation</a:t>
            </a:r>
            <a:r>
              <a:rPr lang="en-US" altLang="pl-PL" sz="1800" dirty="0" smtClean="0">
                <a:solidFill>
                  <a:schemeClr val="bg1"/>
                </a:solidFill>
                <a:latin typeface="Swis721 Lt BT" panose="020B0403020202020204" pitchFamily="34" charset="0"/>
                <a:cs typeface="Arial" panose="020B0604020202020204" pitchFamily="34" charset="0"/>
              </a:rPr>
              <a:t> with deep-towed acoustic and TV-photo profiling devices</a:t>
            </a:r>
            <a:r>
              <a:rPr lang="pl-PL" altLang="pl-PL" sz="1800" dirty="0" smtClean="0">
                <a:solidFill>
                  <a:schemeClr val="bg1"/>
                </a:solidFill>
                <a:latin typeface="Swis721 Lt BT" panose="020B0403020202020204" pitchFamily="34" charset="0"/>
                <a:cs typeface="Arial" panose="020B0604020202020204" pitchFamily="34" charset="0"/>
              </a:rPr>
              <a:t>.</a:t>
            </a:r>
          </a:p>
          <a:p>
            <a:pPr>
              <a:spcBef>
                <a:spcPts val="0"/>
              </a:spcBef>
              <a:spcAft>
                <a:spcPts val="1000"/>
              </a:spcAft>
            </a:pPr>
            <a:r>
              <a:rPr lang="en-US" altLang="pl-PL" sz="1800" dirty="0" smtClean="0">
                <a:solidFill>
                  <a:schemeClr val="bg1"/>
                </a:solidFill>
                <a:latin typeface="Swis721 Lt BT" panose="020B0403020202020204" pitchFamily="34" charset="0"/>
                <a:cs typeface="Arial" panose="020B0604020202020204" pitchFamily="34" charset="0"/>
              </a:rPr>
              <a:t>Deep Sea Sediment Resuspension System (Disturber) operations</a:t>
            </a:r>
            <a:r>
              <a:rPr lang="pl-PL" altLang="pl-PL" sz="1800" dirty="0" smtClean="0">
                <a:solidFill>
                  <a:schemeClr val="bg1"/>
                </a:solidFill>
                <a:latin typeface="Swis721 Lt BT" panose="020B0403020202020204" pitchFamily="34" charset="0"/>
                <a:cs typeface="Arial" panose="020B0604020202020204" pitchFamily="34" charset="0"/>
              </a:rPr>
              <a:t>.</a:t>
            </a:r>
            <a:endParaRPr lang="en-US" altLang="pl-PL" sz="1800" dirty="0" smtClean="0">
              <a:solidFill>
                <a:schemeClr val="bg1"/>
              </a:solidFill>
              <a:latin typeface="Swis721 Lt BT" panose="020B0403020202020204" pitchFamily="34" charset="0"/>
              <a:cs typeface="Arial" panose="020B0604020202020204" pitchFamily="34" charset="0"/>
            </a:endParaRPr>
          </a:p>
          <a:p>
            <a:pPr algn="just">
              <a:spcBef>
                <a:spcPts val="0"/>
              </a:spcBef>
            </a:pPr>
            <a:endParaRPr lang="en-US" altLang="pl-PL" sz="1800" dirty="0" smtClean="0">
              <a:latin typeface="Arial" panose="020B0604020202020204" pitchFamily="34" charset="0"/>
              <a:cs typeface="Arial" panose="020B0604020202020204" pitchFamily="34" charset="0"/>
            </a:endParaRPr>
          </a:p>
        </p:txBody>
      </p:sp>
      <p:sp>
        <p:nvSpPr>
          <p:cNvPr id="5" name="Prostokąt 4"/>
          <p:cNvSpPr/>
          <p:nvPr/>
        </p:nvSpPr>
        <p:spPr>
          <a:xfrm>
            <a:off x="196615" y="109902"/>
            <a:ext cx="5701625" cy="415498"/>
          </a:xfrm>
          <a:prstGeom prst="rect">
            <a:avLst/>
          </a:prstGeom>
        </p:spPr>
        <p:txBody>
          <a:bodyPr wrap="none">
            <a:spAutoFit/>
          </a:bodyPr>
          <a:lstStyle/>
          <a:p>
            <a:r>
              <a:rPr lang="en-US" altLang="pl-PL"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Methodology</a:t>
            </a:r>
            <a:r>
              <a:rPr lang="pl-PL" altLang="pl-PL"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 </a:t>
            </a:r>
            <a:r>
              <a:rPr lang="pl-PL" altLang="pl-PL"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Benthic</a:t>
            </a:r>
            <a:r>
              <a:rPr lang="pl-PL" altLang="pl-PL"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a:t>
            </a:r>
            <a:r>
              <a:rPr lang="pl-PL" altLang="pl-PL"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Impact</a:t>
            </a:r>
            <a:r>
              <a:rPr lang="pl-PL" altLang="pl-PL"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Experiment</a:t>
            </a:r>
            <a:endParaRPr lang="pl-PL" dirty="0">
              <a:solidFill>
                <a:srgbClr val="FFAD52"/>
              </a:solidFill>
              <a:latin typeface="Microsoft YaHei" panose="020B0503020204020204" pitchFamily="34" charset="-122"/>
              <a:ea typeface="Microsoft YaHei" panose="020B0503020204020204" pitchFamily="34" charset="-122"/>
            </a:endParaRPr>
          </a:p>
        </p:txBody>
      </p:sp>
      <p:pic>
        <p:nvPicPr>
          <p:cNvPr id="6" name="Picture 19" descr="Ctd3"/>
          <p:cNvPicPr>
            <a:picLocks noChangeAspect="1" noChangeArrowheads="1"/>
          </p:cNvPicPr>
          <p:nvPr/>
        </p:nvPicPr>
        <p:blipFill rotWithShape="1">
          <a:blip r:embed="rId2">
            <a:extLst>
              <a:ext uri="{28A0092B-C50C-407E-A947-70E740481C1C}">
                <a14:useLocalDpi xmlns:a14="http://schemas.microsoft.com/office/drawing/2010/main" val="0"/>
              </a:ext>
            </a:extLst>
          </a:blip>
          <a:srcRect l="9248" r="10604"/>
          <a:stretch/>
        </p:blipFill>
        <p:spPr bwMode="auto">
          <a:xfrm>
            <a:off x="5591150" y="2617415"/>
            <a:ext cx="2176983" cy="422450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8" descr="C:\Documents and Settings\VS\My Documents\20th IOM environment - stend\IOMI39n.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34" y="2617415"/>
            <a:ext cx="3102082" cy="4231349"/>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3" descr="C:\Documents and Settings\VS\My Documents\20th IOM environment - stend\track2.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8640" y="2617415"/>
            <a:ext cx="2362510" cy="1935574"/>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88053" y="4581922"/>
            <a:ext cx="2362511" cy="2250650"/>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14" y="49957"/>
            <a:ext cx="4126137" cy="6705901"/>
          </a:xfrm>
          <a:prstGeom prst="rect">
            <a:avLst/>
          </a:prstGeom>
        </p:spPr>
      </p:pic>
    </p:spTree>
    <p:extLst>
      <p:ext uri="{BB962C8B-B14F-4D97-AF65-F5344CB8AC3E}">
        <p14:creationId xmlns:p14="http://schemas.microsoft.com/office/powerpoint/2010/main" val="10909628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1" y="0"/>
            <a:ext cx="12190413" cy="2926546"/>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Рисунок 14"/>
          <p:cNvPicPr>
            <a:picLocks noChangeAspect="1" noChangeArrowheads="1"/>
          </p:cNvPicPr>
          <p:nvPr/>
        </p:nvPicPr>
        <p:blipFill rotWithShape="1">
          <a:blip r:embed="rId2">
            <a:extLst>
              <a:ext uri="{28A0092B-C50C-407E-A947-70E740481C1C}">
                <a14:useLocalDpi xmlns:a14="http://schemas.microsoft.com/office/drawing/2010/main" val="0"/>
              </a:ext>
            </a:extLst>
          </a:blip>
          <a:srcRect l="5185" r="10533"/>
          <a:stretch/>
        </p:blipFill>
        <p:spPr bwMode="auto">
          <a:xfrm>
            <a:off x="1" y="2853730"/>
            <a:ext cx="4655046" cy="3987998"/>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3" name="Рисунок 14"/>
          <p:cNvPicPr>
            <a:picLocks noChangeAspect="1" noChangeArrowheads="1"/>
          </p:cNvPicPr>
          <p:nvPr/>
        </p:nvPicPr>
        <p:blipFill rotWithShape="1">
          <a:blip r:embed="rId3">
            <a:extLst>
              <a:ext uri="{28A0092B-C50C-407E-A947-70E740481C1C}">
                <a14:useLocalDpi xmlns:a14="http://schemas.microsoft.com/office/drawing/2010/main" val="0"/>
              </a:ext>
            </a:extLst>
          </a:blip>
          <a:srcRect l="33465" r="7903"/>
          <a:stretch/>
        </p:blipFill>
        <p:spPr bwMode="auto">
          <a:xfrm>
            <a:off x="4655046" y="0"/>
            <a:ext cx="4163220" cy="5085978"/>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 name="Рисунок 3"/>
          <p:cNvPicPr>
            <a:picLocks noChangeAspect="1" noChangeArrowheads="1"/>
          </p:cNvPicPr>
          <p:nvPr/>
        </p:nvPicPr>
        <p:blipFill rotWithShape="1">
          <a:blip r:embed="rId4">
            <a:extLst>
              <a:ext uri="{28A0092B-C50C-407E-A947-70E740481C1C}">
                <a14:useLocalDpi xmlns:a14="http://schemas.microsoft.com/office/drawing/2010/main" val="0"/>
              </a:ext>
            </a:extLst>
          </a:blip>
          <a:srcRect l="10867" r="26564"/>
          <a:stretch/>
        </p:blipFill>
        <p:spPr bwMode="auto">
          <a:xfrm>
            <a:off x="8868419" y="2928480"/>
            <a:ext cx="3321993" cy="393110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Рисунок 34"/>
          <p:cNvPicPr>
            <a:picLocks noChangeAspect="1" noChangeArrowheads="1"/>
          </p:cNvPicPr>
          <p:nvPr/>
        </p:nvPicPr>
        <p:blipFill rotWithShape="1">
          <a:blip r:embed="rId5">
            <a:extLst>
              <a:ext uri="{28A0092B-C50C-407E-A947-70E740481C1C}">
                <a14:useLocalDpi xmlns:a14="http://schemas.microsoft.com/office/drawing/2010/main" val="0"/>
              </a:ext>
            </a:extLst>
          </a:blip>
          <a:srcRect t="34249"/>
          <a:stretch/>
        </p:blipFill>
        <p:spPr bwMode="auto">
          <a:xfrm>
            <a:off x="4655046" y="4962525"/>
            <a:ext cx="4163219" cy="1879203"/>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 name="Prostokąt 6"/>
          <p:cNvSpPr/>
          <p:nvPr/>
        </p:nvSpPr>
        <p:spPr>
          <a:xfrm>
            <a:off x="262558" y="333450"/>
            <a:ext cx="1532792" cy="461665"/>
          </a:xfrm>
          <a:prstGeom prst="rect">
            <a:avLst/>
          </a:prstGeom>
        </p:spPr>
        <p:txBody>
          <a:bodyPr wrap="none">
            <a:spAutoFit/>
          </a:bodyPr>
          <a:lstStyle/>
          <a:p>
            <a:r>
              <a:rPr lang="en-US" altLang="pl-PL" sz="2400" dirty="0" smtClean="0">
                <a:solidFill>
                  <a:srgbClr val="FFAD52"/>
                </a:solidFill>
                <a:latin typeface="Microsoft YaHei" panose="020B0503020204020204" pitchFamily="34" charset="-122"/>
                <a:ea typeface="Microsoft YaHei" panose="020B0503020204020204" pitchFamily="34" charset="-122"/>
              </a:rPr>
              <a:t>Sponges</a:t>
            </a:r>
            <a:r>
              <a:rPr lang="pl-PL" altLang="pl-PL" sz="2400" dirty="0" smtClean="0">
                <a:solidFill>
                  <a:srgbClr val="FFAD52"/>
                </a:solidFill>
                <a:latin typeface="Microsoft YaHei" panose="020B0503020204020204" pitchFamily="34" charset="-122"/>
                <a:ea typeface="Microsoft YaHei" panose="020B0503020204020204" pitchFamily="34" charset="-122"/>
              </a:rPr>
              <a:t>:</a:t>
            </a:r>
            <a:endParaRPr lang="en-US" altLang="pl-PL" sz="2400" dirty="0">
              <a:solidFill>
                <a:srgbClr val="FFAD52"/>
              </a:solidFill>
              <a:latin typeface="Microsoft YaHei" panose="020B0503020204020204" pitchFamily="34" charset="-122"/>
              <a:ea typeface="Microsoft YaHei" panose="020B0503020204020204" pitchFamily="34" charset="-122"/>
            </a:endParaRPr>
          </a:p>
        </p:txBody>
      </p:sp>
      <p:sp>
        <p:nvSpPr>
          <p:cNvPr id="8" name="Prostokąt 7"/>
          <p:cNvSpPr/>
          <p:nvPr/>
        </p:nvSpPr>
        <p:spPr>
          <a:xfrm>
            <a:off x="293812" y="1063163"/>
            <a:ext cx="3836307" cy="400110"/>
          </a:xfrm>
          <a:prstGeom prst="rect">
            <a:avLst/>
          </a:prstGeom>
        </p:spPr>
        <p:txBody>
          <a:bodyPr wrap="none">
            <a:spAutoFit/>
          </a:bodyPr>
          <a:lstStyle/>
          <a:p>
            <a:r>
              <a:rPr lang="en-US" altLang="pl-PL" sz="2000" dirty="0">
                <a:solidFill>
                  <a:schemeClr val="bg1"/>
                </a:solidFill>
                <a:latin typeface="Swis721 Lt BT" panose="020B0403020202020204" pitchFamily="34" charset="0"/>
              </a:rPr>
              <a:t>abundance reach to 293 </a:t>
            </a:r>
            <a:r>
              <a:rPr lang="en-US" altLang="pl-PL" sz="2000" dirty="0" err="1">
                <a:solidFill>
                  <a:schemeClr val="bg1"/>
                </a:solidFill>
                <a:latin typeface="Swis721 Lt BT" panose="020B0403020202020204" pitchFamily="34" charset="0"/>
              </a:rPr>
              <a:t>inds</a:t>
            </a:r>
            <a:r>
              <a:rPr lang="en-US" altLang="pl-PL" sz="2000" dirty="0">
                <a:solidFill>
                  <a:schemeClr val="bg1"/>
                </a:solidFill>
                <a:latin typeface="Swis721 Lt BT" panose="020B0403020202020204" pitchFamily="34" charset="0"/>
              </a:rPr>
              <a:t>/h</a:t>
            </a:r>
            <a:r>
              <a:rPr lang="ru-RU" altLang="pl-PL" sz="2000" dirty="0">
                <a:solidFill>
                  <a:schemeClr val="bg1"/>
                </a:solidFill>
              </a:rPr>
              <a:t>а</a:t>
            </a:r>
            <a:r>
              <a:rPr lang="en-US" altLang="pl-PL" sz="2000" dirty="0">
                <a:solidFill>
                  <a:schemeClr val="bg1"/>
                </a:solidFill>
                <a:latin typeface="Swis721 Lt BT" panose="020B0403020202020204" pitchFamily="34" charset="0"/>
              </a:rPr>
              <a:t>.</a:t>
            </a:r>
          </a:p>
        </p:txBody>
      </p:sp>
    </p:spTree>
    <p:extLst>
      <p:ext uri="{BB962C8B-B14F-4D97-AF65-F5344CB8AC3E}">
        <p14:creationId xmlns:p14="http://schemas.microsoft.com/office/powerpoint/2010/main" val="17492471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1" y="0"/>
            <a:ext cx="12190413" cy="2926546"/>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Рисунок 4"/>
          <p:cNvPicPr>
            <a:picLocks noChangeAspect="1" noChangeArrowheads="1"/>
          </p:cNvPicPr>
          <p:nvPr/>
        </p:nvPicPr>
        <p:blipFill rotWithShape="1">
          <a:blip r:embed="rId3">
            <a:extLst>
              <a:ext uri="{28A0092B-C50C-407E-A947-70E740481C1C}">
                <a14:useLocalDpi xmlns:a14="http://schemas.microsoft.com/office/drawing/2010/main" val="0"/>
              </a:ext>
            </a:extLst>
          </a:blip>
          <a:srcRect t="1521" r="4262"/>
          <a:stretch/>
        </p:blipFill>
        <p:spPr bwMode="auto">
          <a:xfrm>
            <a:off x="15205" y="2953632"/>
            <a:ext cx="5359921" cy="3905955"/>
          </a:xfrm>
          <a:prstGeom prst="rect">
            <a:avLst/>
          </a:prstGeom>
          <a:solidFill>
            <a:schemeClr val="bg1"/>
          </a:solidFill>
          <a:ln w="28575">
            <a:solidFill>
              <a:schemeClr val="bg1"/>
            </a:solidFill>
          </a:ln>
          <a:extLst/>
        </p:spPr>
      </p:pic>
      <p:pic>
        <p:nvPicPr>
          <p:cNvPr id="5" name="Рисунок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126" y="4528711"/>
            <a:ext cx="3200400" cy="2330876"/>
          </a:xfrm>
          <a:prstGeom prst="rect">
            <a:avLst/>
          </a:prstGeom>
          <a:solidFill>
            <a:schemeClr val="bg1"/>
          </a:solidFill>
          <a:ln w="38100">
            <a:solidFill>
              <a:schemeClr val="bg1"/>
            </a:solidFill>
          </a:ln>
          <a:extLst/>
        </p:spPr>
      </p:pic>
      <p:pic>
        <p:nvPicPr>
          <p:cNvPr id="6" name="Рисунок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5526" y="4528711"/>
            <a:ext cx="3650730" cy="2382539"/>
          </a:xfrm>
          <a:prstGeom prst="rect">
            <a:avLst/>
          </a:prstGeom>
          <a:solidFill>
            <a:schemeClr val="bg1"/>
          </a:solidFill>
          <a:ln w="38100">
            <a:solidFill>
              <a:schemeClr val="bg1"/>
            </a:solidFill>
          </a:ln>
          <a:extLst/>
        </p:spPr>
      </p:pic>
      <p:sp>
        <p:nvSpPr>
          <p:cNvPr id="7" name="Prostokąt 6"/>
          <p:cNvSpPr/>
          <p:nvPr/>
        </p:nvSpPr>
        <p:spPr>
          <a:xfrm>
            <a:off x="334566" y="333450"/>
            <a:ext cx="1524776" cy="461665"/>
          </a:xfrm>
          <a:prstGeom prst="rect">
            <a:avLst/>
          </a:prstGeom>
        </p:spPr>
        <p:txBody>
          <a:bodyPr wrap="none">
            <a:spAutoFit/>
          </a:bodyPr>
          <a:lstStyle/>
          <a:p>
            <a:r>
              <a:rPr lang="en-US" altLang="pl-PL" sz="2400" dirty="0" err="1">
                <a:solidFill>
                  <a:srgbClr val="FFAD52"/>
                </a:solidFill>
                <a:latin typeface="Microsoft YaHei" panose="020B0503020204020204" pitchFamily="34" charset="-122"/>
                <a:ea typeface="Microsoft YaHei" panose="020B0503020204020204" pitchFamily="34" charset="-122"/>
              </a:rPr>
              <a:t>Actinians</a:t>
            </a:r>
            <a:endParaRPr lang="pl-PL" sz="2400" dirty="0">
              <a:solidFill>
                <a:srgbClr val="FFAD52"/>
              </a:solidFill>
              <a:latin typeface="Microsoft YaHei" panose="020B0503020204020204" pitchFamily="34" charset="-122"/>
              <a:ea typeface="Microsoft YaHei" panose="020B0503020204020204" pitchFamily="34" charset="-122"/>
            </a:endParaRPr>
          </a:p>
        </p:txBody>
      </p:sp>
      <p:sp>
        <p:nvSpPr>
          <p:cNvPr id="8" name="Prostokąt 7"/>
          <p:cNvSpPr/>
          <p:nvPr/>
        </p:nvSpPr>
        <p:spPr>
          <a:xfrm>
            <a:off x="334566" y="932358"/>
            <a:ext cx="4824536" cy="1015663"/>
          </a:xfrm>
          <a:prstGeom prst="rect">
            <a:avLst/>
          </a:prstGeom>
        </p:spPr>
        <p:txBody>
          <a:bodyPr wrap="square">
            <a:spAutoFit/>
          </a:bodyPr>
          <a:lstStyle/>
          <a:p>
            <a:r>
              <a:rPr lang="en-US" altLang="pl-PL" sz="2000" dirty="0">
                <a:solidFill>
                  <a:schemeClr val="bg1"/>
                </a:solidFill>
                <a:latin typeface="Swis721 Lt BT" panose="020B0403020202020204" pitchFamily="34" charset="0"/>
              </a:rPr>
              <a:t>were represented by six-radial corals (</a:t>
            </a:r>
            <a:r>
              <a:rPr lang="en-US" altLang="pl-PL" sz="2000" dirty="0" err="1">
                <a:solidFill>
                  <a:schemeClr val="bg1"/>
                </a:solidFill>
                <a:latin typeface="Swis721 Lt BT" panose="020B0403020202020204" pitchFamily="34" charset="0"/>
              </a:rPr>
              <a:t>Hexacorallia</a:t>
            </a:r>
            <a:r>
              <a:rPr lang="en-US" altLang="pl-PL" sz="2000" dirty="0">
                <a:solidFill>
                  <a:schemeClr val="bg1"/>
                </a:solidFill>
                <a:latin typeface="Swis721 Lt BT" panose="020B0403020202020204" pitchFamily="34" charset="0"/>
              </a:rPr>
              <a:t>) which in turn enters into a class of coral polyps (</a:t>
            </a:r>
            <a:r>
              <a:rPr lang="en-US" altLang="pl-PL" sz="2000" dirty="0" err="1" smtClean="0">
                <a:solidFill>
                  <a:schemeClr val="bg1"/>
                </a:solidFill>
                <a:latin typeface="Swis721 Lt BT" panose="020B0403020202020204" pitchFamily="34" charset="0"/>
              </a:rPr>
              <a:t>Anthrozoa</a:t>
            </a:r>
            <a:r>
              <a:rPr lang="pl-PL" altLang="pl-PL" sz="2000" dirty="0" smtClean="0">
                <a:solidFill>
                  <a:schemeClr val="bg1"/>
                </a:solidFill>
                <a:latin typeface="Swis721 Lt BT" panose="020B0403020202020204" pitchFamily="34" charset="0"/>
              </a:rPr>
              <a:t>), </a:t>
            </a:r>
            <a:r>
              <a:rPr lang="en-US" altLang="pl-PL" sz="2000" dirty="0">
                <a:solidFill>
                  <a:schemeClr val="bg1"/>
                </a:solidFill>
                <a:latin typeface="Swis721 Lt BT" panose="020B0403020202020204" pitchFamily="34" charset="0"/>
              </a:rPr>
              <a:t>abundance  ~ 102 </a:t>
            </a:r>
            <a:r>
              <a:rPr lang="en-US" altLang="pl-PL" sz="2000" dirty="0" err="1" smtClean="0">
                <a:solidFill>
                  <a:schemeClr val="bg1"/>
                </a:solidFill>
                <a:latin typeface="Swis721 Lt BT" panose="020B0403020202020204" pitchFamily="34" charset="0"/>
              </a:rPr>
              <a:t>inds</a:t>
            </a:r>
            <a:r>
              <a:rPr lang="en-US" altLang="pl-PL" sz="2000" dirty="0" smtClean="0">
                <a:solidFill>
                  <a:schemeClr val="bg1"/>
                </a:solidFill>
                <a:latin typeface="Swis721 Lt BT" panose="020B0403020202020204" pitchFamily="34" charset="0"/>
              </a:rPr>
              <a:t>/h</a:t>
            </a:r>
            <a:r>
              <a:rPr lang="pl-PL" altLang="pl-PL" sz="2000" dirty="0" smtClean="0">
                <a:solidFill>
                  <a:schemeClr val="bg1"/>
                </a:solidFill>
                <a:latin typeface="Swis721 Lt BT" panose="020B0403020202020204" pitchFamily="34" charset="0"/>
              </a:rPr>
              <a:t>a.</a:t>
            </a:r>
            <a:endParaRPr lang="en-US" altLang="pl-PL" sz="2000" dirty="0">
              <a:solidFill>
                <a:schemeClr val="bg1"/>
              </a:solidFill>
              <a:latin typeface="Swis721 Lt BT" panose="020B0403020202020204" pitchFamily="34" charset="0"/>
            </a:endParaRPr>
          </a:p>
        </p:txBody>
      </p:sp>
      <p:pic>
        <p:nvPicPr>
          <p:cNvPr id="3" name="Рисунок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5126" y="14536"/>
            <a:ext cx="6851130" cy="4528713"/>
          </a:xfrm>
          <a:prstGeom prst="rect">
            <a:avLst/>
          </a:prstGeom>
          <a:solidFill>
            <a:schemeClr val="bg1"/>
          </a:solidFill>
          <a:ln w="38100">
            <a:solidFill>
              <a:schemeClr val="bg1"/>
            </a:solidFill>
            <a:miter lim="800000"/>
            <a:headEnd/>
            <a:tailEnd/>
          </a:ln>
          <a:extLst/>
        </p:spPr>
      </p:pic>
    </p:spTree>
    <p:extLst>
      <p:ext uri="{BB962C8B-B14F-4D97-AF65-F5344CB8AC3E}">
        <p14:creationId xmlns:p14="http://schemas.microsoft.com/office/powerpoint/2010/main" val="18333284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1" y="0"/>
            <a:ext cx="12190413" cy="2926546"/>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 name="Рисунок 4"/>
          <p:cNvPicPr>
            <a:picLocks noChangeAspect="1" noChangeArrowheads="1"/>
          </p:cNvPicPr>
          <p:nvPr/>
        </p:nvPicPr>
        <p:blipFill>
          <a:blip r:embed="rId2">
            <a:extLst>
              <a:ext uri="{28A0092B-C50C-407E-A947-70E740481C1C}">
                <a14:useLocalDpi xmlns:a14="http://schemas.microsoft.com/office/drawing/2010/main" val="0"/>
              </a:ext>
            </a:extLst>
          </a:blip>
          <a:srcRect b="2000"/>
          <a:stretch>
            <a:fillRect/>
          </a:stretch>
        </p:blipFill>
        <p:spPr bwMode="auto">
          <a:xfrm>
            <a:off x="4967550" y="0"/>
            <a:ext cx="7222862" cy="4653930"/>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 name="Рисунок 7"/>
          <p:cNvPicPr>
            <a:picLocks noChangeAspect="1" noChangeArrowheads="1"/>
          </p:cNvPicPr>
          <p:nvPr/>
        </p:nvPicPr>
        <p:blipFill>
          <a:blip r:embed="rId3">
            <a:extLst>
              <a:ext uri="{28A0092B-C50C-407E-A947-70E740481C1C}">
                <a14:useLocalDpi xmlns:a14="http://schemas.microsoft.com/office/drawing/2010/main" val="0"/>
              </a:ext>
            </a:extLst>
          </a:blip>
          <a:srcRect b="5405"/>
          <a:stretch>
            <a:fillRect/>
          </a:stretch>
        </p:blipFill>
        <p:spPr bwMode="auto">
          <a:xfrm>
            <a:off x="4959599" y="4653931"/>
            <a:ext cx="2999864" cy="2205658"/>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Рисунок 7"/>
          <p:cNvPicPr>
            <a:picLocks noChangeAspect="1" noChangeArrowheads="1"/>
          </p:cNvPicPr>
          <p:nvPr/>
        </p:nvPicPr>
        <p:blipFill rotWithShape="1">
          <a:blip r:embed="rId4">
            <a:extLst>
              <a:ext uri="{28A0092B-C50C-407E-A947-70E740481C1C}">
                <a14:useLocalDpi xmlns:a14="http://schemas.microsoft.com/office/drawing/2010/main" val="0"/>
              </a:ext>
            </a:extLst>
          </a:blip>
          <a:srcRect t="1" b="18797"/>
          <a:stretch/>
        </p:blipFill>
        <p:spPr bwMode="auto">
          <a:xfrm>
            <a:off x="7967413" y="4653930"/>
            <a:ext cx="4222999" cy="2205659"/>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 name="Prostokąt 6"/>
          <p:cNvSpPr/>
          <p:nvPr/>
        </p:nvSpPr>
        <p:spPr>
          <a:xfrm>
            <a:off x="262558" y="261442"/>
            <a:ext cx="2090637" cy="461665"/>
          </a:xfrm>
          <a:prstGeom prst="rect">
            <a:avLst/>
          </a:prstGeom>
        </p:spPr>
        <p:txBody>
          <a:bodyPr wrap="none">
            <a:spAutoFit/>
          </a:bodyPr>
          <a:lstStyle/>
          <a:p>
            <a:r>
              <a:rPr lang="en-US" altLang="pl-PL" sz="24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Holothurians</a:t>
            </a:r>
            <a:endParaRPr lang="pl-PL" sz="2400" dirty="0">
              <a:solidFill>
                <a:srgbClr val="FFAD52"/>
              </a:solidFill>
              <a:latin typeface="Microsoft YaHei" panose="020B0503020204020204" pitchFamily="34" charset="-122"/>
              <a:ea typeface="Microsoft YaHei" panose="020B0503020204020204" pitchFamily="34" charset="-122"/>
            </a:endParaRPr>
          </a:p>
        </p:txBody>
      </p:sp>
      <p:sp>
        <p:nvSpPr>
          <p:cNvPr id="8" name="Prostokąt 7"/>
          <p:cNvSpPr/>
          <p:nvPr/>
        </p:nvSpPr>
        <p:spPr>
          <a:xfrm>
            <a:off x="289740" y="984549"/>
            <a:ext cx="4360348" cy="707886"/>
          </a:xfrm>
          <a:prstGeom prst="rect">
            <a:avLst/>
          </a:prstGeom>
        </p:spPr>
        <p:txBody>
          <a:bodyPr wrap="square">
            <a:spAutoFit/>
          </a:bodyPr>
          <a:lstStyle/>
          <a:p>
            <a:r>
              <a:rPr lang="en-US" altLang="pl-PL" sz="2000" dirty="0">
                <a:solidFill>
                  <a:schemeClr val="bg1"/>
                </a:solidFill>
                <a:latin typeface="Swis721 Lt BT" panose="020B0403020202020204" pitchFamily="34" charset="0"/>
                <a:cs typeface="Arial" panose="020B0604020202020204" pitchFamily="34" charset="0"/>
              </a:rPr>
              <a:t>were the most diverse abyssal megafauna group. </a:t>
            </a:r>
            <a:endParaRPr lang="pl-PL" altLang="pl-PL" sz="2000" dirty="0" smtClean="0">
              <a:solidFill>
                <a:schemeClr val="bg1"/>
              </a:solidFill>
              <a:latin typeface="Swis721 Lt BT" panose="020B0403020202020204" pitchFamily="34" charset="0"/>
              <a:cs typeface="Arial" panose="020B0604020202020204" pitchFamily="34" charset="0"/>
            </a:endParaRPr>
          </a:p>
          <a:p>
            <a:r>
              <a:rPr lang="en-US" altLang="pl-PL" sz="2000" dirty="0" smtClean="0">
                <a:solidFill>
                  <a:schemeClr val="bg1"/>
                </a:solidFill>
                <a:latin typeface="Swis721 Lt BT" panose="020B0403020202020204" pitchFamily="34" charset="0"/>
                <a:cs typeface="Arial" panose="020B0604020202020204" pitchFamily="34" charset="0"/>
              </a:rPr>
              <a:t>(</a:t>
            </a:r>
            <a:r>
              <a:rPr lang="en-US" altLang="pl-PL" sz="2000" dirty="0">
                <a:solidFill>
                  <a:schemeClr val="bg1"/>
                </a:solidFill>
                <a:latin typeface="Swis721 Lt BT" panose="020B0403020202020204" pitchFamily="34" charset="0"/>
                <a:cs typeface="Arial" panose="020B0604020202020204" pitchFamily="34" charset="0"/>
              </a:rPr>
              <a:t>abundance  ~ approx. 95 </a:t>
            </a:r>
            <a:r>
              <a:rPr lang="en-US" altLang="pl-PL" sz="2000" dirty="0" err="1" smtClean="0">
                <a:solidFill>
                  <a:schemeClr val="bg1"/>
                </a:solidFill>
                <a:latin typeface="Swis721 Lt BT" panose="020B0403020202020204" pitchFamily="34" charset="0"/>
                <a:cs typeface="Arial" panose="020B0604020202020204" pitchFamily="34" charset="0"/>
              </a:rPr>
              <a:t>inds</a:t>
            </a:r>
            <a:r>
              <a:rPr lang="en-US" altLang="pl-PL" sz="2000" dirty="0" smtClean="0">
                <a:solidFill>
                  <a:schemeClr val="bg1"/>
                </a:solidFill>
                <a:latin typeface="Swis721 Lt BT" panose="020B0403020202020204" pitchFamily="34" charset="0"/>
                <a:cs typeface="Arial" panose="020B0604020202020204" pitchFamily="34" charset="0"/>
              </a:rPr>
              <a:t>/h</a:t>
            </a:r>
            <a:r>
              <a:rPr lang="pl-PL" altLang="pl-PL" sz="2000" dirty="0" smtClean="0">
                <a:solidFill>
                  <a:schemeClr val="bg1"/>
                </a:solidFill>
                <a:latin typeface="Swis721 Lt BT" panose="020B0403020202020204" pitchFamily="34" charset="0"/>
                <a:cs typeface="Arial" panose="020B0604020202020204" pitchFamily="34" charset="0"/>
              </a:rPr>
              <a:t>a).</a:t>
            </a:r>
            <a:endParaRPr lang="en-US" altLang="pl-PL" sz="2000" dirty="0">
              <a:solidFill>
                <a:schemeClr val="bg1"/>
              </a:solidFill>
              <a:latin typeface="Swis721 Lt BT" panose="020B0403020202020204" pitchFamily="34" charset="0"/>
              <a:cs typeface="Arial" panose="020B0604020202020204" pitchFamily="34" charset="0"/>
            </a:endParaRPr>
          </a:p>
        </p:txBody>
      </p:sp>
      <p:pic>
        <p:nvPicPr>
          <p:cNvPr id="4" name="Рисунок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926942"/>
            <a:ext cx="4939831" cy="393264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43507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p:cNvPicPr>
            <a:picLocks noChangeAspect="1"/>
          </p:cNvPicPr>
          <p:nvPr/>
        </p:nvPicPr>
        <p:blipFill rotWithShape="1">
          <a:blip r:embed="rId2">
            <a:extLst>
              <a:ext uri="{28A0092B-C50C-407E-A947-70E740481C1C}">
                <a14:useLocalDpi xmlns:a14="http://schemas.microsoft.com/office/drawing/2010/main" val="0"/>
              </a:ext>
            </a:extLst>
          </a:blip>
          <a:srcRect t="35934" r="52998" b="39507"/>
          <a:stretch/>
        </p:blipFill>
        <p:spPr>
          <a:xfrm>
            <a:off x="7765840" y="4536504"/>
            <a:ext cx="4424573" cy="2323084"/>
          </a:xfrm>
          <a:prstGeom prst="rect">
            <a:avLst/>
          </a:prstGeom>
          <a:ln w="38100">
            <a:solidFill>
              <a:schemeClr val="bg1"/>
            </a:solidFill>
          </a:ln>
        </p:spPr>
      </p:pic>
      <p:sp>
        <p:nvSpPr>
          <p:cNvPr id="4" name="Prostokąt 3"/>
          <p:cNvSpPr/>
          <p:nvPr/>
        </p:nvSpPr>
        <p:spPr>
          <a:xfrm>
            <a:off x="-1" y="0"/>
            <a:ext cx="12190413" cy="2926546"/>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Obraz 1"/>
          <p:cNvPicPr>
            <a:picLocks noChangeAspect="1"/>
          </p:cNvPicPr>
          <p:nvPr/>
        </p:nvPicPr>
        <p:blipFill rotWithShape="1">
          <a:blip r:embed="rId2">
            <a:extLst>
              <a:ext uri="{28A0092B-C50C-407E-A947-70E740481C1C}">
                <a14:useLocalDpi xmlns:a14="http://schemas.microsoft.com/office/drawing/2010/main" val="0"/>
              </a:ext>
            </a:extLst>
          </a:blip>
          <a:srcRect l="50000" b="67252"/>
          <a:stretch/>
        </p:blipFill>
        <p:spPr>
          <a:xfrm>
            <a:off x="4236245" y="4509914"/>
            <a:ext cx="3529595" cy="2349674"/>
          </a:xfrm>
          <a:prstGeom prst="rect">
            <a:avLst/>
          </a:prstGeom>
          <a:ln w="38100">
            <a:solidFill>
              <a:schemeClr val="bg1"/>
            </a:solidFill>
          </a:ln>
        </p:spPr>
      </p:pic>
      <p:pic>
        <p:nvPicPr>
          <p:cNvPr id="5" name="Obraz 4"/>
          <p:cNvPicPr>
            <a:picLocks noChangeAspect="1"/>
          </p:cNvPicPr>
          <p:nvPr/>
        </p:nvPicPr>
        <p:blipFill rotWithShape="1">
          <a:blip r:embed="rId2">
            <a:extLst>
              <a:ext uri="{28A0092B-C50C-407E-A947-70E740481C1C}">
                <a14:useLocalDpi xmlns:a14="http://schemas.microsoft.com/office/drawing/2010/main" val="0"/>
              </a:ext>
            </a:extLst>
          </a:blip>
          <a:srcRect l="50000" t="35782" b="34532"/>
          <a:stretch/>
        </p:blipFill>
        <p:spPr>
          <a:xfrm>
            <a:off x="31651" y="4322343"/>
            <a:ext cx="4204594" cy="2537245"/>
          </a:xfrm>
          <a:prstGeom prst="rect">
            <a:avLst/>
          </a:prstGeom>
          <a:ln w="38100">
            <a:solidFill>
              <a:schemeClr val="bg1"/>
            </a:solidFill>
          </a:ln>
        </p:spPr>
      </p:pic>
      <p:pic>
        <p:nvPicPr>
          <p:cNvPr id="6" name="Obraz 5"/>
          <p:cNvPicPr>
            <a:picLocks noChangeAspect="1"/>
          </p:cNvPicPr>
          <p:nvPr/>
        </p:nvPicPr>
        <p:blipFill rotWithShape="1">
          <a:blip r:embed="rId2">
            <a:extLst>
              <a:ext uri="{28A0092B-C50C-407E-A947-70E740481C1C}">
                <a14:useLocalDpi xmlns:a14="http://schemas.microsoft.com/office/drawing/2010/main" val="0"/>
              </a:ext>
            </a:extLst>
          </a:blip>
          <a:srcRect l="52035" t="68790" b="9048"/>
          <a:stretch/>
        </p:blipFill>
        <p:spPr>
          <a:xfrm>
            <a:off x="29368" y="2837600"/>
            <a:ext cx="3617566" cy="1672314"/>
          </a:xfrm>
          <a:prstGeom prst="rect">
            <a:avLst/>
          </a:prstGeom>
          <a:ln w="38100">
            <a:solidFill>
              <a:schemeClr val="bg1"/>
            </a:solidFill>
          </a:ln>
        </p:spPr>
      </p:pic>
      <p:pic>
        <p:nvPicPr>
          <p:cNvPr id="7" name="Obraz 6"/>
          <p:cNvPicPr>
            <a:picLocks noChangeAspect="1"/>
          </p:cNvPicPr>
          <p:nvPr/>
        </p:nvPicPr>
        <p:blipFill rotWithShape="1">
          <a:blip r:embed="rId2">
            <a:extLst>
              <a:ext uri="{28A0092B-C50C-407E-A947-70E740481C1C}">
                <a14:useLocalDpi xmlns:a14="http://schemas.microsoft.com/office/drawing/2010/main" val="0"/>
              </a:ext>
            </a:extLst>
          </a:blip>
          <a:srcRect r="53155" b="70768"/>
          <a:stretch/>
        </p:blipFill>
        <p:spPr>
          <a:xfrm>
            <a:off x="3646934" y="2837600"/>
            <a:ext cx="2691476" cy="1672314"/>
          </a:xfrm>
          <a:prstGeom prst="rect">
            <a:avLst/>
          </a:prstGeom>
          <a:ln w="38100">
            <a:solidFill>
              <a:schemeClr val="bg1"/>
            </a:solidFill>
          </a:ln>
        </p:spPr>
      </p:pic>
      <p:sp>
        <p:nvSpPr>
          <p:cNvPr id="9" name="Prostokąt 8"/>
          <p:cNvSpPr/>
          <p:nvPr/>
        </p:nvSpPr>
        <p:spPr>
          <a:xfrm>
            <a:off x="262558" y="405458"/>
            <a:ext cx="2342821" cy="461665"/>
          </a:xfrm>
          <a:prstGeom prst="rect">
            <a:avLst/>
          </a:prstGeom>
        </p:spPr>
        <p:txBody>
          <a:bodyPr wrap="none">
            <a:spAutoFit/>
          </a:bodyPr>
          <a:lstStyle/>
          <a:p>
            <a:r>
              <a:rPr lang="pl-PL" altLang="pl-PL" sz="24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Fauna </a:t>
            </a:r>
            <a:r>
              <a:rPr lang="pl-PL" altLang="pl-PL" sz="24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samples</a:t>
            </a:r>
            <a:endParaRPr lang="en-US" altLang="pl-PL" sz="24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0" name="Prostokąt 9"/>
          <p:cNvSpPr/>
          <p:nvPr/>
        </p:nvSpPr>
        <p:spPr>
          <a:xfrm>
            <a:off x="287736" y="981522"/>
            <a:ext cx="2783134" cy="400110"/>
          </a:xfrm>
          <a:prstGeom prst="rect">
            <a:avLst/>
          </a:prstGeom>
        </p:spPr>
        <p:txBody>
          <a:bodyPr wrap="none">
            <a:spAutoFit/>
          </a:bodyPr>
          <a:lstStyle/>
          <a:p>
            <a:r>
              <a:rPr lang="pl-PL" altLang="pl-PL" sz="2000" dirty="0" err="1">
                <a:solidFill>
                  <a:schemeClr val="bg1"/>
                </a:solidFill>
                <a:latin typeface="Swis721 Lt BT" panose="020B0403020202020204" pitchFamily="34" charset="0"/>
                <a:cs typeface="Arial" panose="020B0604020202020204" pitchFamily="34" charset="0"/>
              </a:rPr>
              <a:t>recognized</a:t>
            </a:r>
            <a:r>
              <a:rPr lang="pl-PL" altLang="pl-PL" sz="2000" dirty="0">
                <a:solidFill>
                  <a:schemeClr val="bg1"/>
                </a:solidFill>
                <a:latin typeface="Swis721 Lt BT" panose="020B0403020202020204" pitchFamily="34" charset="0"/>
                <a:cs typeface="Arial" panose="020B0604020202020204" pitchFamily="34" charset="0"/>
              </a:rPr>
              <a:t> </a:t>
            </a:r>
            <a:r>
              <a:rPr lang="pl-PL" altLang="pl-PL" sz="2000" dirty="0" err="1">
                <a:solidFill>
                  <a:schemeClr val="bg1"/>
                </a:solidFill>
                <a:latin typeface="Swis721 Lt BT" panose="020B0403020202020204" pitchFamily="34" charset="0"/>
                <a:cs typeface="Arial" panose="020B0604020202020204" pitchFamily="34" charset="0"/>
              </a:rPr>
              <a:t>or</a:t>
            </a:r>
            <a:r>
              <a:rPr lang="pl-PL" altLang="pl-PL" sz="2000" dirty="0">
                <a:solidFill>
                  <a:schemeClr val="bg1"/>
                </a:solidFill>
                <a:latin typeface="Swis721 Lt BT" panose="020B0403020202020204" pitchFamily="34" charset="0"/>
                <a:cs typeface="Arial" panose="020B0604020202020204" pitchFamily="34" charset="0"/>
              </a:rPr>
              <a:t> </a:t>
            </a:r>
            <a:r>
              <a:rPr lang="pl-PL" altLang="pl-PL" sz="2000" dirty="0" err="1">
                <a:solidFill>
                  <a:schemeClr val="bg1"/>
                </a:solidFill>
                <a:latin typeface="Swis721 Lt BT" panose="020B0403020202020204" pitchFamily="34" charset="0"/>
                <a:cs typeface="Arial" panose="020B0604020202020204" pitchFamily="34" charset="0"/>
              </a:rPr>
              <a:t>collected</a:t>
            </a:r>
            <a:endParaRPr lang="pl-PL" sz="2000" dirty="0">
              <a:solidFill>
                <a:schemeClr val="bg1"/>
              </a:solidFill>
              <a:latin typeface="Swis721 Lt BT" panose="020B0403020202020204" pitchFamily="34" charset="0"/>
            </a:endParaRPr>
          </a:p>
        </p:txBody>
      </p:sp>
      <p:pic>
        <p:nvPicPr>
          <p:cNvPr id="3" name="Obraz 2"/>
          <p:cNvPicPr>
            <a:picLocks noChangeAspect="1"/>
          </p:cNvPicPr>
          <p:nvPr/>
        </p:nvPicPr>
        <p:blipFill rotWithShape="1">
          <a:blip r:embed="rId2">
            <a:extLst>
              <a:ext uri="{28A0092B-C50C-407E-A947-70E740481C1C}">
                <a14:useLocalDpi xmlns:a14="http://schemas.microsoft.com/office/drawing/2010/main" val="0"/>
              </a:ext>
            </a:extLst>
          </a:blip>
          <a:srcRect t="64068" r="53011"/>
          <a:stretch/>
        </p:blipFill>
        <p:spPr>
          <a:xfrm>
            <a:off x="6370603" y="0"/>
            <a:ext cx="5802548" cy="4509914"/>
          </a:xfrm>
          <a:prstGeom prst="rect">
            <a:avLst/>
          </a:prstGeom>
          <a:ln w="38100">
            <a:solidFill>
              <a:schemeClr val="bg1"/>
            </a:solidFill>
          </a:ln>
        </p:spPr>
      </p:pic>
    </p:spTree>
    <p:extLst>
      <p:ext uri="{BB962C8B-B14F-4D97-AF65-F5344CB8AC3E}">
        <p14:creationId xmlns:p14="http://schemas.microsoft.com/office/powerpoint/2010/main" val="9411062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ostokąt 5"/>
          <p:cNvSpPr/>
          <p:nvPr/>
        </p:nvSpPr>
        <p:spPr>
          <a:xfrm>
            <a:off x="0" y="0"/>
            <a:ext cx="12190413" cy="2926546"/>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6"/>
          <p:cNvSpPr/>
          <p:nvPr/>
        </p:nvSpPr>
        <p:spPr>
          <a:xfrm>
            <a:off x="190550" y="189434"/>
            <a:ext cx="11530592" cy="461665"/>
          </a:xfrm>
          <a:prstGeom prst="rect">
            <a:avLst/>
          </a:prstGeom>
        </p:spPr>
        <p:txBody>
          <a:bodyPr wrap="none">
            <a:spAutoFit/>
          </a:bodyPr>
          <a:lstStyle/>
          <a:p>
            <a:r>
              <a:rPr lang="en-US" sz="24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Other samples – collection of sunsets at the C</a:t>
            </a:r>
            <a:r>
              <a:rPr lang="pl-PL" sz="24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larion</a:t>
            </a:r>
            <a:r>
              <a:rPr lang="pl-PL" sz="24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Clipperton </a:t>
            </a:r>
            <a:r>
              <a:rPr lang="pl-PL" sz="24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Fracture</a:t>
            </a:r>
            <a:r>
              <a:rPr lang="pl-PL" sz="24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Zone</a:t>
            </a:r>
            <a:endParaRPr lang="en-US" sz="2400" dirty="0">
              <a:solidFill>
                <a:srgbClr val="FFAD52"/>
              </a:solidFill>
              <a:latin typeface="Microsoft YaHei" panose="020B0503020204020204" pitchFamily="34" charset="-122"/>
              <a:ea typeface="Microsoft YaHei" panose="020B0503020204020204" pitchFamily="34" charset="-122"/>
            </a:endParaRPr>
          </a:p>
        </p:txBody>
      </p:sp>
      <p:pic>
        <p:nvPicPr>
          <p:cNvPr id="9" name="Obraz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521" y="669956"/>
            <a:ext cx="6105892" cy="2543814"/>
          </a:xfrm>
          <a:prstGeom prst="rect">
            <a:avLst/>
          </a:prstGeom>
          <a:effectLst>
            <a:softEdge rad="50800"/>
          </a:effectLst>
        </p:spPr>
      </p:pic>
      <p:pic>
        <p:nvPicPr>
          <p:cNvPr id="10" name="Obraz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550" y="3230628"/>
            <a:ext cx="4585970" cy="3626961"/>
          </a:xfrm>
          <a:prstGeom prst="rect">
            <a:avLst/>
          </a:prstGeom>
          <a:effectLst>
            <a:softEdge rad="127000"/>
          </a:effectLst>
        </p:spPr>
      </p:pic>
      <p:pic>
        <p:nvPicPr>
          <p:cNvPr id="11" name="Obraz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0" y="3343099"/>
            <a:ext cx="7556340" cy="3482931"/>
          </a:xfrm>
          <a:prstGeom prst="rect">
            <a:avLst/>
          </a:prstGeom>
          <a:effectLst>
            <a:softEdge rad="101600"/>
          </a:effectLst>
        </p:spPr>
      </p:pic>
      <p:pic>
        <p:nvPicPr>
          <p:cNvPr id="12" name="Obraz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215" y="683257"/>
            <a:ext cx="6527254" cy="3514432"/>
          </a:xfrm>
          <a:prstGeom prst="rect">
            <a:avLst/>
          </a:prstGeom>
          <a:effectLst>
            <a:softEdge rad="50800"/>
          </a:effectLst>
        </p:spPr>
      </p:pic>
      <p:pic>
        <p:nvPicPr>
          <p:cNvPr id="13" name="Obraz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94876" y="2841276"/>
            <a:ext cx="4564917" cy="2084900"/>
          </a:xfrm>
          <a:prstGeom prst="rect">
            <a:avLst/>
          </a:prstGeom>
          <a:effectLst>
            <a:softEdge rad="228600"/>
          </a:effectLst>
        </p:spPr>
      </p:pic>
    </p:spTree>
    <p:extLst>
      <p:ext uri="{BB962C8B-B14F-4D97-AF65-F5344CB8AC3E}">
        <p14:creationId xmlns:p14="http://schemas.microsoft.com/office/powerpoint/2010/main" val="3760469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1821" y="0"/>
            <a:ext cx="8327456" cy="6859588"/>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 name="Prostokąt 2"/>
          <p:cNvSpPr/>
          <p:nvPr/>
        </p:nvSpPr>
        <p:spPr>
          <a:xfrm>
            <a:off x="406574" y="266316"/>
            <a:ext cx="1944315" cy="461665"/>
          </a:xfrm>
          <a:prstGeom prst="rect">
            <a:avLst/>
          </a:prstGeom>
        </p:spPr>
        <p:txBody>
          <a:bodyPr wrap="none">
            <a:spAutoFit/>
          </a:bodyPr>
          <a:lstStyle/>
          <a:p>
            <a:pPr algn="ctr"/>
            <a:r>
              <a:rPr lang="en-US" altLang="pl-PL" sz="24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Future</a:t>
            </a:r>
            <a:r>
              <a:rPr lang="pl-PL" altLang="pl-PL" sz="24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a:t>
            </a:r>
            <a:r>
              <a:rPr lang="pl-PL" altLang="pl-PL" sz="24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work</a:t>
            </a:r>
            <a:endParaRPr lang="en-US" altLang="pl-PL" sz="24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Prostokąt 3"/>
          <p:cNvSpPr/>
          <p:nvPr/>
        </p:nvSpPr>
        <p:spPr>
          <a:xfrm>
            <a:off x="159204" y="1125538"/>
            <a:ext cx="7970969" cy="3939540"/>
          </a:xfrm>
          <a:prstGeom prst="rect">
            <a:avLst/>
          </a:prstGeom>
        </p:spPr>
        <p:txBody>
          <a:bodyPr wrap="square">
            <a:spAutoFit/>
          </a:bodyPr>
          <a:lstStyle/>
          <a:p>
            <a:r>
              <a:rPr lang="en-US" altLang="pl-PL" sz="2400" dirty="0" smtClean="0">
                <a:solidFill>
                  <a:schemeClr val="bg1"/>
                </a:solidFill>
                <a:latin typeface="Swis721 Lt BT" panose="020B0403020202020204" pitchFamily="34" charset="0"/>
                <a:cs typeface="Arial" panose="020B0604020202020204" pitchFamily="34" charset="0"/>
              </a:rPr>
              <a:t>General strategy:</a:t>
            </a:r>
          </a:p>
          <a:p>
            <a:endParaRPr lang="en-US" altLang="pl-PL" sz="2400" dirty="0" smtClean="0">
              <a:solidFill>
                <a:schemeClr val="bg1"/>
              </a:solidFill>
              <a:latin typeface="Swis721 Lt BT" panose="020B0403020202020204" pitchFamily="34" charset="0"/>
              <a:cs typeface="Arial" panose="020B0604020202020204" pitchFamily="34" charset="0"/>
            </a:endParaRPr>
          </a:p>
          <a:p>
            <a:pPr marL="457200" indent="-457200" algn="just">
              <a:spcAft>
                <a:spcPts val="600"/>
              </a:spcAft>
              <a:buAutoNum type="arabicPeriod"/>
            </a:pPr>
            <a:r>
              <a:rPr lang="en-US" altLang="pl-PL" sz="2400" dirty="0" smtClean="0">
                <a:solidFill>
                  <a:schemeClr val="bg1"/>
                </a:solidFill>
                <a:latin typeface="Swis721 Lt BT" panose="020B0403020202020204" pitchFamily="34" charset="0"/>
                <a:cs typeface="Arial" panose="020B0604020202020204" pitchFamily="34" charset="0"/>
              </a:rPr>
              <a:t>Transparency and close cooperation with the ISA for the development of nodule mining project; Common heritage of mankind as principle and best environmental and mining practices as guiding lights</a:t>
            </a:r>
          </a:p>
          <a:p>
            <a:pPr marL="457200" indent="-457200" algn="just">
              <a:spcAft>
                <a:spcPts val="600"/>
              </a:spcAft>
              <a:buAutoNum type="arabicPeriod"/>
            </a:pPr>
            <a:r>
              <a:rPr lang="en-US" altLang="pl-PL" sz="2400" dirty="0" smtClean="0">
                <a:solidFill>
                  <a:schemeClr val="bg1"/>
                </a:solidFill>
                <a:latin typeface="Swis721 Lt BT" panose="020B0403020202020204" pitchFamily="34" charset="0"/>
                <a:cs typeface="Arial" panose="020B0604020202020204" pitchFamily="34" charset="0"/>
              </a:rPr>
              <a:t>Exploration for sustainable and balanced exploitation; at first data from science, engineering and economy then directives and action</a:t>
            </a:r>
          </a:p>
          <a:p>
            <a:pPr marL="457200" indent="-457200" algn="just">
              <a:spcAft>
                <a:spcPts val="600"/>
              </a:spcAft>
              <a:buAutoNum type="arabicPeriod"/>
            </a:pPr>
            <a:r>
              <a:rPr lang="en-US" altLang="pl-PL" sz="2400" dirty="0" smtClean="0">
                <a:solidFill>
                  <a:schemeClr val="bg1"/>
                </a:solidFill>
                <a:latin typeface="Swis721 Lt BT" panose="020B0403020202020204" pitchFamily="34" charset="0"/>
                <a:cs typeface="Arial" panose="020B0604020202020204" pitchFamily="34" charset="0"/>
              </a:rPr>
              <a:t>Decision on exploitation and its scale ensuring sound economic principles and environmental management in the area including longer term observations and monitoring</a:t>
            </a:r>
            <a:endParaRPr lang="en-US" sz="2400" dirty="0">
              <a:solidFill>
                <a:schemeClr val="bg1"/>
              </a:solidFill>
              <a:latin typeface="Swis721 Lt BT" panose="020B0403020202020204" pitchFamily="34" charset="0"/>
            </a:endParaRPr>
          </a:p>
        </p:txBody>
      </p:sp>
      <p:pic>
        <p:nvPicPr>
          <p:cNvPr id="205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41398" t="19398" r="41996" b="27691"/>
          <a:stretch/>
        </p:blipFill>
        <p:spPr bwMode="auto">
          <a:xfrm>
            <a:off x="8327455" y="16545"/>
            <a:ext cx="3851846" cy="6843043"/>
          </a:xfrm>
          <a:prstGeom prst="rect">
            <a:avLst/>
          </a:prstGeom>
          <a:noFill/>
          <a:ln w="38100">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526092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ostokąt 5"/>
          <p:cNvSpPr/>
          <p:nvPr/>
        </p:nvSpPr>
        <p:spPr>
          <a:xfrm>
            <a:off x="1" y="-1"/>
            <a:ext cx="12190412" cy="1923885"/>
          </a:xfrm>
          <a:prstGeom prst="rect">
            <a:avLst/>
          </a:prstGeom>
          <a:solidFill>
            <a:srgbClr val="5F5D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p:cNvSpPr/>
          <p:nvPr/>
        </p:nvSpPr>
        <p:spPr>
          <a:xfrm>
            <a:off x="-24418" y="1629594"/>
            <a:ext cx="12190413" cy="5085976"/>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673" y="1977309"/>
            <a:ext cx="9577065" cy="4818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ole tekstowe 4"/>
          <p:cNvSpPr txBox="1"/>
          <p:nvPr/>
        </p:nvSpPr>
        <p:spPr>
          <a:xfrm>
            <a:off x="190550" y="189434"/>
            <a:ext cx="8712968" cy="415498"/>
          </a:xfrm>
          <a:prstGeom prst="rect">
            <a:avLst/>
          </a:prstGeom>
          <a:noFill/>
        </p:spPr>
        <p:txBody>
          <a:bodyPr wrap="square" rtlCol="0">
            <a:spAutoFit/>
          </a:bodyPr>
          <a:lstStyle/>
          <a:p>
            <a:r>
              <a:rPr lang="pl-PL" dirty="0" smtClean="0">
                <a:solidFill>
                  <a:srgbClr val="FFAD52"/>
                </a:solidFill>
                <a:latin typeface="Microsoft YaHei" panose="020B0503020204020204" pitchFamily="34" charset="-122"/>
                <a:ea typeface="Microsoft YaHei" panose="020B0503020204020204" pitchFamily="34" charset="-122"/>
              </a:rPr>
              <a:t>It </a:t>
            </a:r>
            <a:r>
              <a:rPr lang="pl-PL" dirty="0" err="1" smtClean="0">
                <a:solidFill>
                  <a:srgbClr val="FFAD52"/>
                </a:solidFill>
                <a:latin typeface="Microsoft YaHei" panose="020B0503020204020204" pitchFamily="34" charset="-122"/>
                <a:ea typeface="Microsoft YaHei" panose="020B0503020204020204" pitchFamily="34" charset="-122"/>
              </a:rPr>
              <a:t>is</a:t>
            </a:r>
            <a:r>
              <a:rPr lang="pl-PL" dirty="0" smtClean="0">
                <a:solidFill>
                  <a:srgbClr val="FFAD52"/>
                </a:solidFill>
                <a:latin typeface="Microsoft YaHei" panose="020B0503020204020204" pitchFamily="34" charset="-122"/>
                <a:ea typeface="Microsoft YaHei" panose="020B0503020204020204" pitchFamily="34" charset="-122"/>
              </a:rPr>
              <a:t> </a:t>
            </a:r>
            <a:r>
              <a:rPr lang="pl-PL" dirty="0" err="1" smtClean="0">
                <a:solidFill>
                  <a:srgbClr val="FFAD52"/>
                </a:solidFill>
                <a:latin typeface="Microsoft YaHei" panose="020B0503020204020204" pitchFamily="34" charset="-122"/>
                <a:ea typeface="Microsoft YaHei" panose="020B0503020204020204" pitchFamily="34" charset="-122"/>
              </a:rPr>
              <a:t>time</a:t>
            </a:r>
            <a:r>
              <a:rPr lang="pl-PL" dirty="0" smtClean="0">
                <a:solidFill>
                  <a:srgbClr val="FFAD52"/>
                </a:solidFill>
                <a:latin typeface="Microsoft YaHei" panose="020B0503020204020204" pitchFamily="34" charset="-122"/>
                <a:ea typeface="Microsoft YaHei" panose="020B0503020204020204" pitchFamily="34" charset="-122"/>
              </a:rPr>
              <a:t> to </a:t>
            </a:r>
            <a:r>
              <a:rPr lang="pl-PL" dirty="0" err="1" smtClean="0">
                <a:solidFill>
                  <a:srgbClr val="FFAD52"/>
                </a:solidFill>
                <a:latin typeface="Microsoft YaHei" panose="020B0503020204020204" pitchFamily="34" charset="-122"/>
                <a:ea typeface="Microsoft YaHei" panose="020B0503020204020204" pitchFamily="34" charset="-122"/>
              </a:rPr>
              <a:t>look</a:t>
            </a:r>
            <a:r>
              <a:rPr lang="pl-PL" dirty="0" smtClean="0">
                <a:solidFill>
                  <a:srgbClr val="FFAD52"/>
                </a:solidFill>
                <a:latin typeface="Microsoft YaHei" panose="020B0503020204020204" pitchFamily="34" charset="-122"/>
                <a:ea typeface="Microsoft YaHei" panose="020B0503020204020204" pitchFamily="34" charset="-122"/>
              </a:rPr>
              <a:t> for the </a:t>
            </a:r>
            <a:r>
              <a:rPr lang="pl-PL" dirty="0" err="1" smtClean="0">
                <a:solidFill>
                  <a:srgbClr val="FFAD52"/>
                </a:solidFill>
                <a:latin typeface="Microsoft YaHei" panose="020B0503020204020204" pitchFamily="34" charset="-122"/>
                <a:ea typeface="Microsoft YaHei" panose="020B0503020204020204" pitchFamily="34" charset="-122"/>
              </a:rPr>
              <a:t>deeper</a:t>
            </a:r>
            <a:r>
              <a:rPr lang="pl-PL" dirty="0" smtClean="0">
                <a:solidFill>
                  <a:srgbClr val="FFAD52"/>
                </a:solidFill>
                <a:latin typeface="Microsoft YaHei" panose="020B0503020204020204" pitchFamily="34" charset="-122"/>
                <a:ea typeface="Microsoft YaHei" panose="020B0503020204020204" pitchFamily="34" charset="-122"/>
              </a:rPr>
              <a:t> </a:t>
            </a:r>
            <a:r>
              <a:rPr lang="pl-PL" dirty="0" err="1" smtClean="0">
                <a:solidFill>
                  <a:srgbClr val="FFAD52"/>
                </a:solidFill>
                <a:latin typeface="Microsoft YaHei" panose="020B0503020204020204" pitchFamily="34" charset="-122"/>
                <a:ea typeface="Microsoft YaHei" panose="020B0503020204020204" pitchFamily="34" charset="-122"/>
              </a:rPr>
              <a:t>side</a:t>
            </a:r>
            <a:r>
              <a:rPr lang="pl-PL" dirty="0" smtClean="0">
                <a:solidFill>
                  <a:srgbClr val="FFAD52"/>
                </a:solidFill>
                <a:latin typeface="Microsoft YaHei" panose="020B0503020204020204" pitchFamily="34" charset="-122"/>
                <a:ea typeface="Microsoft YaHei" panose="020B0503020204020204" pitchFamily="34" charset="-122"/>
              </a:rPr>
              <a:t> of the Globe!</a:t>
            </a:r>
            <a:endParaRPr lang="pl-PL" dirty="0">
              <a:solidFill>
                <a:srgbClr val="FFAD52"/>
              </a:solidFill>
              <a:latin typeface="Microsoft YaHei" panose="020B0503020204020204" pitchFamily="34" charset="-122"/>
              <a:ea typeface="Microsoft YaHei" panose="020B0503020204020204" pitchFamily="34" charset="-122"/>
            </a:endParaRPr>
          </a:p>
        </p:txBody>
      </p:sp>
      <p:sp>
        <p:nvSpPr>
          <p:cNvPr id="7" name="Prostokąt 6"/>
          <p:cNvSpPr/>
          <p:nvPr/>
        </p:nvSpPr>
        <p:spPr>
          <a:xfrm>
            <a:off x="262558" y="658357"/>
            <a:ext cx="11017224" cy="1061829"/>
          </a:xfrm>
          <a:prstGeom prst="rect">
            <a:avLst/>
          </a:prstGeom>
        </p:spPr>
        <p:txBody>
          <a:bodyPr wrap="square">
            <a:spAutoFit/>
          </a:bodyPr>
          <a:lstStyle/>
          <a:p>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75%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surface</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is</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covered</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by the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oceans</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but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when</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we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calculate</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ratio of </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the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volume</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of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lands</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to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volume</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of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oceans</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it</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just</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5%.</a:t>
            </a:r>
          </a:p>
          <a:p>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We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can</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see</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that</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statistically</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there</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are</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no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lands</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on the Earth </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on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average</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we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are</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2500 m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below</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the </a:t>
            </a:r>
            <a:r>
              <a:rPr lang="pl-PL" dirty="0" err="1">
                <a:solidFill>
                  <a:schemeClr val="bg1"/>
                </a:solidFill>
                <a:latin typeface="Swis721 Lt BT" panose="020B0403020202020204" pitchFamily="34" charset="0"/>
                <a:ea typeface="Microsoft YaHei" panose="020B0503020204020204" pitchFamily="34" charset="-122"/>
                <a:cs typeface="Arial" panose="020B0604020202020204" pitchFamily="34" charset="0"/>
              </a:rPr>
              <a:t>sea</a:t>
            </a:r>
            <a:r>
              <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r>
              <a:rPr lang="pl-PL" dirty="0" err="1"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level</a:t>
            </a:r>
            <a:r>
              <a:rPr lang="pl-PL" dirty="0" smtClean="0">
                <a:solidFill>
                  <a:schemeClr val="bg1"/>
                </a:solidFill>
                <a:latin typeface="Swis721 Lt BT" panose="020B0403020202020204" pitchFamily="34" charset="0"/>
                <a:ea typeface="Microsoft YaHei" panose="020B0503020204020204" pitchFamily="34" charset="-122"/>
                <a:cs typeface="Arial" panose="020B0604020202020204" pitchFamily="34" charset="0"/>
              </a:rPr>
              <a:t> !</a:t>
            </a:r>
            <a:endParaRPr lang="pl-PL" dirty="0">
              <a:solidFill>
                <a:schemeClr val="bg1"/>
              </a:solidFill>
              <a:latin typeface="Swis721 Lt BT" panose="020B0403020202020204" pitchFamily="34" charset="0"/>
              <a:ea typeface="Microsoft YaHei" panose="020B0503020204020204" pitchFamily="34" charset="-122"/>
              <a:cs typeface="Arial" panose="020B0604020202020204" pitchFamily="34" charset="0"/>
            </a:endParaRPr>
          </a:p>
          <a:p>
            <a:endParaRPr lang="pl-PL"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6710089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717826"/>
            <a:ext cx="12190413" cy="3141762"/>
          </a:xfrm>
          <a:prstGeom prst="rect">
            <a:avLst/>
          </a:prstGeom>
          <a:solidFill>
            <a:srgbClr val="4B4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3" name="Picture 2" descr="C:\OBRAZY\prezentacja dla IOM\IOM prezentacja\logoio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6934" y="748733"/>
            <a:ext cx="4248473" cy="2228707"/>
          </a:xfrm>
          <a:prstGeom prst="rect">
            <a:avLst/>
          </a:prstGeom>
          <a:noFill/>
          <a:extLst>
            <a:ext uri="{909E8E84-426E-40DD-AFC4-6F175D3DCCD1}">
              <a14:hiddenFill xmlns:a14="http://schemas.microsoft.com/office/drawing/2010/main">
                <a:solidFill>
                  <a:srgbClr val="FFFFFF"/>
                </a:solidFill>
              </a14:hiddenFill>
            </a:ext>
          </a:extLst>
        </p:spPr>
      </p:pic>
      <p:sp>
        <p:nvSpPr>
          <p:cNvPr id="4" name="Prostokąt 3"/>
          <p:cNvSpPr/>
          <p:nvPr/>
        </p:nvSpPr>
        <p:spPr>
          <a:xfrm>
            <a:off x="2319207" y="4827042"/>
            <a:ext cx="7391639" cy="707886"/>
          </a:xfrm>
          <a:prstGeom prst="rect">
            <a:avLst/>
          </a:prstGeom>
        </p:spPr>
        <p:txBody>
          <a:bodyPr wrap="none">
            <a:spAutoFit/>
          </a:bodyPr>
          <a:lstStyle/>
          <a:p>
            <a:pPr algn="ctr"/>
            <a:r>
              <a:rPr lang="pl-PL" altLang="pl-PL" sz="40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Thank</a:t>
            </a:r>
            <a:r>
              <a:rPr lang="pl-PL" altLang="pl-PL" sz="40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a:t>
            </a:r>
            <a:r>
              <a:rPr lang="pl-PL" altLang="pl-PL" sz="40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you</a:t>
            </a:r>
            <a:r>
              <a:rPr lang="pl-PL" altLang="pl-PL" sz="40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for </a:t>
            </a:r>
            <a:r>
              <a:rPr lang="pl-PL" altLang="pl-PL" sz="40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your</a:t>
            </a:r>
            <a:r>
              <a:rPr lang="pl-PL" altLang="pl-PL" sz="40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 </a:t>
            </a:r>
            <a:r>
              <a:rPr lang="pl-PL" altLang="pl-PL" sz="4000" dirty="0" err="1"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attention</a:t>
            </a:r>
            <a:r>
              <a:rPr lang="pl-PL" altLang="pl-PL" sz="4000" dirty="0" smtClean="0">
                <a:solidFill>
                  <a:srgbClr val="FFAD52"/>
                </a:solidFill>
                <a:latin typeface="Microsoft YaHei" panose="020B0503020204020204" pitchFamily="34" charset="-122"/>
                <a:ea typeface="Microsoft YaHei" panose="020B0503020204020204" pitchFamily="34" charset="-122"/>
                <a:cs typeface="Arial" panose="020B0604020202020204" pitchFamily="34" charset="0"/>
              </a:rPr>
              <a:t>!</a:t>
            </a:r>
            <a:endParaRPr lang="en-US" altLang="pl-PL" sz="4000" dirty="0">
              <a:solidFill>
                <a:srgbClr val="FFAD52"/>
              </a:solidFill>
              <a:latin typeface="Microsoft YaHei" panose="020B0503020204020204" pitchFamily="34" charset="-122"/>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1546338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461" y="2202233"/>
            <a:ext cx="7321311" cy="3072390"/>
          </a:xfrm>
          <a:prstGeom prst="rect">
            <a:avLst/>
          </a:prstGeom>
        </p:spPr>
      </p:pic>
      <p:sp>
        <p:nvSpPr>
          <p:cNvPr id="2" name="Pięciokąt 1"/>
          <p:cNvSpPr/>
          <p:nvPr/>
        </p:nvSpPr>
        <p:spPr>
          <a:xfrm>
            <a:off x="0" y="0"/>
            <a:ext cx="10041173" cy="837506"/>
          </a:xfrm>
          <a:prstGeom prst="homePlate">
            <a:avLst/>
          </a:prstGeom>
          <a:solidFill>
            <a:srgbClr val="5F5D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agon 2"/>
          <p:cNvSpPr/>
          <p:nvPr/>
        </p:nvSpPr>
        <p:spPr>
          <a:xfrm>
            <a:off x="9623598" y="0"/>
            <a:ext cx="1685129" cy="837506"/>
          </a:xfrm>
          <a:prstGeom prst="chevron">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4" name="Prostokąt 3"/>
          <p:cNvSpPr/>
          <p:nvPr/>
        </p:nvSpPr>
        <p:spPr>
          <a:xfrm>
            <a:off x="2002385" y="157143"/>
            <a:ext cx="6037037" cy="523220"/>
          </a:xfrm>
          <a:prstGeom prst="rect">
            <a:avLst/>
          </a:prstGeom>
        </p:spPr>
        <p:txBody>
          <a:bodyPr wrap="none">
            <a:spAutoFit/>
          </a:bodyPr>
          <a:lstStyle/>
          <a:p>
            <a:pPr algn="ctr"/>
            <a:r>
              <a:rPr lang="en-US" sz="2800" dirty="0">
                <a:solidFill>
                  <a:schemeClr val="bg1"/>
                </a:solidFill>
                <a:latin typeface="Microsoft YaHei" panose="020B0503020204020204" pitchFamily="34" charset="-122"/>
                <a:ea typeface="Microsoft YaHei" panose="020B0503020204020204" pitchFamily="34" charset="-122"/>
              </a:rPr>
              <a:t>IOM and international milestones </a:t>
            </a:r>
            <a:endParaRPr lang="pl-PL" sz="2800" dirty="0">
              <a:solidFill>
                <a:schemeClr val="bg1"/>
              </a:solidFill>
              <a:latin typeface="Microsoft YaHei" panose="020B0503020204020204" pitchFamily="34" charset="-122"/>
              <a:ea typeface="Microsoft YaHei" panose="020B0503020204020204" pitchFamily="34" charset="-122"/>
            </a:endParaRPr>
          </a:p>
        </p:txBody>
      </p:sp>
      <p:sp>
        <p:nvSpPr>
          <p:cNvPr id="5" name="Prostokąt 4"/>
          <p:cNvSpPr/>
          <p:nvPr/>
        </p:nvSpPr>
        <p:spPr>
          <a:xfrm>
            <a:off x="10240242" y="170270"/>
            <a:ext cx="511679" cy="523220"/>
          </a:xfrm>
          <a:prstGeom prst="rect">
            <a:avLst/>
          </a:prstGeom>
        </p:spPr>
        <p:txBody>
          <a:bodyPr wrap="none">
            <a:spAutoFit/>
          </a:bodyPr>
          <a:lstStyle/>
          <a:p>
            <a:r>
              <a:rPr lang="pl-PL" sz="2800" b="1" dirty="0" smtClean="0">
                <a:solidFill>
                  <a:schemeClr val="bg1"/>
                </a:solidFill>
                <a:latin typeface="Microsoft YaHei" panose="020B0503020204020204" pitchFamily="34" charset="-122"/>
                <a:ea typeface="Microsoft YaHei" panose="020B0503020204020204" pitchFamily="34" charset="-122"/>
              </a:rPr>
              <a:t>1</a:t>
            </a:r>
            <a:r>
              <a:rPr lang="en-US" sz="2800" dirty="0" smtClean="0">
                <a:solidFill>
                  <a:schemeClr val="bg1"/>
                </a:solidFill>
                <a:latin typeface="Microsoft YaHei" panose="020B0503020204020204" pitchFamily="34" charset="-122"/>
                <a:ea typeface="Microsoft YaHei" panose="020B0503020204020204" pitchFamily="34" charset="-122"/>
              </a:rPr>
              <a:t> </a:t>
            </a:r>
            <a:endParaRPr lang="pl-PL" sz="2800" dirty="0">
              <a:solidFill>
                <a:schemeClr val="bg1"/>
              </a:solidFill>
              <a:latin typeface="Microsoft YaHei" panose="020B0503020204020204" pitchFamily="34" charset="-122"/>
              <a:ea typeface="Microsoft YaHei" panose="020B0503020204020204" pitchFamily="34" charset="-122"/>
            </a:endParaRPr>
          </a:p>
        </p:txBody>
      </p:sp>
      <p:sp>
        <p:nvSpPr>
          <p:cNvPr id="13" name="pole tekstowe 12"/>
          <p:cNvSpPr txBox="1"/>
          <p:nvPr/>
        </p:nvSpPr>
        <p:spPr>
          <a:xfrm>
            <a:off x="1619075" y="2441134"/>
            <a:ext cx="1152128" cy="707886"/>
          </a:xfrm>
          <a:prstGeom prst="rect">
            <a:avLst/>
          </a:prstGeom>
          <a:noFill/>
        </p:spPr>
        <p:txBody>
          <a:bodyPr wrap="square" rtlCol="0">
            <a:spAutoFit/>
          </a:bodyPr>
          <a:lstStyle/>
          <a:p>
            <a:pPr algn="ctr"/>
            <a:r>
              <a:rPr lang="pl-PL" sz="2000" b="1" dirty="0" smtClean="0">
                <a:solidFill>
                  <a:srgbClr val="4B4752"/>
                </a:solidFill>
                <a:latin typeface="Microsoft YaHei" panose="020B0503020204020204" pitchFamily="34" charset="-122"/>
                <a:ea typeface="Microsoft YaHei" panose="020B0503020204020204" pitchFamily="34" charset="-122"/>
              </a:rPr>
              <a:t>1873</a:t>
            </a:r>
          </a:p>
          <a:p>
            <a:pPr algn="ctr"/>
            <a:r>
              <a:rPr lang="pl-PL" sz="2000" b="1" dirty="0" smtClean="0">
                <a:solidFill>
                  <a:srgbClr val="4B4752"/>
                </a:solidFill>
                <a:latin typeface="Microsoft YaHei" panose="020B0503020204020204" pitchFamily="34" charset="-122"/>
                <a:ea typeface="Microsoft YaHei" panose="020B0503020204020204" pitchFamily="34" charset="-122"/>
              </a:rPr>
              <a:t>-76</a:t>
            </a:r>
            <a:endParaRPr lang="pl-PL" sz="2000" b="1" dirty="0">
              <a:solidFill>
                <a:srgbClr val="4B4752"/>
              </a:solidFill>
              <a:latin typeface="Microsoft YaHei" panose="020B0503020204020204" pitchFamily="34" charset="-122"/>
              <a:ea typeface="Microsoft YaHei" panose="020B0503020204020204" pitchFamily="34" charset="-122"/>
            </a:endParaRPr>
          </a:p>
        </p:txBody>
      </p:sp>
      <p:sp>
        <p:nvSpPr>
          <p:cNvPr id="15" name="pole tekstowe 14"/>
          <p:cNvSpPr txBox="1"/>
          <p:nvPr/>
        </p:nvSpPr>
        <p:spPr>
          <a:xfrm>
            <a:off x="3389132" y="4333086"/>
            <a:ext cx="1152128" cy="400110"/>
          </a:xfrm>
          <a:prstGeom prst="rect">
            <a:avLst/>
          </a:prstGeom>
          <a:noFill/>
        </p:spPr>
        <p:txBody>
          <a:bodyPr wrap="square" rtlCol="0">
            <a:spAutoFit/>
          </a:bodyPr>
          <a:lstStyle/>
          <a:p>
            <a:pPr algn="ctr"/>
            <a:r>
              <a:rPr lang="pl-PL" sz="2000" b="1" dirty="0" smtClean="0">
                <a:solidFill>
                  <a:srgbClr val="FFAD52"/>
                </a:solidFill>
                <a:latin typeface="Microsoft YaHei" panose="020B0503020204020204" pitchFamily="34" charset="-122"/>
                <a:ea typeface="Microsoft YaHei" panose="020B0503020204020204" pitchFamily="34" charset="-122"/>
              </a:rPr>
              <a:t>1972</a:t>
            </a:r>
          </a:p>
        </p:txBody>
      </p:sp>
      <p:sp>
        <p:nvSpPr>
          <p:cNvPr id="18" name="Prostokąt 17"/>
          <p:cNvSpPr/>
          <p:nvPr/>
        </p:nvSpPr>
        <p:spPr>
          <a:xfrm>
            <a:off x="31675" y="1366798"/>
            <a:ext cx="3693640" cy="584775"/>
          </a:xfrm>
          <a:prstGeom prst="rect">
            <a:avLst/>
          </a:prstGeom>
        </p:spPr>
        <p:txBody>
          <a:bodyPr wrap="none">
            <a:spAutoFit/>
          </a:bodyPr>
          <a:lstStyle/>
          <a:p>
            <a:pPr algn="ctr"/>
            <a:r>
              <a:rPr lang="en-US" sz="1600" b="1" dirty="0" smtClean="0">
                <a:latin typeface="Swis721 BT" panose="020B0504020202020204" pitchFamily="34" charset="0"/>
              </a:rPr>
              <a:t>The HMS Challenger expedition</a:t>
            </a:r>
            <a:r>
              <a:rPr lang="en-US" sz="1600" dirty="0" smtClean="0">
                <a:latin typeface="Swis721 BT" panose="020B0504020202020204" pitchFamily="34" charset="0"/>
              </a:rPr>
              <a:t> </a:t>
            </a:r>
          </a:p>
          <a:p>
            <a:pPr algn="ctr"/>
            <a:r>
              <a:rPr lang="en-US" sz="1600" dirty="0" smtClean="0">
                <a:latin typeface="Swis721 BT" panose="020B0504020202020204" pitchFamily="34" charset="0"/>
              </a:rPr>
              <a:t>– discovery of the polymetallic nodules.</a:t>
            </a:r>
            <a:endParaRPr lang="en-US" sz="1600" dirty="0"/>
          </a:p>
        </p:txBody>
      </p:sp>
      <p:sp>
        <p:nvSpPr>
          <p:cNvPr id="19" name="Prostokąt 18"/>
          <p:cNvSpPr/>
          <p:nvPr/>
        </p:nvSpPr>
        <p:spPr>
          <a:xfrm>
            <a:off x="1774726" y="5525284"/>
            <a:ext cx="4392488" cy="830997"/>
          </a:xfrm>
          <a:prstGeom prst="rect">
            <a:avLst/>
          </a:prstGeom>
        </p:spPr>
        <p:txBody>
          <a:bodyPr wrap="square">
            <a:spAutoFit/>
          </a:bodyPr>
          <a:lstStyle/>
          <a:p>
            <a:pPr algn="ctr"/>
            <a:r>
              <a:rPr lang="pl-PL" sz="1600" b="1" dirty="0" smtClean="0">
                <a:latin typeface="Swis721 BT" panose="020B0504020202020204" pitchFamily="34" charset="0"/>
              </a:rPr>
              <a:t>23 </a:t>
            </a:r>
            <a:r>
              <a:rPr lang="pl-PL" sz="1600" b="1" dirty="0" err="1" smtClean="0">
                <a:latin typeface="Swis721 BT" panose="020B0504020202020204" pitchFamily="34" charset="0"/>
              </a:rPr>
              <a:t>February</a:t>
            </a:r>
            <a:r>
              <a:rPr lang="pl-PL" sz="1600" dirty="0" smtClean="0">
                <a:latin typeface="Swis721 BT" panose="020B0504020202020204" pitchFamily="34" charset="0"/>
              </a:rPr>
              <a:t>, </a:t>
            </a:r>
            <a:r>
              <a:rPr lang="en-US" sz="1600" dirty="0" smtClean="0">
                <a:latin typeface="Swis721 BT" panose="020B0504020202020204" pitchFamily="34" charset="0"/>
              </a:rPr>
              <a:t>Program </a:t>
            </a:r>
            <a:r>
              <a:rPr lang="en-US" sz="1600" dirty="0" err="1">
                <a:latin typeface="Swis721 BT" panose="020B0504020202020204" pitchFamily="34" charset="0"/>
              </a:rPr>
              <a:t>Intermorgeo</a:t>
            </a:r>
            <a:r>
              <a:rPr lang="en-US" sz="1600" dirty="0">
                <a:latin typeface="Swis721 BT" panose="020B0504020202020204" pitchFamily="34" charset="0"/>
              </a:rPr>
              <a:t> launched (sponsored by </a:t>
            </a:r>
            <a:r>
              <a:rPr lang="en-US" sz="1600" dirty="0" err="1">
                <a:latin typeface="Swis721 BT" panose="020B0504020202020204" pitchFamily="34" charset="0"/>
              </a:rPr>
              <a:t>Comecon</a:t>
            </a:r>
            <a:r>
              <a:rPr lang="en-US" sz="1600" dirty="0">
                <a:latin typeface="Swis721 BT" panose="020B0504020202020204" pitchFamily="34" charset="0"/>
              </a:rPr>
              <a:t> </a:t>
            </a:r>
            <a:r>
              <a:rPr lang="en-US" sz="1600" dirty="0" smtClean="0">
                <a:latin typeface="Swis721 BT" panose="020B0504020202020204" pitchFamily="34" charset="0"/>
              </a:rPr>
              <a:t>-</a:t>
            </a:r>
            <a:r>
              <a:rPr lang="pl-PL" sz="1600" dirty="0" smtClean="0">
                <a:latin typeface="Swis721 BT" panose="020B0504020202020204" pitchFamily="34" charset="0"/>
              </a:rPr>
              <a:t> </a:t>
            </a:r>
            <a:r>
              <a:rPr lang="en-US" sz="1600" dirty="0" smtClean="0">
                <a:latin typeface="Swis721 BT" panose="020B0504020202020204" pitchFamily="34" charset="0"/>
              </a:rPr>
              <a:t>The </a:t>
            </a:r>
            <a:r>
              <a:rPr lang="en-US" sz="1600" dirty="0">
                <a:latin typeface="Swis721 BT" panose="020B0504020202020204" pitchFamily="34" charset="0"/>
              </a:rPr>
              <a:t>Council for Mutual Economic </a:t>
            </a:r>
            <a:r>
              <a:rPr lang="en-US" sz="1600" dirty="0" smtClean="0">
                <a:latin typeface="Swis721 BT" panose="020B0504020202020204" pitchFamily="34" charset="0"/>
              </a:rPr>
              <a:t>Assistance)</a:t>
            </a:r>
            <a:endParaRPr lang="en-US" sz="1600" dirty="0">
              <a:latin typeface="Swis721 BT" panose="020B0504020202020204" pitchFamily="34" charset="0"/>
            </a:endParaRPr>
          </a:p>
        </p:txBody>
      </p:sp>
      <p:sp>
        <p:nvSpPr>
          <p:cNvPr id="20" name="pole tekstowe 19"/>
          <p:cNvSpPr txBox="1"/>
          <p:nvPr/>
        </p:nvSpPr>
        <p:spPr>
          <a:xfrm>
            <a:off x="5159102" y="2604894"/>
            <a:ext cx="1152128" cy="400110"/>
          </a:xfrm>
          <a:prstGeom prst="rect">
            <a:avLst/>
          </a:prstGeom>
          <a:noFill/>
        </p:spPr>
        <p:txBody>
          <a:bodyPr wrap="square" rtlCol="0">
            <a:spAutoFit/>
          </a:bodyPr>
          <a:lstStyle/>
          <a:p>
            <a:pPr algn="ctr"/>
            <a:r>
              <a:rPr lang="pl-PL" sz="2000" b="1" dirty="0" smtClean="0">
                <a:solidFill>
                  <a:srgbClr val="FFAD52"/>
                </a:solidFill>
                <a:latin typeface="Microsoft YaHei" panose="020B0503020204020204" pitchFamily="34" charset="-122"/>
                <a:ea typeface="Microsoft YaHei" panose="020B0503020204020204" pitchFamily="34" charset="-122"/>
              </a:rPr>
              <a:t>1987</a:t>
            </a:r>
          </a:p>
        </p:txBody>
      </p:sp>
      <p:sp>
        <p:nvSpPr>
          <p:cNvPr id="21" name="Prostokąt 20"/>
          <p:cNvSpPr/>
          <p:nvPr/>
        </p:nvSpPr>
        <p:spPr>
          <a:xfrm>
            <a:off x="3646934" y="1396817"/>
            <a:ext cx="4400838" cy="553998"/>
          </a:xfrm>
          <a:prstGeom prst="rect">
            <a:avLst/>
          </a:prstGeom>
        </p:spPr>
        <p:txBody>
          <a:bodyPr wrap="square">
            <a:spAutoFit/>
          </a:bodyPr>
          <a:lstStyle/>
          <a:p>
            <a:pPr algn="ctr"/>
            <a:r>
              <a:rPr lang="pl-PL" sz="1500" b="1" dirty="0">
                <a:latin typeface="Swis721 BT" panose="020B0504020202020204" pitchFamily="34" charset="0"/>
              </a:rPr>
              <a:t>27 </a:t>
            </a:r>
            <a:r>
              <a:rPr lang="pl-PL" sz="1500" b="1" dirty="0" err="1" smtClean="0">
                <a:latin typeface="Swis721 BT" panose="020B0504020202020204" pitchFamily="34" charset="0"/>
              </a:rPr>
              <a:t>April</a:t>
            </a:r>
            <a:r>
              <a:rPr lang="pl-PL" sz="1500" dirty="0" smtClean="0">
                <a:latin typeface="Swis721 BT" panose="020B0504020202020204" pitchFamily="34" charset="0"/>
              </a:rPr>
              <a:t>, </a:t>
            </a:r>
            <a:r>
              <a:rPr lang="en-US" sz="1500" dirty="0">
                <a:latin typeface="Swis721 BT" panose="020B0504020202020204" pitchFamily="34" charset="0"/>
              </a:rPr>
              <a:t>IOM is formed based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on </a:t>
            </a:r>
            <a:r>
              <a:rPr lang="en-US" sz="1500" dirty="0">
                <a:latin typeface="Swis721 BT" panose="020B0504020202020204" pitchFamily="34" charset="0"/>
              </a:rPr>
              <a:t>Intergovernmental </a:t>
            </a:r>
            <a:r>
              <a:rPr lang="en-US" sz="1500" dirty="0" smtClean="0">
                <a:latin typeface="Swis721 BT" panose="020B0504020202020204" pitchFamily="34" charset="0"/>
              </a:rPr>
              <a:t>Agreement</a:t>
            </a:r>
            <a:r>
              <a:rPr lang="pl-PL" sz="1500" dirty="0" smtClean="0">
                <a:latin typeface="Swis721 BT" panose="020B0504020202020204" pitchFamily="34" charset="0"/>
              </a:rPr>
              <a:t>.</a:t>
            </a:r>
            <a:endParaRPr lang="pl-PL" sz="1500" dirty="0">
              <a:latin typeface="Swis721 BT" panose="020B0504020202020204" pitchFamily="34" charset="0"/>
            </a:endParaRPr>
          </a:p>
        </p:txBody>
      </p:sp>
      <p:sp>
        <p:nvSpPr>
          <p:cNvPr id="22" name="Prostokąt 21"/>
          <p:cNvSpPr/>
          <p:nvPr/>
        </p:nvSpPr>
        <p:spPr>
          <a:xfrm>
            <a:off x="4222998" y="1323938"/>
            <a:ext cx="3240360" cy="699755"/>
          </a:xfrm>
          <a:prstGeom prst="rect">
            <a:avLst/>
          </a:prstGeom>
          <a:noFill/>
          <a:ln w="6350">
            <a:solidFill>
              <a:srgbClr val="FFAD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2200" dirty="0"/>
          </a:p>
        </p:txBody>
      </p:sp>
      <p:sp>
        <p:nvSpPr>
          <p:cNvPr id="23" name="pole tekstowe 22"/>
          <p:cNvSpPr txBox="1"/>
          <p:nvPr/>
        </p:nvSpPr>
        <p:spPr>
          <a:xfrm>
            <a:off x="6887294" y="4333086"/>
            <a:ext cx="1152128" cy="400110"/>
          </a:xfrm>
          <a:prstGeom prst="rect">
            <a:avLst/>
          </a:prstGeom>
          <a:noFill/>
        </p:spPr>
        <p:txBody>
          <a:bodyPr wrap="square" rtlCol="0">
            <a:spAutoFit/>
          </a:bodyPr>
          <a:lstStyle/>
          <a:p>
            <a:pPr algn="ctr"/>
            <a:r>
              <a:rPr lang="pl-PL" sz="2000" b="1" dirty="0" smtClean="0">
                <a:solidFill>
                  <a:srgbClr val="4B4752"/>
                </a:solidFill>
                <a:latin typeface="Microsoft YaHei" panose="020B0503020204020204" pitchFamily="34" charset="-122"/>
                <a:ea typeface="Microsoft YaHei" panose="020B0503020204020204" pitchFamily="34" charset="-122"/>
              </a:rPr>
              <a:t>1991</a:t>
            </a:r>
          </a:p>
        </p:txBody>
      </p:sp>
      <p:sp>
        <p:nvSpPr>
          <p:cNvPr id="24" name="Prostokąt 23"/>
          <p:cNvSpPr/>
          <p:nvPr/>
        </p:nvSpPr>
        <p:spPr>
          <a:xfrm>
            <a:off x="8253811" y="3150578"/>
            <a:ext cx="3814621" cy="2682786"/>
          </a:xfrm>
          <a:prstGeom prst="rect">
            <a:avLst/>
          </a:prstGeom>
        </p:spPr>
        <p:txBody>
          <a:bodyPr wrap="square">
            <a:spAutoFit/>
          </a:bodyPr>
          <a:lstStyle/>
          <a:p>
            <a:pPr algn="ctr">
              <a:spcAft>
                <a:spcPts val="1000"/>
              </a:spcAft>
            </a:pPr>
            <a:r>
              <a:rPr lang="pl-PL" sz="1600" b="1" dirty="0">
                <a:latin typeface="Swis721 BT" panose="020B0504020202020204" pitchFamily="34" charset="0"/>
              </a:rPr>
              <a:t>20 </a:t>
            </a:r>
            <a:r>
              <a:rPr lang="pl-PL" sz="1600" b="1" dirty="0" smtClean="0">
                <a:latin typeface="Swis721 BT" panose="020B0504020202020204" pitchFamily="34" charset="0"/>
              </a:rPr>
              <a:t>August</a:t>
            </a:r>
            <a:r>
              <a:rPr lang="pl-PL" sz="1600" dirty="0" smtClean="0">
                <a:latin typeface="Swis721 BT" panose="020B0504020202020204" pitchFamily="34" charset="0"/>
              </a:rPr>
              <a:t>, </a:t>
            </a:r>
            <a:r>
              <a:rPr lang="en-US" sz="1600" dirty="0">
                <a:latin typeface="Swis721 BT" panose="020B0504020202020204" pitchFamily="34" charset="0"/>
              </a:rPr>
              <a:t>Memorandum of understanding on the Avoidance of </a:t>
            </a:r>
            <a:r>
              <a:rPr lang="en-US" sz="1600" dirty="0" smtClean="0">
                <a:latin typeface="Swis721 BT" panose="020B0504020202020204" pitchFamily="34" charset="0"/>
              </a:rPr>
              <a:t>Overlaps</a:t>
            </a:r>
            <a:r>
              <a:rPr lang="pl-PL" sz="1600" dirty="0" smtClean="0">
                <a:latin typeface="Swis721 BT" panose="020B0504020202020204" pitchFamily="34" charset="0"/>
              </a:rPr>
              <a:t> </a:t>
            </a:r>
            <a:r>
              <a:rPr lang="en-US" sz="1600" dirty="0" smtClean="0">
                <a:latin typeface="Swis721 BT" panose="020B0504020202020204" pitchFamily="34" charset="0"/>
              </a:rPr>
              <a:t>and </a:t>
            </a:r>
            <a:r>
              <a:rPr lang="en-US" sz="1600" dirty="0">
                <a:latin typeface="Swis721 BT" panose="020B0504020202020204" pitchFamily="34" charset="0"/>
              </a:rPr>
              <a:t>Conflicts Relating to Deep Seabed Areas signed </a:t>
            </a:r>
            <a:r>
              <a:rPr lang="en-US" sz="1600" dirty="0" smtClean="0">
                <a:latin typeface="Swis721 BT" panose="020B0504020202020204" pitchFamily="34" charset="0"/>
              </a:rPr>
              <a:t>by</a:t>
            </a:r>
            <a:r>
              <a:rPr lang="pl-PL" sz="1600" dirty="0" smtClean="0">
                <a:latin typeface="Swis721 BT" panose="020B0504020202020204" pitchFamily="34" charset="0"/>
              </a:rPr>
              <a:t>:</a:t>
            </a:r>
            <a:r>
              <a:rPr lang="en-US" sz="1600" dirty="0" smtClean="0">
                <a:latin typeface="Swis721 BT" panose="020B0504020202020204" pitchFamily="34" charset="0"/>
              </a:rPr>
              <a:t> </a:t>
            </a:r>
            <a:endParaRPr lang="pl-PL" sz="1600" dirty="0" smtClean="0">
              <a:latin typeface="Swis721 BT" panose="020B0504020202020204" pitchFamily="34" charset="0"/>
            </a:endParaRPr>
          </a:p>
          <a:p>
            <a:pPr marL="285750" indent="-285750">
              <a:buFont typeface="Arial" panose="020B0604020202020204" pitchFamily="34" charset="0"/>
              <a:buChar char="•"/>
            </a:pPr>
            <a:r>
              <a:rPr lang="pl-PL" sz="1600" dirty="0" smtClean="0">
                <a:latin typeface="Swis721 BT" panose="020B0504020202020204" pitchFamily="34" charset="0"/>
              </a:rPr>
              <a:t>B</a:t>
            </a:r>
            <a:r>
              <a:rPr lang="en-US" sz="1600" dirty="0" err="1" smtClean="0">
                <a:latin typeface="Swis721 BT" panose="020B0504020202020204" pitchFamily="34" charset="0"/>
              </a:rPr>
              <a:t>elgium</a:t>
            </a:r>
            <a:r>
              <a:rPr lang="en-US" sz="1600" dirty="0">
                <a:latin typeface="Swis721 BT" panose="020B0504020202020204" pitchFamily="34" charset="0"/>
              </a:rPr>
              <a:t>, Canada, Germany, Italy, the </a:t>
            </a:r>
            <a:r>
              <a:rPr lang="en-US" sz="1600" dirty="0" smtClean="0">
                <a:latin typeface="Swis721 BT" panose="020B0504020202020204" pitchFamily="34" charset="0"/>
              </a:rPr>
              <a:t>Netherlands</a:t>
            </a:r>
            <a:r>
              <a:rPr lang="pl-PL" sz="1600" dirty="0" smtClean="0">
                <a:latin typeface="Swis721 BT" panose="020B0504020202020204" pitchFamily="34" charset="0"/>
              </a:rPr>
              <a:t>,</a:t>
            </a:r>
            <a:r>
              <a:rPr lang="en-US" sz="1600" dirty="0" smtClean="0">
                <a:latin typeface="Swis721 BT" panose="020B0504020202020204" pitchFamily="34" charset="0"/>
              </a:rPr>
              <a:t> </a:t>
            </a:r>
            <a:r>
              <a:rPr lang="en-US" sz="1600" dirty="0">
                <a:latin typeface="Swis721 BT" panose="020B0504020202020204" pitchFamily="34" charset="0"/>
              </a:rPr>
              <a:t>the UK </a:t>
            </a:r>
            <a:r>
              <a:rPr lang="pl-PL" sz="1600" dirty="0" smtClean="0">
                <a:latin typeface="Swis721 BT" panose="020B0504020202020204" pitchFamily="34" charset="0"/>
              </a:rPr>
              <a:t>and the </a:t>
            </a:r>
            <a:r>
              <a:rPr lang="en-US" sz="1600" dirty="0" smtClean="0">
                <a:latin typeface="Swis721 BT" panose="020B0504020202020204" pitchFamily="34" charset="0"/>
              </a:rPr>
              <a:t>U</a:t>
            </a:r>
            <a:r>
              <a:rPr lang="pl-PL" sz="1600" dirty="0" smtClean="0">
                <a:latin typeface="Swis721 BT" panose="020B0504020202020204" pitchFamily="34" charset="0"/>
              </a:rPr>
              <a:t>S </a:t>
            </a:r>
            <a:r>
              <a:rPr lang="en-US" sz="1600" dirty="0" smtClean="0">
                <a:latin typeface="Swis721 BT" panose="020B0504020202020204" pitchFamily="34" charset="0"/>
              </a:rPr>
              <a:t>governments</a:t>
            </a:r>
            <a:r>
              <a:rPr lang="pl-PL" sz="1600" dirty="0" smtClean="0">
                <a:latin typeface="Swis721 BT" panose="020B0504020202020204" pitchFamily="34" charset="0"/>
              </a:rPr>
              <a:t> </a:t>
            </a:r>
            <a:r>
              <a:rPr lang="en-US" sz="1600" dirty="0" smtClean="0">
                <a:latin typeface="Swis721 BT" panose="020B0504020202020204" pitchFamily="34" charset="0"/>
              </a:rPr>
              <a:t>on </a:t>
            </a:r>
            <a:r>
              <a:rPr lang="en-US" sz="1600" dirty="0">
                <a:latin typeface="Swis721 BT" panose="020B0504020202020204" pitchFamily="34" charset="0"/>
              </a:rPr>
              <a:t>the one </a:t>
            </a:r>
            <a:r>
              <a:rPr lang="en-US" sz="1600" dirty="0" smtClean="0">
                <a:latin typeface="Swis721 BT" panose="020B0504020202020204" pitchFamily="34" charset="0"/>
              </a:rPr>
              <a:t>hand</a:t>
            </a:r>
            <a:endParaRPr lang="pl-PL" sz="1600" dirty="0" smtClean="0">
              <a:latin typeface="Swis721 BT" panose="020B0504020202020204" pitchFamily="34" charset="0"/>
            </a:endParaRPr>
          </a:p>
          <a:p>
            <a:pPr marL="285750" indent="-285750">
              <a:buFont typeface="Arial" panose="020B0604020202020204" pitchFamily="34" charset="0"/>
              <a:buChar char="•"/>
            </a:pPr>
            <a:endParaRPr lang="pl-PL" sz="1600" dirty="0" smtClean="0">
              <a:latin typeface="Swis721 BT" panose="020B0504020202020204" pitchFamily="34" charset="0"/>
            </a:endParaRPr>
          </a:p>
          <a:p>
            <a:pPr marL="285750" indent="-285750">
              <a:buFont typeface="Arial" panose="020B0604020202020204" pitchFamily="34" charset="0"/>
              <a:buChar char="•"/>
            </a:pPr>
            <a:r>
              <a:rPr lang="en-US" sz="1600" dirty="0" smtClean="0">
                <a:latin typeface="Swis721 BT" panose="020B0504020202020204" pitchFamily="34" charset="0"/>
              </a:rPr>
              <a:t>and the </a:t>
            </a:r>
            <a:r>
              <a:rPr lang="en-US" sz="1600" dirty="0">
                <a:latin typeface="Swis721 BT" panose="020B0504020202020204" pitchFamily="34" charset="0"/>
              </a:rPr>
              <a:t>IOM </a:t>
            </a:r>
            <a:r>
              <a:rPr lang="en-US" sz="1600" dirty="0" smtClean="0">
                <a:latin typeface="Swis721 BT" panose="020B0504020202020204" pitchFamily="34" charset="0"/>
              </a:rPr>
              <a:t>member </a:t>
            </a:r>
            <a:r>
              <a:rPr lang="en-US" sz="1600" dirty="0">
                <a:latin typeface="Swis721 BT" panose="020B0504020202020204" pitchFamily="34" charset="0"/>
              </a:rPr>
              <a:t>states on the </a:t>
            </a:r>
            <a:r>
              <a:rPr lang="en-US" sz="1600" dirty="0" smtClean="0">
                <a:latin typeface="Swis721 BT" panose="020B0504020202020204" pitchFamily="34" charset="0"/>
              </a:rPr>
              <a:t>other</a:t>
            </a:r>
            <a:r>
              <a:rPr lang="pl-PL" sz="1600" dirty="0" smtClean="0">
                <a:latin typeface="Swis721 BT" panose="020B0504020202020204" pitchFamily="34" charset="0"/>
              </a:rPr>
              <a:t> </a:t>
            </a:r>
            <a:r>
              <a:rPr lang="en-US" sz="1600" dirty="0" smtClean="0">
                <a:latin typeface="Swis721 BT" panose="020B0504020202020204" pitchFamily="34" charset="0"/>
              </a:rPr>
              <a:t>(signed </a:t>
            </a:r>
            <a:r>
              <a:rPr lang="en-US" sz="1600" dirty="0">
                <a:latin typeface="Swis721 BT" panose="020B0504020202020204" pitchFamily="34" charset="0"/>
              </a:rPr>
              <a:t>in New York</a:t>
            </a:r>
            <a:r>
              <a:rPr lang="en-US" sz="1600" dirty="0" smtClean="0">
                <a:latin typeface="Swis721 BT" panose="020B0504020202020204" pitchFamily="34" charset="0"/>
              </a:rPr>
              <a:t>)</a:t>
            </a:r>
            <a:r>
              <a:rPr lang="pl-PL" sz="1600" dirty="0" smtClean="0">
                <a:latin typeface="Swis721 BT" panose="020B0504020202020204" pitchFamily="34" charset="0"/>
              </a:rPr>
              <a:t>.</a:t>
            </a:r>
            <a:r>
              <a:rPr lang="pl-PL" sz="1600" dirty="0">
                <a:latin typeface="Swis721 BT" panose="020B0504020202020204" pitchFamily="34" charset="0"/>
              </a:rPr>
              <a:t> </a:t>
            </a:r>
          </a:p>
        </p:txBody>
      </p:sp>
    </p:spTree>
    <p:extLst>
      <p:ext uri="{BB962C8B-B14F-4D97-AF65-F5344CB8AC3E}">
        <p14:creationId xmlns:p14="http://schemas.microsoft.com/office/powerpoint/2010/main" val="40561980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ęciokąt 1"/>
          <p:cNvSpPr/>
          <p:nvPr/>
        </p:nvSpPr>
        <p:spPr>
          <a:xfrm>
            <a:off x="0" y="0"/>
            <a:ext cx="10041173" cy="837506"/>
          </a:xfrm>
          <a:prstGeom prst="homePlate">
            <a:avLst/>
          </a:prstGeom>
          <a:solidFill>
            <a:srgbClr val="5F5D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agon 2"/>
          <p:cNvSpPr/>
          <p:nvPr/>
        </p:nvSpPr>
        <p:spPr>
          <a:xfrm>
            <a:off x="9623598" y="0"/>
            <a:ext cx="1685129" cy="837506"/>
          </a:xfrm>
          <a:prstGeom prst="chevron">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4" name="Prostokąt 3"/>
          <p:cNvSpPr/>
          <p:nvPr/>
        </p:nvSpPr>
        <p:spPr>
          <a:xfrm>
            <a:off x="2002385" y="157143"/>
            <a:ext cx="6037037" cy="523220"/>
          </a:xfrm>
          <a:prstGeom prst="rect">
            <a:avLst/>
          </a:prstGeom>
        </p:spPr>
        <p:txBody>
          <a:bodyPr wrap="none">
            <a:spAutoFit/>
          </a:bodyPr>
          <a:lstStyle/>
          <a:p>
            <a:pPr algn="ctr"/>
            <a:r>
              <a:rPr lang="en-US" sz="2800" dirty="0">
                <a:solidFill>
                  <a:schemeClr val="bg1"/>
                </a:solidFill>
                <a:latin typeface="Microsoft YaHei" panose="020B0503020204020204" pitchFamily="34" charset="-122"/>
                <a:ea typeface="Microsoft YaHei" panose="020B0503020204020204" pitchFamily="34" charset="-122"/>
              </a:rPr>
              <a:t>IOM and international milestones </a:t>
            </a:r>
            <a:endParaRPr lang="pl-PL" sz="2800" dirty="0">
              <a:solidFill>
                <a:schemeClr val="bg1"/>
              </a:solidFill>
              <a:latin typeface="Microsoft YaHei" panose="020B0503020204020204" pitchFamily="34" charset="-122"/>
              <a:ea typeface="Microsoft YaHei" panose="020B0503020204020204" pitchFamily="34" charset="-122"/>
            </a:endParaRPr>
          </a:p>
        </p:txBody>
      </p:sp>
      <p:sp>
        <p:nvSpPr>
          <p:cNvPr id="5" name="Prostokąt 4"/>
          <p:cNvSpPr/>
          <p:nvPr/>
        </p:nvSpPr>
        <p:spPr>
          <a:xfrm>
            <a:off x="10240242" y="170270"/>
            <a:ext cx="511679" cy="523220"/>
          </a:xfrm>
          <a:prstGeom prst="rect">
            <a:avLst/>
          </a:prstGeom>
        </p:spPr>
        <p:txBody>
          <a:bodyPr wrap="none">
            <a:spAutoFit/>
          </a:bodyPr>
          <a:lstStyle/>
          <a:p>
            <a:r>
              <a:rPr lang="pl-PL" sz="2800" b="1" dirty="0">
                <a:solidFill>
                  <a:schemeClr val="bg1"/>
                </a:solidFill>
                <a:latin typeface="Microsoft YaHei" panose="020B0503020204020204" pitchFamily="34" charset="-122"/>
                <a:ea typeface="Microsoft YaHei" panose="020B0503020204020204" pitchFamily="34" charset="-122"/>
              </a:rPr>
              <a:t>2</a:t>
            </a:r>
            <a:r>
              <a:rPr lang="en-US" sz="2800" dirty="0" smtClean="0">
                <a:solidFill>
                  <a:schemeClr val="bg1"/>
                </a:solidFill>
                <a:latin typeface="Microsoft YaHei" panose="020B0503020204020204" pitchFamily="34" charset="-122"/>
                <a:ea typeface="Microsoft YaHei" panose="020B0503020204020204" pitchFamily="34" charset="-122"/>
              </a:rPr>
              <a:t> </a:t>
            </a:r>
            <a:endParaRPr lang="pl-PL" sz="2800" dirty="0">
              <a:solidFill>
                <a:schemeClr val="bg1"/>
              </a:solidFill>
              <a:latin typeface="Microsoft YaHei" panose="020B0503020204020204" pitchFamily="34" charset="-122"/>
              <a:ea typeface="Microsoft YaHei" panose="020B0503020204020204" pitchFamily="34" charset="-122"/>
            </a:endParaRPr>
          </a:p>
        </p:txBody>
      </p:sp>
      <p:pic>
        <p:nvPicPr>
          <p:cNvPr id="6" name="Obraz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9105" y="2229612"/>
            <a:ext cx="9092202" cy="3072390"/>
          </a:xfrm>
          <a:prstGeom prst="rect">
            <a:avLst/>
          </a:prstGeom>
        </p:spPr>
      </p:pic>
      <p:sp>
        <p:nvSpPr>
          <p:cNvPr id="7" name="Prostokąt 6"/>
          <p:cNvSpPr/>
          <p:nvPr/>
        </p:nvSpPr>
        <p:spPr>
          <a:xfrm>
            <a:off x="20793" y="1053530"/>
            <a:ext cx="5138309" cy="1015663"/>
          </a:xfrm>
          <a:prstGeom prst="rect">
            <a:avLst/>
          </a:prstGeom>
        </p:spPr>
        <p:txBody>
          <a:bodyPr wrap="square">
            <a:spAutoFit/>
          </a:bodyPr>
          <a:lstStyle/>
          <a:p>
            <a:pPr algn="ctr"/>
            <a:r>
              <a:rPr lang="pl-PL" sz="1500" b="1" dirty="0" smtClean="0">
                <a:latin typeface="Swis721 BT" panose="020B0504020202020204" pitchFamily="34" charset="0"/>
              </a:rPr>
              <a:t>30 </a:t>
            </a:r>
            <a:r>
              <a:rPr lang="pl-PL" sz="1500" b="1" dirty="0" err="1" smtClean="0">
                <a:latin typeface="Swis721 BT" panose="020B0504020202020204" pitchFamily="34" charset="0"/>
              </a:rPr>
              <a:t>July</a:t>
            </a:r>
            <a:r>
              <a:rPr lang="pl-PL" sz="1500" dirty="0" smtClean="0">
                <a:latin typeface="Swis721 BT" panose="020B0504020202020204" pitchFamily="34" charset="0"/>
              </a:rPr>
              <a:t>, </a:t>
            </a:r>
            <a:r>
              <a:rPr lang="en-US" sz="1500" dirty="0" smtClean="0">
                <a:latin typeface="Swis721 BT" panose="020B0504020202020204" pitchFamily="34" charset="0"/>
              </a:rPr>
              <a:t>General </a:t>
            </a:r>
            <a:r>
              <a:rPr lang="en-US" sz="1500" dirty="0">
                <a:latin typeface="Swis721 BT" panose="020B0504020202020204" pitchFamily="34" charset="0"/>
              </a:rPr>
              <a:t>Secretary of the </a:t>
            </a:r>
            <a:r>
              <a:rPr lang="en-US" sz="1500" dirty="0" smtClean="0">
                <a:latin typeface="Swis721 BT" panose="020B0504020202020204" pitchFamily="34" charset="0"/>
              </a:rPr>
              <a:t>UN</a:t>
            </a:r>
            <a:r>
              <a:rPr lang="pl-PL" sz="1500" dirty="0" smtClean="0">
                <a:latin typeface="Swis721 BT" panose="020B0504020202020204" pitchFamily="34" charset="0"/>
              </a:rPr>
              <a:t> </a:t>
            </a:r>
            <a:r>
              <a:rPr lang="en-US" sz="1500" dirty="0" smtClean="0">
                <a:latin typeface="Swis721 BT" panose="020B0504020202020204" pitchFamily="34" charset="0"/>
              </a:rPr>
              <a:t>awarded </a:t>
            </a:r>
            <a:r>
              <a:rPr lang="en-US" sz="1500" dirty="0">
                <a:latin typeface="Swis721 BT" panose="020B0504020202020204" pitchFamily="34" charset="0"/>
              </a:rPr>
              <a:t>IOM </a:t>
            </a:r>
            <a:r>
              <a:rPr lang="en-US" sz="1500" dirty="0" smtClean="0">
                <a:latin typeface="Swis721 BT" panose="020B0504020202020204" pitchFamily="34" charset="0"/>
              </a:rPr>
              <a:t>the</a:t>
            </a:r>
            <a:r>
              <a:rPr lang="pl-PL" sz="1500" dirty="0" smtClean="0">
                <a:latin typeface="Swis721 BT" panose="020B0504020202020204" pitchFamily="34" charset="0"/>
              </a:rPr>
              <a:t> </a:t>
            </a:r>
            <a:r>
              <a:rPr lang="en-US" sz="1500" dirty="0" smtClean="0">
                <a:latin typeface="Swis721 BT" panose="020B0504020202020204" pitchFamily="34" charset="0"/>
              </a:rPr>
              <a:t>Certificate </a:t>
            </a:r>
            <a:r>
              <a:rPr lang="en-US" sz="1500" dirty="0">
                <a:latin typeface="Swis721 BT" panose="020B0504020202020204" pitchFamily="34" charset="0"/>
              </a:rPr>
              <a:t>Registration,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whereby IOM </a:t>
            </a:r>
            <a:r>
              <a:rPr lang="en-US" sz="1500" dirty="0">
                <a:latin typeface="Swis721 BT" panose="020B0504020202020204" pitchFamily="34" charset="0"/>
              </a:rPr>
              <a:t>became the Pioneer </a:t>
            </a:r>
            <a:r>
              <a:rPr lang="pl-PL" sz="1500" dirty="0" smtClean="0">
                <a:latin typeface="Swis721 BT" panose="020B0504020202020204" pitchFamily="34" charset="0"/>
              </a:rPr>
              <a:t>I</a:t>
            </a:r>
            <a:r>
              <a:rPr lang="en-US" sz="1500" dirty="0" err="1" smtClean="0">
                <a:latin typeface="Swis721 BT" panose="020B0504020202020204" pitchFamily="34" charset="0"/>
              </a:rPr>
              <a:t>nvestor</a:t>
            </a:r>
            <a:r>
              <a:rPr lang="en-US" sz="1500" dirty="0">
                <a:latin typeface="Swis721 BT" panose="020B0504020202020204" pitchFamily="34" charset="0"/>
              </a:rPr>
              <a:t>,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the</a:t>
            </a:r>
            <a:r>
              <a:rPr lang="pl-PL" sz="1500" dirty="0" smtClean="0">
                <a:latin typeface="Swis721 BT" panose="020B0504020202020204" pitchFamily="34" charset="0"/>
              </a:rPr>
              <a:t> </a:t>
            </a:r>
            <a:r>
              <a:rPr lang="en-US" sz="1500" dirty="0" smtClean="0">
                <a:latin typeface="Swis721 BT" panose="020B0504020202020204" pitchFamily="34" charset="0"/>
              </a:rPr>
              <a:t>registered</a:t>
            </a:r>
            <a:r>
              <a:rPr lang="pl-PL" sz="1500" dirty="0" smtClean="0">
                <a:latin typeface="Swis721 BT" panose="020B0504020202020204" pitchFamily="34" charset="0"/>
              </a:rPr>
              <a:t> </a:t>
            </a:r>
            <a:r>
              <a:rPr lang="en-US" sz="1500" dirty="0" smtClean="0">
                <a:latin typeface="Swis721 BT" panose="020B0504020202020204" pitchFamily="34" charset="0"/>
              </a:rPr>
              <a:t>area </a:t>
            </a:r>
            <a:r>
              <a:rPr lang="en-US" sz="1500" dirty="0">
                <a:latin typeface="Swis721 BT" panose="020B0504020202020204" pitchFamily="34" charset="0"/>
              </a:rPr>
              <a:t>covered 150,000 </a:t>
            </a:r>
            <a:r>
              <a:rPr lang="en-US" sz="1500" dirty="0" smtClean="0">
                <a:latin typeface="Swis721 BT" panose="020B0504020202020204" pitchFamily="34" charset="0"/>
              </a:rPr>
              <a:t>km</a:t>
            </a:r>
            <a:r>
              <a:rPr lang="en-US" sz="1500" baseline="30000" dirty="0" smtClean="0">
                <a:latin typeface="Swis721 BT" panose="020B0504020202020204" pitchFamily="34" charset="0"/>
              </a:rPr>
              <a:t>2</a:t>
            </a:r>
            <a:r>
              <a:rPr lang="pl-PL" sz="1500" dirty="0" smtClean="0">
                <a:latin typeface="Swis721 BT" panose="020B0504020202020204" pitchFamily="34" charset="0"/>
              </a:rPr>
              <a:t>.</a:t>
            </a:r>
            <a:endParaRPr lang="en-US" sz="1500" dirty="0">
              <a:latin typeface="Swis721 BT" panose="020B0504020202020204" pitchFamily="34" charset="0"/>
            </a:endParaRPr>
          </a:p>
        </p:txBody>
      </p:sp>
      <p:sp>
        <p:nvSpPr>
          <p:cNvPr id="8" name="pole tekstowe 7"/>
          <p:cNvSpPr txBox="1"/>
          <p:nvPr/>
        </p:nvSpPr>
        <p:spPr>
          <a:xfrm>
            <a:off x="2278782" y="2709714"/>
            <a:ext cx="1152128" cy="400110"/>
          </a:xfrm>
          <a:prstGeom prst="rect">
            <a:avLst/>
          </a:prstGeom>
          <a:noFill/>
        </p:spPr>
        <p:txBody>
          <a:bodyPr wrap="square" rtlCol="0">
            <a:spAutoFit/>
          </a:bodyPr>
          <a:lstStyle/>
          <a:p>
            <a:pPr algn="ctr"/>
            <a:r>
              <a:rPr lang="pl-PL" sz="2000" b="1" dirty="0" smtClean="0">
                <a:solidFill>
                  <a:srgbClr val="4B4752"/>
                </a:solidFill>
                <a:latin typeface="Microsoft YaHei" panose="020B0503020204020204" pitchFamily="34" charset="-122"/>
                <a:ea typeface="Microsoft YaHei" panose="020B0503020204020204" pitchFamily="34" charset="-122"/>
              </a:rPr>
              <a:t>1992</a:t>
            </a:r>
          </a:p>
        </p:txBody>
      </p:sp>
      <p:sp>
        <p:nvSpPr>
          <p:cNvPr id="9" name="pole tekstowe 8"/>
          <p:cNvSpPr txBox="1"/>
          <p:nvPr/>
        </p:nvSpPr>
        <p:spPr>
          <a:xfrm>
            <a:off x="4006974" y="4437906"/>
            <a:ext cx="1152128" cy="400110"/>
          </a:xfrm>
          <a:prstGeom prst="rect">
            <a:avLst/>
          </a:prstGeom>
          <a:noFill/>
        </p:spPr>
        <p:txBody>
          <a:bodyPr wrap="square" rtlCol="0">
            <a:spAutoFit/>
          </a:bodyPr>
          <a:lstStyle/>
          <a:p>
            <a:pPr algn="ctr"/>
            <a:r>
              <a:rPr lang="pl-PL" sz="2000" b="1" dirty="0" smtClean="0">
                <a:solidFill>
                  <a:srgbClr val="FFAD52"/>
                </a:solidFill>
                <a:latin typeface="Microsoft YaHei" panose="020B0503020204020204" pitchFamily="34" charset="-122"/>
                <a:ea typeface="Microsoft YaHei" panose="020B0503020204020204" pitchFamily="34" charset="-122"/>
              </a:rPr>
              <a:t>1995</a:t>
            </a:r>
          </a:p>
        </p:txBody>
      </p:sp>
      <p:sp>
        <p:nvSpPr>
          <p:cNvPr id="10" name="Prostokąt 9"/>
          <p:cNvSpPr/>
          <p:nvPr/>
        </p:nvSpPr>
        <p:spPr>
          <a:xfrm>
            <a:off x="1342678" y="5669300"/>
            <a:ext cx="4824536" cy="784830"/>
          </a:xfrm>
          <a:prstGeom prst="rect">
            <a:avLst/>
          </a:prstGeom>
        </p:spPr>
        <p:txBody>
          <a:bodyPr wrap="square">
            <a:spAutoFit/>
          </a:bodyPr>
          <a:lstStyle/>
          <a:p>
            <a:pPr algn="ctr"/>
            <a:r>
              <a:rPr lang="pl-PL" sz="1500" b="1" dirty="0">
                <a:latin typeface="Swis721 BT" panose="020B0504020202020204" pitchFamily="34" charset="0"/>
              </a:rPr>
              <a:t>14 </a:t>
            </a:r>
            <a:r>
              <a:rPr lang="pl-PL" sz="1500" b="1" dirty="0" smtClean="0">
                <a:latin typeface="Swis721 BT" panose="020B0504020202020204" pitchFamily="34" charset="0"/>
              </a:rPr>
              <a:t>March</a:t>
            </a:r>
            <a:r>
              <a:rPr lang="pl-PL" sz="1500" dirty="0" smtClean="0">
                <a:latin typeface="Swis721 BT" panose="020B0504020202020204" pitchFamily="34" charset="0"/>
              </a:rPr>
              <a:t>, </a:t>
            </a:r>
            <a:r>
              <a:rPr lang="en-US" sz="1500" dirty="0">
                <a:latin typeface="Swis721 BT" panose="020B0504020202020204" pitchFamily="34" charset="0"/>
              </a:rPr>
              <a:t>IOM receives the Certificate of Compliance </a:t>
            </a:r>
            <a:r>
              <a:rPr lang="en-US" sz="1500" dirty="0" smtClean="0">
                <a:latin typeface="Swis721 BT" panose="020B0504020202020204" pitchFamily="34" charset="0"/>
              </a:rPr>
              <a:t>with</a:t>
            </a:r>
            <a:r>
              <a:rPr lang="pl-PL" sz="1500" dirty="0" smtClean="0">
                <a:latin typeface="Swis721 BT" panose="020B0504020202020204" pitchFamily="34" charset="0"/>
              </a:rPr>
              <a:t> </a:t>
            </a:r>
            <a:r>
              <a:rPr lang="en-US" sz="1500" dirty="0" smtClean="0">
                <a:latin typeface="Swis721 BT" panose="020B0504020202020204" pitchFamily="34" charset="0"/>
              </a:rPr>
              <a:t>obligations </a:t>
            </a:r>
            <a:r>
              <a:rPr lang="en-US" sz="1500" dirty="0">
                <a:latin typeface="Swis721 BT" panose="020B0504020202020204" pitchFamily="34" charset="0"/>
              </a:rPr>
              <a:t>as a Pioneer Investor,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granted </a:t>
            </a:r>
            <a:r>
              <a:rPr lang="en-US" sz="1500" dirty="0">
                <a:latin typeface="Swis721 BT" panose="020B0504020202020204" pitchFamily="34" charset="0"/>
              </a:rPr>
              <a:t>by the </a:t>
            </a:r>
            <a:r>
              <a:rPr lang="en-US" sz="1500" dirty="0" smtClean="0">
                <a:latin typeface="Swis721 BT" panose="020B0504020202020204" pitchFamily="34" charset="0"/>
              </a:rPr>
              <a:t>PREPCOM</a:t>
            </a:r>
            <a:r>
              <a:rPr lang="pl-PL" sz="1500" dirty="0" smtClean="0">
                <a:latin typeface="Swis721 BT" panose="020B0504020202020204" pitchFamily="34" charset="0"/>
              </a:rPr>
              <a:t>.</a:t>
            </a:r>
            <a:endParaRPr lang="en-US" sz="1500" dirty="0">
              <a:latin typeface="Swis721 BT" panose="020B0504020202020204" pitchFamily="34" charset="0"/>
            </a:endParaRPr>
          </a:p>
        </p:txBody>
      </p:sp>
      <p:sp>
        <p:nvSpPr>
          <p:cNvPr id="11" name="Prostokąt 10"/>
          <p:cNvSpPr/>
          <p:nvPr/>
        </p:nvSpPr>
        <p:spPr>
          <a:xfrm>
            <a:off x="1342678" y="5521655"/>
            <a:ext cx="4855150" cy="1080120"/>
          </a:xfrm>
          <a:prstGeom prst="rect">
            <a:avLst/>
          </a:prstGeom>
          <a:noFill/>
          <a:ln w="6350">
            <a:solidFill>
              <a:srgbClr val="FFAD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p:cNvSpPr/>
          <p:nvPr/>
        </p:nvSpPr>
        <p:spPr>
          <a:xfrm>
            <a:off x="5303118" y="1168946"/>
            <a:ext cx="4054275" cy="784830"/>
          </a:xfrm>
          <a:prstGeom prst="rect">
            <a:avLst/>
          </a:prstGeom>
        </p:spPr>
        <p:txBody>
          <a:bodyPr wrap="square">
            <a:spAutoFit/>
          </a:bodyPr>
          <a:lstStyle/>
          <a:p>
            <a:pPr algn="ctr"/>
            <a:r>
              <a:rPr lang="pl-PL" sz="1500" b="1" dirty="0">
                <a:latin typeface="Swis721 BT" panose="020B0504020202020204" pitchFamily="34" charset="0"/>
              </a:rPr>
              <a:t>29 </a:t>
            </a:r>
            <a:r>
              <a:rPr lang="pl-PL" sz="1500" b="1" dirty="0" smtClean="0">
                <a:latin typeface="Swis721 BT" panose="020B0504020202020204" pitchFamily="34" charset="0"/>
              </a:rPr>
              <a:t>March</a:t>
            </a:r>
            <a:r>
              <a:rPr lang="pl-PL" sz="1500" dirty="0" smtClean="0">
                <a:latin typeface="Swis721 BT" panose="020B0504020202020204" pitchFamily="34" charset="0"/>
              </a:rPr>
              <a:t>, </a:t>
            </a:r>
            <a:r>
              <a:rPr lang="en-US" sz="1500" dirty="0">
                <a:latin typeface="Swis721 BT" panose="020B0504020202020204" pitchFamily="34" charset="0"/>
              </a:rPr>
              <a:t>IOM and ISA signed the contract for exploration </a:t>
            </a:r>
            <a:r>
              <a:rPr lang="en-US" sz="1500" dirty="0" smtClean="0">
                <a:latin typeface="Swis721 BT" panose="020B0504020202020204" pitchFamily="34" charset="0"/>
              </a:rPr>
              <a:t>of</a:t>
            </a:r>
            <a:r>
              <a:rPr lang="pl-PL" sz="1500" dirty="0" smtClean="0">
                <a:latin typeface="Swis721 BT" panose="020B0504020202020204" pitchFamily="34" charset="0"/>
              </a:rPr>
              <a:t> </a:t>
            </a:r>
            <a:r>
              <a:rPr lang="en-US" sz="1500" dirty="0" smtClean="0">
                <a:latin typeface="Swis721 BT" panose="020B0504020202020204" pitchFamily="34" charset="0"/>
              </a:rPr>
              <a:t>polymetallic </a:t>
            </a:r>
            <a:r>
              <a:rPr lang="en-US" sz="1500" dirty="0">
                <a:latin typeface="Swis721 BT" panose="020B0504020202020204" pitchFamily="34" charset="0"/>
              </a:rPr>
              <a:t>nodules referring to a 75,000 km</a:t>
            </a:r>
            <a:r>
              <a:rPr lang="en-US" sz="1500" baseline="30000" dirty="0">
                <a:latin typeface="Swis721 BT" panose="020B0504020202020204" pitchFamily="34" charset="0"/>
              </a:rPr>
              <a:t>2</a:t>
            </a:r>
            <a:r>
              <a:rPr lang="en-US" sz="1500" dirty="0">
                <a:latin typeface="Swis721 BT" panose="020B0504020202020204" pitchFamily="34" charset="0"/>
              </a:rPr>
              <a:t> </a:t>
            </a:r>
            <a:r>
              <a:rPr lang="pl-PL" sz="1500" dirty="0" smtClean="0">
                <a:latin typeface="Swis721 BT" panose="020B0504020202020204" pitchFamily="34" charset="0"/>
              </a:rPr>
              <a:t>e</a:t>
            </a:r>
            <a:r>
              <a:rPr lang="en-US" sz="1500" dirty="0" err="1" smtClean="0">
                <a:latin typeface="Swis721 BT" panose="020B0504020202020204" pitchFamily="34" charset="0"/>
              </a:rPr>
              <a:t>xploration</a:t>
            </a:r>
            <a:r>
              <a:rPr lang="en-US" sz="1500" dirty="0" smtClean="0">
                <a:latin typeface="Swis721 BT" panose="020B0504020202020204" pitchFamily="34" charset="0"/>
              </a:rPr>
              <a:t> area</a:t>
            </a:r>
            <a:r>
              <a:rPr lang="pl-PL" sz="1500" dirty="0" smtClean="0">
                <a:latin typeface="Swis721 BT" panose="020B0504020202020204" pitchFamily="34" charset="0"/>
              </a:rPr>
              <a:t>.</a:t>
            </a:r>
            <a:r>
              <a:rPr lang="pl-PL" sz="1500" dirty="0">
                <a:latin typeface="Swis721 BT" panose="020B0504020202020204" pitchFamily="34" charset="0"/>
              </a:rPr>
              <a:t> </a:t>
            </a:r>
          </a:p>
        </p:txBody>
      </p:sp>
      <p:sp>
        <p:nvSpPr>
          <p:cNvPr id="13" name="pole tekstowe 12"/>
          <p:cNvSpPr txBox="1"/>
          <p:nvPr/>
        </p:nvSpPr>
        <p:spPr>
          <a:xfrm>
            <a:off x="5807174" y="2709714"/>
            <a:ext cx="1152128" cy="400110"/>
          </a:xfrm>
          <a:prstGeom prst="rect">
            <a:avLst/>
          </a:prstGeom>
          <a:noFill/>
        </p:spPr>
        <p:txBody>
          <a:bodyPr wrap="square" rtlCol="0">
            <a:spAutoFit/>
          </a:bodyPr>
          <a:lstStyle/>
          <a:p>
            <a:pPr algn="ctr"/>
            <a:r>
              <a:rPr lang="pl-PL" sz="2000" b="1" dirty="0" smtClean="0">
                <a:solidFill>
                  <a:srgbClr val="FFAD52"/>
                </a:solidFill>
                <a:latin typeface="Microsoft YaHei" panose="020B0503020204020204" pitchFamily="34" charset="-122"/>
                <a:ea typeface="Microsoft YaHei" panose="020B0503020204020204" pitchFamily="34" charset="-122"/>
              </a:rPr>
              <a:t>2001</a:t>
            </a:r>
          </a:p>
        </p:txBody>
      </p:sp>
      <p:sp>
        <p:nvSpPr>
          <p:cNvPr id="14" name="Prostokąt 13"/>
          <p:cNvSpPr/>
          <p:nvPr/>
        </p:nvSpPr>
        <p:spPr>
          <a:xfrm>
            <a:off x="5231110" y="1053530"/>
            <a:ext cx="4248472" cy="1015663"/>
          </a:xfrm>
          <a:prstGeom prst="rect">
            <a:avLst/>
          </a:prstGeom>
          <a:noFill/>
          <a:ln w="6350">
            <a:solidFill>
              <a:srgbClr val="FFAD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pole tekstowe 14"/>
          <p:cNvSpPr txBox="1"/>
          <p:nvPr/>
        </p:nvSpPr>
        <p:spPr>
          <a:xfrm>
            <a:off x="7679382" y="4284018"/>
            <a:ext cx="1152128" cy="707886"/>
          </a:xfrm>
          <a:prstGeom prst="rect">
            <a:avLst/>
          </a:prstGeom>
          <a:noFill/>
        </p:spPr>
        <p:txBody>
          <a:bodyPr wrap="square" rtlCol="0">
            <a:spAutoFit/>
          </a:bodyPr>
          <a:lstStyle/>
          <a:p>
            <a:r>
              <a:rPr lang="pl-PL" sz="2000" b="1" dirty="0" smtClean="0">
                <a:solidFill>
                  <a:srgbClr val="4B4752"/>
                </a:solidFill>
                <a:latin typeface="Microsoft YaHei" panose="020B0503020204020204" pitchFamily="34" charset="-122"/>
                <a:ea typeface="Microsoft YaHei" panose="020B0503020204020204" pitchFamily="34" charset="-122"/>
              </a:rPr>
              <a:t>2001- </a:t>
            </a:r>
          </a:p>
          <a:p>
            <a:r>
              <a:rPr lang="pl-PL" sz="2000" b="1" dirty="0" smtClean="0">
                <a:solidFill>
                  <a:srgbClr val="4B4752"/>
                </a:solidFill>
                <a:latin typeface="Microsoft YaHei" panose="020B0503020204020204" pitchFamily="34" charset="-122"/>
                <a:ea typeface="Microsoft YaHei" panose="020B0503020204020204" pitchFamily="34" charset="-122"/>
              </a:rPr>
              <a:t>2017</a:t>
            </a:r>
          </a:p>
        </p:txBody>
      </p:sp>
      <p:sp>
        <p:nvSpPr>
          <p:cNvPr id="16" name="Prostokąt 15"/>
          <p:cNvSpPr/>
          <p:nvPr/>
        </p:nvSpPr>
        <p:spPr>
          <a:xfrm>
            <a:off x="7155625" y="5586401"/>
            <a:ext cx="2199641" cy="553998"/>
          </a:xfrm>
          <a:prstGeom prst="rect">
            <a:avLst/>
          </a:prstGeom>
        </p:spPr>
        <p:txBody>
          <a:bodyPr wrap="none">
            <a:spAutoFit/>
          </a:bodyPr>
          <a:lstStyle/>
          <a:p>
            <a:pPr algn="ctr"/>
            <a:r>
              <a:rPr lang="en-US" sz="1500" dirty="0">
                <a:latin typeface="Swis721 BT" panose="020B0504020202020204" pitchFamily="34" charset="0"/>
              </a:rPr>
              <a:t>Execution of the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exploration </a:t>
            </a:r>
            <a:r>
              <a:rPr lang="en-US" sz="1500" dirty="0" err="1">
                <a:latin typeface="Swis721 BT" panose="020B0504020202020204" pitchFamily="34" charset="0"/>
              </a:rPr>
              <a:t>programme</a:t>
            </a:r>
            <a:endParaRPr lang="pl-PL" sz="1500" dirty="0">
              <a:latin typeface="Swis721 BT" panose="020B0504020202020204" pitchFamily="34" charset="0"/>
            </a:endParaRPr>
          </a:p>
        </p:txBody>
      </p:sp>
      <p:sp>
        <p:nvSpPr>
          <p:cNvPr id="17" name="Prostokąt 16"/>
          <p:cNvSpPr/>
          <p:nvPr/>
        </p:nvSpPr>
        <p:spPr>
          <a:xfrm>
            <a:off x="8903518" y="3765807"/>
            <a:ext cx="3384376" cy="1477328"/>
          </a:xfrm>
          <a:prstGeom prst="rect">
            <a:avLst/>
          </a:prstGeom>
        </p:spPr>
        <p:txBody>
          <a:bodyPr wrap="square">
            <a:spAutoFit/>
          </a:bodyPr>
          <a:lstStyle/>
          <a:p>
            <a:pPr algn="ctr"/>
            <a:r>
              <a:rPr lang="pl-PL" sz="1500" b="1" dirty="0">
                <a:latin typeface="Swis721 BT" panose="020B0504020202020204" pitchFamily="34" charset="0"/>
              </a:rPr>
              <a:t>25 </a:t>
            </a:r>
            <a:r>
              <a:rPr lang="pl-PL" sz="1500" b="1" dirty="0" smtClean="0">
                <a:latin typeface="Swis721 BT" panose="020B0504020202020204" pitchFamily="34" charset="0"/>
              </a:rPr>
              <a:t>May</a:t>
            </a:r>
            <a:r>
              <a:rPr lang="pl-PL" sz="1500" dirty="0" smtClean="0">
                <a:latin typeface="Swis721 BT" panose="020B0504020202020204" pitchFamily="34" charset="0"/>
              </a:rPr>
              <a:t>, </a:t>
            </a:r>
            <a:r>
              <a:rPr lang="en-US" sz="1500" dirty="0">
                <a:latin typeface="Swis721 BT" panose="020B0504020202020204" pitchFamily="34" charset="0"/>
              </a:rPr>
              <a:t>IOM and ISA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signed </a:t>
            </a:r>
            <a:r>
              <a:rPr lang="en-US" sz="1500" dirty="0">
                <a:latin typeface="Swis721 BT" panose="020B0504020202020204" pitchFamily="34" charset="0"/>
              </a:rPr>
              <a:t>the agreement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on </a:t>
            </a:r>
            <a:r>
              <a:rPr lang="en-US" sz="1500" dirty="0">
                <a:latin typeface="Swis721 BT" panose="020B0504020202020204" pitchFamily="34" charset="0"/>
              </a:rPr>
              <a:t>the extension of </a:t>
            </a:r>
            <a:r>
              <a:rPr lang="en-US" sz="1500" dirty="0" smtClean="0">
                <a:latin typeface="Swis721 BT" panose="020B0504020202020204" pitchFamily="34" charset="0"/>
              </a:rPr>
              <a:t>the</a:t>
            </a:r>
            <a:r>
              <a:rPr lang="pl-PL" sz="1500" dirty="0" smtClean="0">
                <a:latin typeface="Swis721 BT" panose="020B0504020202020204" pitchFamily="34" charset="0"/>
              </a:rPr>
              <a:t> </a:t>
            </a:r>
          </a:p>
          <a:p>
            <a:pPr algn="ctr"/>
            <a:r>
              <a:rPr lang="en-US" sz="1500" dirty="0" smtClean="0">
                <a:latin typeface="Swis721 BT" panose="020B0504020202020204" pitchFamily="34" charset="0"/>
              </a:rPr>
              <a:t>contract </a:t>
            </a:r>
            <a:r>
              <a:rPr lang="en-US" sz="1500" dirty="0">
                <a:latin typeface="Swis721 BT" panose="020B0504020202020204" pitchFamily="34" charset="0"/>
              </a:rPr>
              <a:t>for exploration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for </a:t>
            </a:r>
            <a:r>
              <a:rPr lang="en-US" sz="1500" dirty="0">
                <a:latin typeface="Swis721 BT" panose="020B0504020202020204" pitchFamily="34" charset="0"/>
              </a:rPr>
              <a:t>polymetallic </a:t>
            </a:r>
            <a:r>
              <a:rPr lang="en-US" sz="1500" dirty="0" smtClean="0">
                <a:latin typeface="Swis721 BT" panose="020B0504020202020204" pitchFamily="34" charset="0"/>
              </a:rPr>
              <a:t>nodules </a:t>
            </a:r>
            <a:endParaRPr lang="pl-PL" sz="1500" dirty="0" smtClean="0">
              <a:latin typeface="Swis721 BT" panose="020B0504020202020204" pitchFamily="34" charset="0"/>
            </a:endParaRPr>
          </a:p>
          <a:p>
            <a:pPr algn="ctr"/>
            <a:r>
              <a:rPr lang="en-US" sz="1500" dirty="0" smtClean="0">
                <a:latin typeface="Swis721 BT" panose="020B0504020202020204" pitchFamily="34" charset="0"/>
              </a:rPr>
              <a:t>for </a:t>
            </a:r>
            <a:r>
              <a:rPr lang="en-US" sz="1500" dirty="0">
                <a:latin typeface="Swis721 BT" panose="020B0504020202020204" pitchFamily="34" charset="0"/>
              </a:rPr>
              <a:t>a period of </a:t>
            </a:r>
            <a:r>
              <a:rPr lang="en-US" sz="1500" dirty="0" smtClean="0">
                <a:latin typeface="Swis721 BT" panose="020B0504020202020204" pitchFamily="34" charset="0"/>
              </a:rPr>
              <a:t>5</a:t>
            </a:r>
            <a:r>
              <a:rPr lang="pl-PL" sz="1500" dirty="0" smtClean="0">
                <a:latin typeface="Swis721 BT" panose="020B0504020202020204" pitchFamily="34" charset="0"/>
              </a:rPr>
              <a:t> y</a:t>
            </a:r>
            <a:r>
              <a:rPr lang="en-US" sz="1500" dirty="0" smtClean="0">
                <a:latin typeface="Swis721 BT" panose="020B0504020202020204" pitchFamily="34" charset="0"/>
              </a:rPr>
              <a:t>ears</a:t>
            </a:r>
            <a:r>
              <a:rPr lang="pl-PL" sz="1500" dirty="0" smtClean="0">
                <a:latin typeface="Swis721 BT" panose="020B0504020202020204" pitchFamily="34" charset="0"/>
              </a:rPr>
              <a:t>.</a:t>
            </a:r>
            <a:endParaRPr lang="pl-PL" sz="1500" dirty="0">
              <a:latin typeface="Swis721 BT" panose="020B0504020202020204" pitchFamily="34" charset="0"/>
            </a:endParaRPr>
          </a:p>
        </p:txBody>
      </p:sp>
      <p:sp>
        <p:nvSpPr>
          <p:cNvPr id="18" name="pole tekstowe 17"/>
          <p:cNvSpPr txBox="1"/>
          <p:nvPr/>
        </p:nvSpPr>
        <p:spPr>
          <a:xfrm>
            <a:off x="9335566" y="2709714"/>
            <a:ext cx="1152128" cy="400110"/>
          </a:xfrm>
          <a:prstGeom prst="rect">
            <a:avLst/>
          </a:prstGeom>
          <a:noFill/>
        </p:spPr>
        <p:txBody>
          <a:bodyPr wrap="square" rtlCol="0">
            <a:spAutoFit/>
          </a:bodyPr>
          <a:lstStyle/>
          <a:p>
            <a:pPr algn="ctr"/>
            <a:r>
              <a:rPr lang="pl-PL" sz="2000" b="1" dirty="0" smtClean="0">
                <a:solidFill>
                  <a:srgbClr val="4B4752"/>
                </a:solidFill>
                <a:latin typeface="Microsoft YaHei" panose="020B0503020204020204" pitchFamily="34" charset="-122"/>
                <a:ea typeface="Microsoft YaHei" panose="020B0503020204020204" pitchFamily="34" charset="-122"/>
              </a:rPr>
              <a:t>2017</a:t>
            </a:r>
          </a:p>
        </p:txBody>
      </p:sp>
    </p:spTree>
    <p:extLst>
      <p:ext uri="{BB962C8B-B14F-4D97-AF65-F5344CB8AC3E}">
        <p14:creationId xmlns:p14="http://schemas.microsoft.com/office/powerpoint/2010/main" val="24178769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6649" y="0"/>
            <a:ext cx="8877114" cy="6859588"/>
          </a:xfrm>
          <a:prstGeom prst="rect">
            <a:avLst/>
          </a:prstGeom>
        </p:spPr>
      </p:pic>
    </p:spTree>
    <p:extLst>
      <p:ext uri="{BB962C8B-B14F-4D97-AF65-F5344CB8AC3E}">
        <p14:creationId xmlns:p14="http://schemas.microsoft.com/office/powerpoint/2010/main" val="1398521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1" y="3559422"/>
            <a:ext cx="12190413" cy="3312368"/>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p:cNvSpPr/>
          <p:nvPr/>
        </p:nvSpPr>
        <p:spPr>
          <a:xfrm>
            <a:off x="0" y="126262"/>
            <a:ext cx="12190412" cy="3072636"/>
          </a:xfrm>
          <a:prstGeom prst="rect">
            <a:avLst/>
          </a:prstGeom>
        </p:spPr>
        <p:txBody>
          <a:bodyPr wrap="square">
            <a:spAutoFit/>
          </a:bodyPr>
          <a:lstStyle/>
          <a:p>
            <a:pPr>
              <a:spcAft>
                <a:spcPts val="600"/>
              </a:spcAft>
            </a:pPr>
            <a:r>
              <a:rPr lang="en-US" sz="1800" b="1" dirty="0" smtClean="0">
                <a:latin typeface="Swis721 BT" panose="020B0504020202020204" pitchFamily="34" charset="0"/>
              </a:rPr>
              <a:t>Currently </a:t>
            </a:r>
            <a:r>
              <a:rPr lang="pl-PL" sz="1800" b="1" dirty="0" smtClean="0">
                <a:latin typeface="Swis721 BT" panose="020B0504020202020204" pitchFamily="34" charset="0"/>
              </a:rPr>
              <a:t>the IOM sponsoring </a:t>
            </a:r>
            <a:r>
              <a:rPr lang="pl-PL" sz="1800" b="1" dirty="0" err="1" smtClean="0">
                <a:latin typeface="Swis721 BT" panose="020B0504020202020204" pitchFamily="34" charset="0"/>
              </a:rPr>
              <a:t>states</a:t>
            </a:r>
            <a:r>
              <a:rPr lang="pl-PL" sz="1800" b="1" dirty="0" smtClean="0">
                <a:latin typeface="Swis721 BT" panose="020B0504020202020204" pitchFamily="34" charset="0"/>
              </a:rPr>
              <a:t> </a:t>
            </a:r>
            <a:r>
              <a:rPr lang="pl-PL" sz="1800" b="1" dirty="0" err="1" smtClean="0">
                <a:latin typeface="Swis721 BT" panose="020B0504020202020204" pitchFamily="34" charset="0"/>
              </a:rPr>
              <a:t>are</a:t>
            </a:r>
            <a:r>
              <a:rPr lang="pl-PL" sz="1800" b="1" dirty="0" smtClean="0">
                <a:latin typeface="Swis721 BT" panose="020B0504020202020204" pitchFamily="34" charset="0"/>
              </a:rPr>
              <a:t>:</a:t>
            </a:r>
            <a:r>
              <a:rPr lang="en-US" sz="1800" b="1" dirty="0" smtClean="0">
                <a:latin typeface="Swis721 BT" panose="020B0504020202020204" pitchFamily="34" charset="0"/>
              </a:rPr>
              <a:t> Bulgaria, Cuba, Czech Republic, Poland, Russian Federation, Slovakia</a:t>
            </a:r>
            <a:endParaRPr lang="en-US" sz="1800" dirty="0" smtClean="0">
              <a:latin typeface="Swis721 BT" panose="020B0504020202020204" pitchFamily="34" charset="0"/>
            </a:endParaRPr>
          </a:p>
          <a:p>
            <a:pPr marL="342900" indent="-342900">
              <a:buFont typeface="Arial" panose="020B0604020202020204" pitchFamily="34" charset="0"/>
              <a:buChar char="•"/>
            </a:pPr>
            <a:endParaRPr lang="en-US" sz="1800" dirty="0" smtClean="0">
              <a:latin typeface="Swis721 BT" panose="020B0504020202020204" pitchFamily="34" charset="0"/>
            </a:endParaRPr>
          </a:p>
          <a:p>
            <a:pPr marL="342900" indent="-342900">
              <a:spcAft>
                <a:spcPts val="1000"/>
              </a:spcAft>
              <a:buFont typeface="Arial" panose="020B0604020202020204" pitchFamily="34" charset="0"/>
              <a:buChar char="•"/>
            </a:pPr>
            <a:r>
              <a:rPr lang="en-US" sz="1800" dirty="0" smtClean="0">
                <a:latin typeface="Swis721 BT" panose="020B0504020202020204" pitchFamily="34" charset="0"/>
              </a:rPr>
              <a:t>The only international organization among ISA contractors</a:t>
            </a:r>
          </a:p>
          <a:p>
            <a:pPr marL="342900" indent="-342900">
              <a:spcAft>
                <a:spcPts val="1000"/>
              </a:spcAft>
              <a:buFont typeface="Arial" panose="020B0604020202020204" pitchFamily="34" charset="0"/>
              <a:buChar char="•"/>
            </a:pPr>
            <a:r>
              <a:rPr lang="en-US" sz="1800" dirty="0" smtClean="0">
                <a:latin typeface="Swis721 BT" panose="020B0504020202020204" pitchFamily="34" charset="0"/>
              </a:rPr>
              <a:t>States of two UN regional groups are involved: the Eastern European and the Latin American and Caribbean Group</a:t>
            </a:r>
          </a:p>
          <a:p>
            <a:pPr marL="342900" indent="-342900">
              <a:spcAft>
                <a:spcPts val="1000"/>
              </a:spcAft>
              <a:buFont typeface="Arial" panose="020B0604020202020204" pitchFamily="34" charset="0"/>
              <a:buChar char="•"/>
            </a:pPr>
            <a:r>
              <a:rPr lang="en-US" sz="1800" dirty="0" smtClean="0">
                <a:latin typeface="Swis721 BT" panose="020B0504020202020204" pitchFamily="34" charset="0"/>
              </a:rPr>
              <a:t>The first contract for exploration signed within the ISA framework</a:t>
            </a:r>
          </a:p>
          <a:p>
            <a:pPr marL="342900" indent="-342900">
              <a:spcAft>
                <a:spcPts val="1000"/>
              </a:spcAft>
              <a:buFont typeface="Arial" panose="020B0604020202020204" pitchFamily="34" charset="0"/>
              <a:buChar char="•"/>
            </a:pPr>
            <a:r>
              <a:rPr lang="en-US" sz="1800" dirty="0" smtClean="0">
                <a:latin typeface="Swis721 BT" panose="020B0504020202020204" pitchFamily="34" charset="0"/>
              </a:rPr>
              <a:t>Four IOM states are the EU members</a:t>
            </a:r>
          </a:p>
          <a:p>
            <a:pPr marL="342900" indent="-342900">
              <a:spcAft>
                <a:spcPts val="1000"/>
              </a:spcAft>
              <a:buFont typeface="Arial" panose="020B0604020202020204" pitchFamily="34" charset="0"/>
              <a:buChar char="•"/>
            </a:pPr>
            <a:r>
              <a:rPr lang="en-US" sz="1800" dirty="0" smtClean="0">
                <a:latin typeface="Swis721 BT" panose="020B0504020202020204" pitchFamily="34" charset="0"/>
              </a:rPr>
              <a:t>Two members of the IOM are land locked states – the only land</a:t>
            </a:r>
            <a:r>
              <a:rPr lang="pl-PL" sz="1800" dirty="0" smtClean="0">
                <a:latin typeface="Swis721 BT" panose="020B0504020202020204" pitchFamily="34" charset="0"/>
              </a:rPr>
              <a:t> </a:t>
            </a:r>
            <a:r>
              <a:rPr lang="en-US" sz="1800" dirty="0" smtClean="0">
                <a:latin typeface="Swis721 BT" panose="020B0504020202020204" pitchFamily="34" charset="0"/>
              </a:rPr>
              <a:t>locked countries among contractors.</a:t>
            </a:r>
          </a:p>
          <a:p>
            <a:endParaRPr lang="en-US" dirty="0" smtClean="0"/>
          </a:p>
        </p:txBody>
      </p:sp>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1510" y="3996503"/>
            <a:ext cx="2466981" cy="2466981"/>
          </a:xfrm>
          <a:prstGeom prst="rect">
            <a:avLst/>
          </a:prstGeom>
        </p:spPr>
      </p:pic>
      <p:sp>
        <p:nvSpPr>
          <p:cNvPr id="5" name="pole tekstowe 4"/>
          <p:cNvSpPr txBox="1"/>
          <p:nvPr/>
        </p:nvSpPr>
        <p:spPr>
          <a:xfrm>
            <a:off x="406573" y="5013821"/>
            <a:ext cx="7704856" cy="830997"/>
          </a:xfrm>
          <a:prstGeom prst="rect">
            <a:avLst/>
          </a:prstGeom>
          <a:noFill/>
        </p:spPr>
        <p:txBody>
          <a:bodyPr wrap="square" rtlCol="0">
            <a:spAutoFit/>
          </a:bodyPr>
          <a:lstStyle/>
          <a:p>
            <a:pPr algn="ctr"/>
            <a:r>
              <a:rPr lang="pl-PL" sz="2400" b="1" dirty="0">
                <a:solidFill>
                  <a:srgbClr val="FFAD52"/>
                </a:solidFill>
                <a:latin typeface="Microsoft YaHei" panose="020B0503020204020204" pitchFamily="34" charset="-122"/>
                <a:ea typeface="Microsoft YaHei" panose="020B0503020204020204" pitchFamily="34" charset="-122"/>
              </a:rPr>
              <a:t>The </a:t>
            </a:r>
            <a:r>
              <a:rPr lang="pl-PL" sz="2400" b="1" dirty="0" err="1">
                <a:solidFill>
                  <a:srgbClr val="FFAD52"/>
                </a:solidFill>
                <a:latin typeface="Microsoft YaHei" panose="020B0503020204020204" pitchFamily="34" charset="-122"/>
                <a:ea typeface="Microsoft YaHei" panose="020B0503020204020204" pitchFamily="34" charset="-122"/>
              </a:rPr>
              <a:t>international</a:t>
            </a:r>
            <a:r>
              <a:rPr lang="pl-PL" sz="2400" b="1" dirty="0">
                <a:solidFill>
                  <a:srgbClr val="FFAD52"/>
                </a:solidFill>
                <a:latin typeface="Microsoft YaHei" panose="020B0503020204020204" pitchFamily="34" charset="-122"/>
                <a:ea typeface="Microsoft YaHei" panose="020B0503020204020204" pitchFamily="34" charset="-122"/>
              </a:rPr>
              <a:t> </a:t>
            </a:r>
            <a:r>
              <a:rPr lang="pl-PL" sz="2400" b="1" dirty="0" err="1">
                <a:solidFill>
                  <a:srgbClr val="FFAD52"/>
                </a:solidFill>
                <a:latin typeface="Microsoft YaHei" panose="020B0503020204020204" pitchFamily="34" charset="-122"/>
                <a:ea typeface="Microsoft YaHei" panose="020B0503020204020204" pitchFamily="34" charset="-122"/>
              </a:rPr>
              <a:t>cooperation</a:t>
            </a:r>
            <a:r>
              <a:rPr lang="pl-PL" sz="2400" b="1" dirty="0">
                <a:solidFill>
                  <a:srgbClr val="FFAD52"/>
                </a:solidFill>
                <a:latin typeface="Microsoft YaHei" panose="020B0503020204020204" pitchFamily="34" charset="-122"/>
                <a:ea typeface="Microsoft YaHei" panose="020B0503020204020204" pitchFamily="34" charset="-122"/>
              </a:rPr>
              <a:t> </a:t>
            </a:r>
            <a:r>
              <a:rPr lang="pl-PL" sz="2400" b="1" dirty="0" err="1">
                <a:solidFill>
                  <a:srgbClr val="FFAD52"/>
                </a:solidFill>
                <a:latin typeface="Microsoft YaHei" panose="020B0503020204020204" pitchFamily="34" charset="-122"/>
                <a:ea typeface="Microsoft YaHei" panose="020B0503020204020204" pitchFamily="34" charset="-122"/>
              </a:rPr>
              <a:t>joining</a:t>
            </a:r>
            <a:r>
              <a:rPr lang="pl-PL" sz="2400" b="1" dirty="0">
                <a:solidFill>
                  <a:srgbClr val="FFAD52"/>
                </a:solidFill>
                <a:latin typeface="Microsoft YaHei" panose="020B0503020204020204" pitchFamily="34" charset="-122"/>
                <a:ea typeface="Microsoft YaHei" panose="020B0503020204020204" pitchFamily="34" charset="-122"/>
              </a:rPr>
              <a:t> </a:t>
            </a:r>
            <a:r>
              <a:rPr lang="pl-PL" sz="2400" b="1" dirty="0" err="1">
                <a:solidFill>
                  <a:srgbClr val="FFAD52"/>
                </a:solidFill>
                <a:latin typeface="Microsoft YaHei" panose="020B0503020204020204" pitchFamily="34" charset="-122"/>
                <a:ea typeface="Microsoft YaHei" panose="020B0503020204020204" pitchFamily="34" charset="-122"/>
              </a:rPr>
              <a:t>different</a:t>
            </a:r>
            <a:r>
              <a:rPr lang="pl-PL" sz="2400" b="1" dirty="0">
                <a:solidFill>
                  <a:srgbClr val="FFAD52"/>
                </a:solidFill>
                <a:latin typeface="Microsoft YaHei" panose="020B0503020204020204" pitchFamily="34" charset="-122"/>
                <a:ea typeface="Microsoft YaHei" panose="020B0503020204020204" pitchFamily="34" charset="-122"/>
              </a:rPr>
              <a:t> </a:t>
            </a:r>
            <a:r>
              <a:rPr lang="pl-PL" sz="2400" b="1" dirty="0" err="1">
                <a:solidFill>
                  <a:srgbClr val="FFAD52"/>
                </a:solidFill>
                <a:latin typeface="Microsoft YaHei" panose="020B0503020204020204" pitchFamily="34" charset="-122"/>
                <a:ea typeface="Microsoft YaHei" panose="020B0503020204020204" pitchFamily="34" charset="-122"/>
              </a:rPr>
              <a:t>interests</a:t>
            </a:r>
            <a:r>
              <a:rPr lang="pl-PL" sz="2400" b="1" dirty="0">
                <a:solidFill>
                  <a:srgbClr val="FFAD52"/>
                </a:solidFill>
                <a:latin typeface="Microsoft YaHei" panose="020B0503020204020204" pitchFamily="34" charset="-122"/>
                <a:ea typeface="Microsoft YaHei" panose="020B0503020204020204" pitchFamily="34" charset="-122"/>
              </a:rPr>
              <a:t> </a:t>
            </a:r>
            <a:r>
              <a:rPr lang="pl-PL" sz="2400" b="1" dirty="0" err="1">
                <a:solidFill>
                  <a:srgbClr val="FFAD52"/>
                </a:solidFill>
                <a:latin typeface="Microsoft YaHei" panose="020B0503020204020204" pitchFamily="34" charset="-122"/>
                <a:ea typeface="Microsoft YaHei" panose="020B0503020204020204" pitchFamily="34" charset="-122"/>
              </a:rPr>
              <a:t>is</a:t>
            </a:r>
            <a:r>
              <a:rPr lang="pl-PL" sz="2400" b="1" dirty="0">
                <a:solidFill>
                  <a:srgbClr val="FFAD52"/>
                </a:solidFill>
                <a:latin typeface="Microsoft YaHei" panose="020B0503020204020204" pitchFamily="34" charset="-122"/>
                <a:ea typeface="Microsoft YaHei" panose="020B0503020204020204" pitchFamily="34" charset="-122"/>
              </a:rPr>
              <a:t> </a:t>
            </a:r>
            <a:r>
              <a:rPr lang="pl-PL" sz="2400" b="1" dirty="0" err="1">
                <a:solidFill>
                  <a:srgbClr val="FFAD52"/>
                </a:solidFill>
                <a:latin typeface="Microsoft YaHei" panose="020B0503020204020204" pitchFamily="34" charset="-122"/>
                <a:ea typeface="Microsoft YaHei" panose="020B0503020204020204" pitchFamily="34" charset="-122"/>
              </a:rPr>
              <a:t>possible</a:t>
            </a:r>
            <a:r>
              <a:rPr lang="pl-PL" sz="2400" b="1" dirty="0">
                <a:solidFill>
                  <a:srgbClr val="FFAD52"/>
                </a:solidFill>
                <a:latin typeface="Microsoft YaHei" panose="020B0503020204020204" pitchFamily="34" charset="-122"/>
                <a:ea typeface="Microsoft YaHei" panose="020B0503020204020204" pitchFamily="34" charset="-122"/>
              </a:rPr>
              <a:t> and </a:t>
            </a:r>
            <a:r>
              <a:rPr lang="pl-PL" sz="2400" b="1" dirty="0" err="1">
                <a:solidFill>
                  <a:srgbClr val="FFAD52"/>
                </a:solidFill>
                <a:latin typeface="Microsoft YaHei" panose="020B0503020204020204" pitchFamily="34" charset="-122"/>
                <a:ea typeface="Microsoft YaHei" panose="020B0503020204020204" pitchFamily="34" charset="-122"/>
              </a:rPr>
              <a:t>can</a:t>
            </a:r>
            <a:r>
              <a:rPr lang="pl-PL" sz="2400" b="1" dirty="0">
                <a:solidFill>
                  <a:srgbClr val="FFAD52"/>
                </a:solidFill>
                <a:latin typeface="Microsoft YaHei" panose="020B0503020204020204" pitchFamily="34" charset="-122"/>
                <a:ea typeface="Microsoft YaHei" panose="020B0503020204020204" pitchFamily="34" charset="-122"/>
              </a:rPr>
              <a:t> be </a:t>
            </a:r>
            <a:r>
              <a:rPr lang="pl-PL" sz="2400" b="1" dirty="0" err="1">
                <a:solidFill>
                  <a:srgbClr val="FFAD52"/>
                </a:solidFill>
                <a:latin typeface="Microsoft YaHei" panose="020B0503020204020204" pitchFamily="34" charset="-122"/>
                <a:ea typeface="Microsoft YaHei" panose="020B0503020204020204" pitchFamily="34" charset="-122"/>
              </a:rPr>
              <a:t>successful</a:t>
            </a:r>
            <a:r>
              <a:rPr lang="pl-PL" sz="2400" b="1" dirty="0">
                <a:solidFill>
                  <a:srgbClr val="FFAD52"/>
                </a:solidFill>
                <a:latin typeface="Microsoft YaHei" panose="020B0503020204020204" pitchFamily="34" charset="-122"/>
                <a:ea typeface="Microsoft YaHei" panose="020B0503020204020204" pitchFamily="34" charset="-122"/>
              </a:rPr>
              <a:t> ! </a:t>
            </a:r>
          </a:p>
        </p:txBody>
      </p:sp>
      <p:pic>
        <p:nvPicPr>
          <p:cNvPr id="6" name="Obraz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670" y="3653608"/>
            <a:ext cx="7446663" cy="999689"/>
          </a:xfrm>
          <a:prstGeom prst="rect">
            <a:avLst/>
          </a:prstGeom>
        </p:spPr>
      </p:pic>
    </p:spTree>
    <p:extLst>
      <p:ext uri="{BB962C8B-B14F-4D97-AF65-F5344CB8AC3E}">
        <p14:creationId xmlns:p14="http://schemas.microsoft.com/office/powerpoint/2010/main" val="2828678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ostokąt 5"/>
          <p:cNvSpPr/>
          <p:nvPr/>
        </p:nvSpPr>
        <p:spPr>
          <a:xfrm>
            <a:off x="-1" y="1845618"/>
            <a:ext cx="12190413" cy="5040560"/>
          </a:xfrm>
          <a:prstGeom prst="rect">
            <a:avLst/>
          </a:prstGeom>
          <a:solidFill>
            <a:srgbClr val="4B47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p:cNvSpPr/>
          <p:nvPr/>
        </p:nvSpPr>
        <p:spPr>
          <a:xfrm>
            <a:off x="622598" y="2061642"/>
            <a:ext cx="10585176" cy="923330"/>
          </a:xfrm>
          <a:prstGeom prst="rect">
            <a:avLst/>
          </a:prstGeom>
        </p:spPr>
        <p:txBody>
          <a:bodyPr wrap="square">
            <a:spAutoFit/>
          </a:bodyPr>
          <a:lstStyle/>
          <a:p>
            <a:pPr algn="ctr"/>
            <a:r>
              <a:rPr lang="en-US" sz="1800" dirty="0" smtClean="0">
                <a:solidFill>
                  <a:schemeClr val="bg1"/>
                </a:solidFill>
                <a:latin typeface="Microsoft YaHei" panose="020B0503020204020204" pitchFamily="34" charset="-122"/>
                <a:ea typeface="Microsoft YaHei" panose="020B0503020204020204" pitchFamily="34" charset="-122"/>
              </a:rPr>
              <a:t>Data and samples are collected during exploration </a:t>
            </a:r>
            <a:r>
              <a:rPr lang="pl-PL" sz="1800" dirty="0" err="1" smtClean="0">
                <a:solidFill>
                  <a:schemeClr val="bg1"/>
                </a:solidFill>
                <a:latin typeface="Microsoft YaHei" panose="020B0503020204020204" pitchFamily="34" charset="-122"/>
                <a:ea typeface="Microsoft YaHei" panose="020B0503020204020204" pitchFamily="34" charset="-122"/>
              </a:rPr>
              <a:t>expeditions</a:t>
            </a:r>
            <a:r>
              <a:rPr lang="en-US" sz="1800" dirty="0" smtClean="0">
                <a:solidFill>
                  <a:schemeClr val="bg1"/>
                </a:solidFill>
                <a:latin typeface="Microsoft YaHei" panose="020B0503020204020204" pitchFamily="34" charset="-122"/>
                <a:ea typeface="Microsoft YaHei" panose="020B0503020204020204" pitchFamily="34" charset="-122"/>
              </a:rPr>
              <a:t>. Until now, 25 cruises </a:t>
            </a:r>
            <a:r>
              <a:rPr lang="pl-PL" sz="1800" dirty="0" err="1" smtClean="0">
                <a:solidFill>
                  <a:schemeClr val="bg1"/>
                </a:solidFill>
                <a:latin typeface="Microsoft YaHei" panose="020B0503020204020204" pitchFamily="34" charset="-122"/>
                <a:ea typeface="Microsoft YaHei" panose="020B0503020204020204" pitchFamily="34" charset="-122"/>
              </a:rPr>
              <a:t>have</a:t>
            </a:r>
            <a:r>
              <a:rPr lang="pl-PL" sz="1800" dirty="0" smtClean="0">
                <a:solidFill>
                  <a:schemeClr val="bg1"/>
                </a:solidFill>
                <a:latin typeface="Microsoft YaHei" panose="020B0503020204020204" pitchFamily="34" charset="-122"/>
                <a:ea typeface="Microsoft YaHei" panose="020B0503020204020204" pitchFamily="34" charset="-122"/>
              </a:rPr>
              <a:t> </a:t>
            </a:r>
            <a:r>
              <a:rPr lang="pl-PL" sz="1800" dirty="0" err="1" smtClean="0">
                <a:solidFill>
                  <a:schemeClr val="bg1"/>
                </a:solidFill>
                <a:latin typeface="Microsoft YaHei" panose="020B0503020204020204" pitchFamily="34" charset="-122"/>
                <a:ea typeface="Microsoft YaHei" panose="020B0503020204020204" pitchFamily="34" charset="-122"/>
              </a:rPr>
              <a:t>been</a:t>
            </a:r>
            <a:r>
              <a:rPr lang="en-US" sz="1800" dirty="0" smtClean="0">
                <a:solidFill>
                  <a:schemeClr val="bg1"/>
                </a:solidFill>
                <a:latin typeface="Microsoft YaHei" panose="020B0503020204020204" pitchFamily="34" charset="-122"/>
                <a:ea typeface="Microsoft YaHei" panose="020B0503020204020204" pitchFamily="34" charset="-122"/>
              </a:rPr>
              <a:t> completed (independently, or in cooperation with other organizations), providing wide range of geological, hydrological, hydro meteorological and environmental data.</a:t>
            </a:r>
            <a:endParaRPr lang="en-US" sz="1800" dirty="0">
              <a:solidFill>
                <a:schemeClr val="bg1"/>
              </a:solidFill>
              <a:latin typeface="Microsoft YaHei" panose="020B0503020204020204" pitchFamily="34" charset="-122"/>
              <a:ea typeface="Microsoft YaHei" panose="020B0503020204020204" pitchFamily="34" charset="-122"/>
            </a:endParaRPr>
          </a:p>
        </p:txBody>
      </p:sp>
      <p:sp>
        <p:nvSpPr>
          <p:cNvPr id="5" name="Strzałka w prawo 4"/>
          <p:cNvSpPr/>
          <p:nvPr/>
        </p:nvSpPr>
        <p:spPr>
          <a:xfrm>
            <a:off x="5375126" y="4365898"/>
            <a:ext cx="1440160" cy="1152128"/>
          </a:xfrm>
          <a:prstGeom prst="rightArrow">
            <a:avLst/>
          </a:prstGeom>
          <a:solidFill>
            <a:srgbClr val="FFAD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6"/>
          <p:cNvSpPr/>
          <p:nvPr/>
        </p:nvSpPr>
        <p:spPr>
          <a:xfrm>
            <a:off x="262558" y="249309"/>
            <a:ext cx="11665296" cy="1261884"/>
          </a:xfrm>
          <a:prstGeom prst="rect">
            <a:avLst/>
          </a:prstGeom>
        </p:spPr>
        <p:txBody>
          <a:bodyPr wrap="square">
            <a:spAutoFit/>
          </a:bodyPr>
          <a:lstStyle/>
          <a:p>
            <a:pPr algn="just"/>
            <a:r>
              <a:rPr lang="en-US" sz="1900" dirty="0" smtClean="0">
                <a:latin typeface="Swis721 BT" panose="020B0504020202020204" pitchFamily="34" charset="0"/>
              </a:rPr>
              <a:t>IOM’s major task is to carry out exploration of polymetallic nodules with the aim of exploitation. Work has been focused on regional geology and geophysical survey, environmental studies, distribution of polymetallic nodule deposits, determination of chemical composition, geo-mechanical properties of the nodules and sediments, metallurgical processing and mining technology.</a:t>
            </a:r>
            <a:endParaRPr lang="en-US" sz="1900" dirty="0">
              <a:latin typeface="Swis721 BT" panose="020B0504020202020204" pitchFamily="34" charset="0"/>
            </a:endParaRPr>
          </a:p>
        </p:txBody>
      </p:sp>
      <p:sp>
        <p:nvSpPr>
          <p:cNvPr id="8" name="Prostokąt zaokrąglony 7"/>
          <p:cNvSpPr/>
          <p:nvPr/>
        </p:nvSpPr>
        <p:spPr>
          <a:xfrm>
            <a:off x="84744" y="3200996"/>
            <a:ext cx="4858333" cy="3517936"/>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Prostokąt zaokrąglony 8"/>
          <p:cNvSpPr/>
          <p:nvPr/>
        </p:nvSpPr>
        <p:spPr>
          <a:xfrm>
            <a:off x="7031310" y="3184424"/>
            <a:ext cx="4989216" cy="3534508"/>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482287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stokąt 4"/>
          <p:cNvSpPr/>
          <p:nvPr/>
        </p:nvSpPr>
        <p:spPr>
          <a:xfrm>
            <a:off x="478581" y="0"/>
            <a:ext cx="11711831" cy="837506"/>
          </a:xfrm>
          <a:prstGeom prst="rect">
            <a:avLst/>
          </a:prstGeom>
          <a:solidFill>
            <a:srgbClr val="5F5D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ięciokąt 6"/>
          <p:cNvSpPr/>
          <p:nvPr/>
        </p:nvSpPr>
        <p:spPr>
          <a:xfrm>
            <a:off x="-25474" y="0"/>
            <a:ext cx="4968552" cy="837506"/>
          </a:xfrm>
          <a:prstGeom prst="homePlate">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Prostokąt 1"/>
          <p:cNvSpPr/>
          <p:nvPr/>
        </p:nvSpPr>
        <p:spPr>
          <a:xfrm>
            <a:off x="4655046" y="117426"/>
            <a:ext cx="7056784" cy="646331"/>
          </a:xfrm>
          <a:prstGeom prst="rect">
            <a:avLst/>
          </a:prstGeom>
        </p:spPr>
        <p:txBody>
          <a:bodyPr wrap="square">
            <a:spAutoFit/>
          </a:bodyPr>
          <a:lstStyle/>
          <a:p>
            <a:pPr algn="ctr"/>
            <a:r>
              <a:rPr lang="en-US" sz="1800" dirty="0" smtClean="0">
                <a:solidFill>
                  <a:schemeClr val="bg1"/>
                </a:solidFill>
                <a:latin typeface="Swis721 BT" panose="020B0504020202020204" pitchFamily="34" charset="0"/>
              </a:rPr>
              <a:t>from regional and relinquishments </a:t>
            </a:r>
            <a:endParaRPr lang="pl-PL" sz="1800" dirty="0" smtClean="0">
              <a:solidFill>
                <a:schemeClr val="bg1"/>
              </a:solidFill>
              <a:latin typeface="Swis721 BT" panose="020B0504020202020204" pitchFamily="34" charset="0"/>
            </a:endParaRPr>
          </a:p>
          <a:p>
            <a:pPr algn="ctr"/>
            <a:r>
              <a:rPr lang="en-US" sz="1800" dirty="0" smtClean="0">
                <a:solidFill>
                  <a:schemeClr val="bg1"/>
                </a:solidFill>
                <a:latin typeface="Swis721 BT" panose="020B0504020202020204" pitchFamily="34" charset="0"/>
              </a:rPr>
              <a:t>to detailed survey of most perspective </a:t>
            </a:r>
            <a:r>
              <a:rPr lang="pl-PL" sz="1800" dirty="0" smtClean="0">
                <a:solidFill>
                  <a:schemeClr val="bg1"/>
                </a:solidFill>
                <a:latin typeface="Swis721 BT" panose="020B0504020202020204" pitchFamily="34" charset="0"/>
              </a:rPr>
              <a:t>c</a:t>
            </a:r>
            <a:r>
              <a:rPr lang="en-US" sz="1800" dirty="0" smtClean="0">
                <a:solidFill>
                  <a:schemeClr val="bg1"/>
                </a:solidFill>
                <a:latin typeface="Swis721 BT" panose="020B0504020202020204" pitchFamily="34" charset="0"/>
              </a:rPr>
              <a:t>ore fields</a:t>
            </a:r>
            <a:endParaRPr lang="en-US" sz="1800" dirty="0">
              <a:solidFill>
                <a:schemeClr val="bg1"/>
              </a:solidFill>
              <a:latin typeface="Swis721 BT" panose="020B0504020202020204" pitchFamily="34" charset="0"/>
            </a:endParaRPr>
          </a:p>
        </p:txBody>
      </p:sp>
      <p:sp>
        <p:nvSpPr>
          <p:cNvPr id="6" name="Prostokąt 5"/>
          <p:cNvSpPr/>
          <p:nvPr/>
        </p:nvSpPr>
        <p:spPr>
          <a:xfrm>
            <a:off x="478582" y="189434"/>
            <a:ext cx="3703130" cy="492443"/>
          </a:xfrm>
          <a:prstGeom prst="rect">
            <a:avLst/>
          </a:prstGeom>
        </p:spPr>
        <p:txBody>
          <a:bodyPr wrap="none">
            <a:spAutoFit/>
          </a:bodyPr>
          <a:lstStyle/>
          <a:p>
            <a:r>
              <a:rPr lang="en-US" sz="2500" dirty="0">
                <a:solidFill>
                  <a:schemeClr val="bg1"/>
                </a:solidFill>
                <a:latin typeface="Microsoft YaHei" panose="020B0503020204020204" pitchFamily="34" charset="-122"/>
                <a:ea typeface="Microsoft YaHei" panose="020B0503020204020204" pitchFamily="34" charset="-122"/>
              </a:rPr>
              <a:t>Phases of exploration </a:t>
            </a:r>
            <a:endParaRPr lang="pl-PL" sz="2500" dirty="0">
              <a:solidFill>
                <a:schemeClr val="bg1"/>
              </a:solidFill>
              <a:latin typeface="Microsoft YaHei" panose="020B0503020204020204" pitchFamily="34" charset="-122"/>
              <a:ea typeface="Microsoft YaHei" panose="020B0503020204020204" pitchFamily="34" charset="-122"/>
            </a:endParaRPr>
          </a:p>
        </p:txBody>
      </p:sp>
      <p:pic>
        <p:nvPicPr>
          <p:cNvPr id="8" name="Picture 2" descr="иом"/>
          <p:cNvPicPr/>
          <p:nvPr/>
        </p:nvPicPr>
        <p:blipFill>
          <a:blip r:embed="rId2" cstate="print">
            <a:extLst>
              <a:ext uri="{28A0092B-C50C-407E-A947-70E740481C1C}">
                <a14:useLocalDpi xmlns:a14="http://schemas.microsoft.com/office/drawing/2010/main" val="0"/>
              </a:ext>
            </a:extLst>
          </a:blip>
          <a:srcRect r="48538"/>
          <a:stretch>
            <a:fillRect/>
          </a:stretch>
        </p:blipFill>
        <p:spPr bwMode="auto">
          <a:xfrm>
            <a:off x="365819" y="909513"/>
            <a:ext cx="4289228" cy="5813549"/>
          </a:xfrm>
          <a:prstGeom prst="rect">
            <a:avLst/>
          </a:prstGeom>
          <a:noFill/>
          <a:ln>
            <a:noFill/>
          </a:ln>
        </p:spPr>
      </p:pic>
      <p:pic>
        <p:nvPicPr>
          <p:cNvPr id="9" name="Obraz 8"/>
          <p:cNvPicPr/>
          <p:nvPr/>
        </p:nvPicPr>
        <p:blipFill>
          <a:blip r:embed="rId3" cstate="print">
            <a:extLst>
              <a:ext uri="{28A0092B-C50C-407E-A947-70E740481C1C}">
                <a14:useLocalDpi xmlns:a14="http://schemas.microsoft.com/office/drawing/2010/main" val="0"/>
              </a:ext>
            </a:extLst>
          </a:blip>
          <a:stretch>
            <a:fillRect/>
          </a:stretch>
        </p:blipFill>
        <p:spPr>
          <a:xfrm>
            <a:off x="5208774" y="952674"/>
            <a:ext cx="2776761" cy="5840997"/>
          </a:xfrm>
          <a:prstGeom prst="rect">
            <a:avLst/>
          </a:prstGeom>
        </p:spPr>
      </p:pic>
      <p:pic>
        <p:nvPicPr>
          <p:cNvPr id="10" name="Obraz 9"/>
          <p:cNvPicPr/>
          <p:nvPr/>
        </p:nvPicPr>
        <p:blipFill>
          <a:blip r:embed="rId4" cstate="print">
            <a:extLst>
              <a:ext uri="{28A0092B-C50C-407E-A947-70E740481C1C}">
                <a14:useLocalDpi xmlns:a14="http://schemas.microsoft.com/office/drawing/2010/main" val="0"/>
              </a:ext>
            </a:extLst>
          </a:blip>
          <a:stretch>
            <a:fillRect/>
          </a:stretch>
        </p:blipFill>
        <p:spPr>
          <a:xfrm>
            <a:off x="8719275" y="909512"/>
            <a:ext cx="2632515" cy="5840997"/>
          </a:xfrm>
          <a:prstGeom prst="rect">
            <a:avLst/>
          </a:prstGeom>
        </p:spPr>
      </p:pic>
    </p:spTree>
    <p:extLst>
      <p:ext uri="{BB962C8B-B14F-4D97-AF65-F5344CB8AC3E}">
        <p14:creationId xmlns:p14="http://schemas.microsoft.com/office/powerpoint/2010/main" val="14650981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ostokąt 5"/>
          <p:cNvSpPr/>
          <p:nvPr/>
        </p:nvSpPr>
        <p:spPr>
          <a:xfrm>
            <a:off x="478581" y="0"/>
            <a:ext cx="11711831" cy="837506"/>
          </a:xfrm>
          <a:prstGeom prst="rect">
            <a:avLst/>
          </a:prstGeom>
          <a:solidFill>
            <a:srgbClr val="5F5D6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5"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669" y="1269554"/>
            <a:ext cx="4392489" cy="242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ęciokąt 6"/>
          <p:cNvSpPr/>
          <p:nvPr/>
        </p:nvSpPr>
        <p:spPr>
          <a:xfrm>
            <a:off x="-25474" y="0"/>
            <a:ext cx="6984776" cy="837506"/>
          </a:xfrm>
          <a:prstGeom prst="homePlate">
            <a:avLst/>
          </a:prstGeom>
          <a:solidFill>
            <a:srgbClr val="4B475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Prostokąt 2"/>
          <p:cNvSpPr/>
          <p:nvPr/>
        </p:nvSpPr>
        <p:spPr>
          <a:xfrm>
            <a:off x="406574" y="189434"/>
            <a:ext cx="6048672" cy="461665"/>
          </a:xfrm>
          <a:prstGeom prst="rect">
            <a:avLst/>
          </a:prstGeom>
        </p:spPr>
        <p:txBody>
          <a:bodyPr wrap="square">
            <a:spAutoFit/>
          </a:bodyPr>
          <a:lstStyle/>
          <a:p>
            <a:pPr algn="ctr"/>
            <a:r>
              <a:rPr lang="pl-PL" sz="2400" dirty="0" smtClean="0">
                <a:solidFill>
                  <a:schemeClr val="bg1"/>
                </a:solidFill>
                <a:latin typeface="Microsoft YaHei" panose="020B0503020204020204" pitchFamily="34" charset="-122"/>
                <a:ea typeface="Microsoft YaHei" panose="020B0503020204020204" pitchFamily="34" charset="-122"/>
              </a:rPr>
              <a:t>Analysis of </a:t>
            </a:r>
            <a:r>
              <a:rPr lang="pl-PL" sz="2400" dirty="0" err="1" smtClean="0">
                <a:solidFill>
                  <a:schemeClr val="bg1"/>
                </a:solidFill>
                <a:latin typeface="Microsoft YaHei" panose="020B0503020204020204" pitchFamily="34" charset="-122"/>
                <a:ea typeface="Microsoft YaHei" panose="020B0503020204020204" pitchFamily="34" charset="-122"/>
              </a:rPr>
              <a:t>nodules</a:t>
            </a:r>
            <a:r>
              <a:rPr lang="pl-PL" sz="2400" dirty="0" smtClean="0">
                <a:solidFill>
                  <a:schemeClr val="bg1"/>
                </a:solidFill>
                <a:latin typeface="Microsoft YaHei" panose="020B0503020204020204" pitchFamily="34" charset="-122"/>
                <a:ea typeface="Microsoft YaHei" panose="020B0503020204020204" pitchFamily="34" charset="-122"/>
              </a:rPr>
              <a:t> </a:t>
            </a:r>
            <a:r>
              <a:rPr lang="pl-PL" sz="2400" dirty="0" err="1" smtClean="0">
                <a:solidFill>
                  <a:schemeClr val="bg1"/>
                </a:solidFill>
                <a:latin typeface="Microsoft YaHei" panose="020B0503020204020204" pitchFamily="34" charset="-122"/>
                <a:ea typeface="Microsoft YaHei" panose="020B0503020204020204" pitchFamily="34" charset="-122"/>
              </a:rPr>
              <a:t>properities</a:t>
            </a:r>
            <a:r>
              <a:rPr lang="pl-PL" sz="2400" dirty="0" smtClean="0">
                <a:solidFill>
                  <a:schemeClr val="bg1"/>
                </a:solidFill>
                <a:latin typeface="Microsoft YaHei" panose="020B0503020204020204" pitchFamily="34" charset="-122"/>
                <a:ea typeface="Microsoft YaHei" panose="020B0503020204020204" pitchFamily="34" charset="-122"/>
              </a:rPr>
              <a:t> </a:t>
            </a:r>
            <a:endParaRPr lang="en-US" sz="2400" dirty="0">
              <a:solidFill>
                <a:schemeClr val="bg1"/>
              </a:solidFill>
              <a:latin typeface="Microsoft YaHei" panose="020B0503020204020204" pitchFamily="34" charset="-122"/>
              <a:ea typeface="Microsoft YaHei" panose="020B0503020204020204" pitchFamily="34" charset="-122"/>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79" t="6589"/>
          <a:stretch/>
        </p:blipFill>
        <p:spPr bwMode="auto">
          <a:xfrm>
            <a:off x="6455246" y="1269554"/>
            <a:ext cx="4396409" cy="243534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10870" b="15981"/>
          <a:stretch/>
        </p:blipFill>
        <p:spPr>
          <a:xfrm>
            <a:off x="1270669" y="3933850"/>
            <a:ext cx="4413281" cy="2422984"/>
          </a:xfrm>
          <a:prstGeom prst="rect">
            <a:avLst/>
          </a:prstGeom>
          <a:ln w="3175">
            <a:solidFill>
              <a:schemeClr val="tx1"/>
            </a:solidFill>
            <a:miter lim="800000"/>
            <a:headEnd/>
            <a:tailEnd/>
          </a:ln>
        </p:spPr>
      </p:pic>
      <p:pic>
        <p:nvPicPr>
          <p:cNvPr id="10"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t="6537" b="20141"/>
          <a:stretch/>
        </p:blipFill>
        <p:spPr bwMode="auto">
          <a:xfrm>
            <a:off x="6455246" y="3949338"/>
            <a:ext cx="4396409" cy="2422984"/>
          </a:xfrm>
          <a:prstGeom prst="rect">
            <a:avLst/>
          </a:prstGeom>
          <a:noFill/>
          <a:ln w="317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8" name="Prostokąt 7"/>
          <p:cNvSpPr/>
          <p:nvPr/>
        </p:nvSpPr>
        <p:spPr>
          <a:xfrm>
            <a:off x="406574" y="981522"/>
            <a:ext cx="2376264" cy="576064"/>
          </a:xfrm>
          <a:prstGeom prst="rect">
            <a:avLst/>
          </a:prstGeom>
          <a:solidFill>
            <a:srgbClr val="FFAD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p:cNvSpPr/>
          <p:nvPr/>
        </p:nvSpPr>
        <p:spPr>
          <a:xfrm>
            <a:off x="9335566" y="981522"/>
            <a:ext cx="2448272" cy="576064"/>
          </a:xfrm>
          <a:prstGeom prst="rect">
            <a:avLst/>
          </a:prstGeom>
          <a:solidFill>
            <a:srgbClr val="FFAD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3" name="Prostokąt 12"/>
          <p:cNvSpPr/>
          <p:nvPr/>
        </p:nvSpPr>
        <p:spPr>
          <a:xfrm>
            <a:off x="406574" y="6094090"/>
            <a:ext cx="2088232" cy="576064"/>
          </a:xfrm>
          <a:prstGeom prst="rect">
            <a:avLst/>
          </a:prstGeom>
          <a:solidFill>
            <a:srgbClr val="FFAD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Prostokąt 13"/>
          <p:cNvSpPr/>
          <p:nvPr/>
        </p:nvSpPr>
        <p:spPr>
          <a:xfrm>
            <a:off x="9695606" y="6094090"/>
            <a:ext cx="2088232" cy="576064"/>
          </a:xfrm>
          <a:prstGeom prst="rect">
            <a:avLst/>
          </a:prstGeom>
          <a:solidFill>
            <a:srgbClr val="FFAD5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pole tekstowe 14"/>
          <p:cNvSpPr txBox="1"/>
          <p:nvPr/>
        </p:nvSpPr>
        <p:spPr>
          <a:xfrm>
            <a:off x="406574" y="1085468"/>
            <a:ext cx="2376264" cy="400110"/>
          </a:xfrm>
          <a:prstGeom prst="rect">
            <a:avLst/>
          </a:prstGeom>
          <a:noFill/>
        </p:spPr>
        <p:txBody>
          <a:bodyPr wrap="square" rtlCol="0">
            <a:spAutoFit/>
          </a:bodyPr>
          <a:lstStyle/>
          <a:p>
            <a:pPr algn="ctr"/>
            <a:r>
              <a:rPr lang="pl-PL" sz="2000" b="1" dirty="0" smtClean="0">
                <a:solidFill>
                  <a:schemeClr val="bg1"/>
                </a:solidFill>
                <a:latin typeface="Swis721 BT" panose="020B0504020202020204" pitchFamily="34" charset="0"/>
                <a:ea typeface="Microsoft YaHei" panose="020B0503020204020204" pitchFamily="34" charset="-122"/>
              </a:rPr>
              <a:t>Nodule </a:t>
            </a:r>
            <a:r>
              <a:rPr lang="pl-PL" sz="2000" b="1" dirty="0" err="1" smtClean="0">
                <a:solidFill>
                  <a:schemeClr val="bg1"/>
                </a:solidFill>
                <a:latin typeface="Swis721 BT" panose="020B0504020202020204" pitchFamily="34" charset="0"/>
                <a:ea typeface="Microsoft YaHei" panose="020B0503020204020204" pitchFamily="34" charset="-122"/>
              </a:rPr>
              <a:t>coverage</a:t>
            </a:r>
            <a:endParaRPr lang="pl-PL" sz="2000" b="1" dirty="0">
              <a:solidFill>
                <a:schemeClr val="bg1"/>
              </a:solidFill>
              <a:latin typeface="Swis721 BT" panose="020B0504020202020204" pitchFamily="34" charset="0"/>
              <a:ea typeface="Microsoft YaHei" panose="020B0503020204020204" pitchFamily="34" charset="-122"/>
            </a:endParaRPr>
          </a:p>
        </p:txBody>
      </p:sp>
      <p:sp>
        <p:nvSpPr>
          <p:cNvPr id="17" name="pole tekstowe 16"/>
          <p:cNvSpPr txBox="1"/>
          <p:nvPr/>
        </p:nvSpPr>
        <p:spPr>
          <a:xfrm>
            <a:off x="9335566" y="1085468"/>
            <a:ext cx="2376264" cy="400110"/>
          </a:xfrm>
          <a:prstGeom prst="rect">
            <a:avLst/>
          </a:prstGeom>
          <a:noFill/>
        </p:spPr>
        <p:txBody>
          <a:bodyPr wrap="square" rtlCol="0">
            <a:spAutoFit/>
          </a:bodyPr>
          <a:lstStyle/>
          <a:p>
            <a:pPr algn="ctr"/>
            <a:r>
              <a:rPr lang="pl-PL" sz="2000" b="1" dirty="0" err="1" smtClean="0">
                <a:solidFill>
                  <a:schemeClr val="bg1"/>
                </a:solidFill>
                <a:latin typeface="Swis721 BT" panose="020B0504020202020204" pitchFamily="34" charset="0"/>
                <a:ea typeface="Microsoft YaHei" panose="020B0503020204020204" pitchFamily="34" charset="-122"/>
              </a:rPr>
              <a:t>Morphology</a:t>
            </a:r>
            <a:r>
              <a:rPr lang="pl-PL" sz="2000" b="1" dirty="0" smtClean="0">
                <a:solidFill>
                  <a:schemeClr val="bg1"/>
                </a:solidFill>
                <a:latin typeface="Swis721 BT" panose="020B0504020202020204" pitchFamily="34" charset="0"/>
                <a:ea typeface="Microsoft YaHei" panose="020B0503020204020204" pitchFamily="34" charset="-122"/>
              </a:rPr>
              <a:t> </a:t>
            </a:r>
            <a:r>
              <a:rPr lang="pl-PL" sz="2000" b="1" dirty="0" err="1" smtClean="0">
                <a:solidFill>
                  <a:schemeClr val="bg1"/>
                </a:solidFill>
                <a:latin typeface="Swis721 BT" panose="020B0504020202020204" pitchFamily="34" charset="0"/>
                <a:ea typeface="Microsoft YaHei" panose="020B0503020204020204" pitchFamily="34" charset="-122"/>
              </a:rPr>
              <a:t>type</a:t>
            </a:r>
            <a:endParaRPr lang="pl-PL" sz="2000" b="1" dirty="0">
              <a:solidFill>
                <a:schemeClr val="bg1"/>
              </a:solidFill>
              <a:latin typeface="Swis721 BT" panose="020B0504020202020204" pitchFamily="34" charset="0"/>
              <a:ea typeface="Microsoft YaHei" panose="020B0503020204020204" pitchFamily="34" charset="-122"/>
            </a:endParaRPr>
          </a:p>
        </p:txBody>
      </p:sp>
      <p:sp>
        <p:nvSpPr>
          <p:cNvPr id="18" name="pole tekstowe 17"/>
          <p:cNvSpPr txBox="1"/>
          <p:nvPr/>
        </p:nvSpPr>
        <p:spPr>
          <a:xfrm>
            <a:off x="406574" y="6198036"/>
            <a:ext cx="2088232" cy="400110"/>
          </a:xfrm>
          <a:prstGeom prst="rect">
            <a:avLst/>
          </a:prstGeom>
          <a:noFill/>
        </p:spPr>
        <p:txBody>
          <a:bodyPr wrap="square" rtlCol="0">
            <a:spAutoFit/>
          </a:bodyPr>
          <a:lstStyle/>
          <a:p>
            <a:pPr algn="ctr"/>
            <a:r>
              <a:rPr lang="pl-PL" sz="2000" b="1" dirty="0" err="1" smtClean="0">
                <a:solidFill>
                  <a:schemeClr val="bg1"/>
                </a:solidFill>
                <a:latin typeface="Swis721 BT" panose="020B0504020202020204" pitchFamily="34" charset="0"/>
                <a:ea typeface="Microsoft YaHei" panose="020B0503020204020204" pitchFamily="34" charset="-122"/>
              </a:rPr>
              <a:t>Geo-technical</a:t>
            </a:r>
            <a:endParaRPr lang="pl-PL" sz="2000" b="1" dirty="0">
              <a:solidFill>
                <a:schemeClr val="bg1"/>
              </a:solidFill>
              <a:latin typeface="Swis721 BT" panose="020B0504020202020204" pitchFamily="34" charset="0"/>
              <a:ea typeface="Microsoft YaHei" panose="020B0503020204020204" pitchFamily="34" charset="-122"/>
            </a:endParaRPr>
          </a:p>
        </p:txBody>
      </p:sp>
      <p:sp>
        <p:nvSpPr>
          <p:cNvPr id="19" name="pole tekstowe 18"/>
          <p:cNvSpPr txBox="1"/>
          <p:nvPr/>
        </p:nvSpPr>
        <p:spPr>
          <a:xfrm>
            <a:off x="9767614" y="6198036"/>
            <a:ext cx="2088232" cy="400110"/>
          </a:xfrm>
          <a:prstGeom prst="rect">
            <a:avLst/>
          </a:prstGeom>
          <a:noFill/>
        </p:spPr>
        <p:txBody>
          <a:bodyPr wrap="square" rtlCol="0">
            <a:spAutoFit/>
          </a:bodyPr>
          <a:lstStyle/>
          <a:p>
            <a:pPr algn="ctr"/>
            <a:r>
              <a:rPr lang="pl-PL" sz="2000" b="1" dirty="0" err="1" smtClean="0">
                <a:solidFill>
                  <a:schemeClr val="bg1"/>
                </a:solidFill>
                <a:latin typeface="Swis721 BT" panose="020B0504020202020204" pitchFamily="34" charset="0"/>
                <a:ea typeface="Microsoft YaHei" panose="020B0503020204020204" pitchFamily="34" charset="-122"/>
              </a:rPr>
              <a:t>Chemical</a:t>
            </a:r>
            <a:endParaRPr lang="pl-PL" sz="2000" b="1" dirty="0">
              <a:solidFill>
                <a:schemeClr val="bg1"/>
              </a:solidFill>
              <a:latin typeface="Swis721 BT" panose="020B0504020202020204" pitchFamily="34" charset="0"/>
              <a:ea typeface="Microsoft YaHei" panose="020B0503020204020204" pitchFamily="34" charset="-122"/>
            </a:endParaRPr>
          </a:p>
        </p:txBody>
      </p:sp>
    </p:spTree>
    <p:extLst>
      <p:ext uri="{BB962C8B-B14F-4D97-AF65-F5344CB8AC3E}">
        <p14:creationId xmlns:p14="http://schemas.microsoft.com/office/powerpoint/2010/main" val="3606544990"/>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1870</TotalTime>
  <Words>1258</Words>
  <Application>Microsoft Office PowerPoint</Application>
  <PresentationFormat>Niestandardowy</PresentationFormat>
  <Paragraphs>167</Paragraphs>
  <Slides>28</Slides>
  <Notes>2</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28</vt:i4>
      </vt:variant>
    </vt:vector>
  </HeadingPairs>
  <TitlesOfParts>
    <vt:vector size="37" baseType="lpstr">
      <vt:lpstr>Microsoft YaHei</vt:lpstr>
      <vt:lpstr>Arial</vt:lpstr>
      <vt:lpstr>Calibri</vt:lpstr>
      <vt:lpstr>Swis721 BT</vt:lpstr>
      <vt:lpstr>Swis721 Lt BT</vt:lpstr>
      <vt:lpstr>Times New Roman</vt:lpstr>
      <vt:lpstr>Verdana</vt:lpstr>
      <vt:lpstr>Wingdings</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Aga</dc:creator>
  <cp:lastModifiedBy>Tomasz Abramowski</cp:lastModifiedBy>
  <cp:revision>210</cp:revision>
  <dcterms:created xsi:type="dcterms:W3CDTF">2017-07-28T08:42:43Z</dcterms:created>
  <dcterms:modified xsi:type="dcterms:W3CDTF">2018-05-18T08:49:23Z</dcterms:modified>
</cp:coreProperties>
</file>