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40"/>
  </p:notesMasterIdLst>
  <p:handoutMasterIdLst>
    <p:handoutMasterId r:id="rId41"/>
  </p:handoutMasterIdLst>
  <p:sldIdLst>
    <p:sldId id="676" r:id="rId2"/>
    <p:sldId id="666" r:id="rId3"/>
    <p:sldId id="691" r:id="rId4"/>
    <p:sldId id="669" r:id="rId5"/>
    <p:sldId id="695" r:id="rId6"/>
    <p:sldId id="677" r:id="rId7"/>
    <p:sldId id="702" r:id="rId8"/>
    <p:sldId id="706" r:id="rId9"/>
    <p:sldId id="707" r:id="rId10"/>
    <p:sldId id="713" r:id="rId11"/>
    <p:sldId id="698" r:id="rId12"/>
    <p:sldId id="712" r:id="rId13"/>
    <p:sldId id="708" r:id="rId14"/>
    <p:sldId id="710" r:id="rId15"/>
    <p:sldId id="703" r:id="rId16"/>
    <p:sldId id="654" r:id="rId17"/>
    <p:sldId id="711" r:id="rId18"/>
    <p:sldId id="658" r:id="rId19"/>
    <p:sldId id="714" r:id="rId20"/>
    <p:sldId id="709" r:id="rId21"/>
    <p:sldId id="715" r:id="rId22"/>
    <p:sldId id="697" r:id="rId23"/>
    <p:sldId id="670" r:id="rId24"/>
    <p:sldId id="674" r:id="rId25"/>
    <p:sldId id="696" r:id="rId26"/>
    <p:sldId id="667" r:id="rId27"/>
    <p:sldId id="693" r:id="rId28"/>
    <p:sldId id="648" r:id="rId29"/>
    <p:sldId id="649" r:id="rId30"/>
    <p:sldId id="689" r:id="rId31"/>
    <p:sldId id="690" r:id="rId32"/>
    <p:sldId id="642" r:id="rId33"/>
    <p:sldId id="694" r:id="rId34"/>
    <p:sldId id="700" r:id="rId35"/>
    <p:sldId id="673" r:id="rId36"/>
    <p:sldId id="705" r:id="rId37"/>
    <p:sldId id="659" r:id="rId38"/>
    <p:sldId id="663" r:id="rId39"/>
  </p:sldIdLst>
  <p:sldSz cx="9144000" cy="5143500" type="screen16x9"/>
  <p:notesSz cx="6954838" cy="92408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FB31"/>
    <a:srgbClr val="B8EE76"/>
    <a:srgbClr val="35C146"/>
    <a:srgbClr val="920000"/>
    <a:srgbClr val="F21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30" autoAdjust="0"/>
    <p:restoredTop sz="96035" autoAdjust="0"/>
  </p:normalViewPr>
  <p:slideViewPr>
    <p:cSldViewPr>
      <p:cViewPr>
        <p:scale>
          <a:sx n="77" d="100"/>
          <a:sy n="77" d="100"/>
        </p:scale>
        <p:origin x="-570" y="-3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24"/>
    </p:cViewPr>
  </p:sorterViewPr>
  <p:notesViewPr>
    <p:cSldViewPr>
      <p:cViewPr varScale="1">
        <p:scale>
          <a:sx n="56" d="100"/>
          <a:sy n="56" d="100"/>
        </p:scale>
        <p:origin x="-2820" y="-96"/>
      </p:cViewPr>
      <p:guideLst>
        <p:guide orient="horz" pos="2910"/>
        <p:guide pos="219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Anton\Downloads\Price%20index%20(2)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Ny%20mapp\Governance%20wb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Ny%20mapp\Governance%20wb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Ny%20mapp\Governance%20wb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Ny%20mapp\Governance%20wb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Ny%20mapp\Governance%20wb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Exploration\exploratin%20by%20country%20(Autosaved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L&#229;ng%20utveckling%20&#229;sa_priser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Downloads\Price%20index%20(2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WIDER\WIDER%20MCI%20index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WIDER\WIDER%20MCI%20index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WIDER\Human%20Development%20Index%20(HDI)%20compare%20MCIW.csv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Ny%20mapp\Governance%20wb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ton\Pictures\RMG\Ny%20mapp\COntrol%20of%20corruption%20WB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'[Price index (2).xlsx]RMG - price index'!$K$27</c:f>
              <c:strCache>
                <c:ptCount val="1"/>
                <c:pt idx="0">
                  <c:v>Gold</c:v>
                </c:pt>
              </c:strCache>
            </c:strRef>
          </c:tx>
          <c:spPr>
            <a:ln w="38100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'[Price index (2).xlsx]RMG - price index'!$L$19:$AH$19</c:f>
              <c:strCach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2017p</c:v>
                </c:pt>
              </c:strCache>
            </c:strRef>
          </c:cat>
          <c:val>
            <c:numRef>
              <c:f>'[Price index (2).xlsx]RMG - price index'!$L$27:$AH$27</c:f>
              <c:numCache>
                <c:formatCode>0</c:formatCode>
                <c:ptCount val="23"/>
                <c:pt idx="0" formatCode="General">
                  <c:v>100</c:v>
                </c:pt>
                <c:pt idx="1">
                  <c:v>100.96063730084349</c:v>
                </c:pt>
                <c:pt idx="2">
                  <c:v>86.355826304279901</c:v>
                </c:pt>
                <c:pt idx="3">
                  <c:v>76.535978340102048</c:v>
                </c:pt>
                <c:pt idx="4">
                  <c:v>72.526814537123812</c:v>
                </c:pt>
                <c:pt idx="5">
                  <c:v>72.630948661876488</c:v>
                </c:pt>
                <c:pt idx="6">
                  <c:v>70.545662813704055</c:v>
                </c:pt>
                <c:pt idx="7">
                  <c:v>80.64406956159533</c:v>
                </c:pt>
                <c:pt idx="8">
                  <c:v>94.49390815370198</c:v>
                </c:pt>
                <c:pt idx="9">
                  <c:v>106.49796938456733</c:v>
                </c:pt>
                <c:pt idx="10">
                  <c:v>115.87524731854629</c:v>
                </c:pt>
                <c:pt idx="11">
                  <c:v>157.456003332292</c:v>
                </c:pt>
                <c:pt idx="12">
                  <c:v>181.22982401332916</c:v>
                </c:pt>
                <c:pt idx="13">
                  <c:v>226.67135270228056</c:v>
                </c:pt>
                <c:pt idx="14">
                  <c:v>252.4627720504009</c:v>
                </c:pt>
                <c:pt idx="15">
                  <c:v>319.32729355409765</c:v>
                </c:pt>
                <c:pt idx="16">
                  <c:v>408.88784754764129</c:v>
                </c:pt>
                <c:pt idx="17">
                  <c:v>434.20805998125587</c:v>
                </c:pt>
                <c:pt idx="18">
                  <c:v>367.85900239508487</c:v>
                </c:pt>
                <c:pt idx="19">
                  <c:v>329.58450484223675</c:v>
                </c:pt>
                <c:pt idx="20">
                  <c:v>301.93689472039983</c:v>
                </c:pt>
                <c:pt idx="21">
                  <c:v>325.2343017806935</c:v>
                </c:pt>
                <c:pt idx="22">
                  <c:v>323.33906071019476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'[Price index (2).xlsx]RMG - price index'!$K$28</c:f>
              <c:strCache>
                <c:ptCount val="1"/>
                <c:pt idx="0">
                  <c:v>Iron Ore</c:v>
                </c:pt>
              </c:strCache>
            </c:strRef>
          </c:tx>
          <c:spPr>
            <a:ln w="3810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strRef>
              <c:f>'[Price index (2).xlsx]RMG - price index'!$L$19:$AH$19</c:f>
              <c:strCach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2017p</c:v>
                </c:pt>
              </c:strCache>
            </c:strRef>
          </c:cat>
          <c:val>
            <c:numRef>
              <c:f>'[Price index (2).xlsx]RMG - price index'!$L$28:$AH$28</c:f>
              <c:numCache>
                <c:formatCode>0</c:formatCode>
                <c:ptCount val="23"/>
                <c:pt idx="0" formatCode="General">
                  <c:v>100</c:v>
                </c:pt>
                <c:pt idx="1">
                  <c:v>90.641563152903288</c:v>
                </c:pt>
                <c:pt idx="2">
                  <c:v>96.020507700968977</c:v>
                </c:pt>
                <c:pt idx="3">
                  <c:v>87.294262862960096</c:v>
                </c:pt>
                <c:pt idx="4">
                  <c:v>82.949075326869291</c:v>
                </c:pt>
                <c:pt idx="5">
                  <c:v>101.8444943254444</c:v>
                </c:pt>
                <c:pt idx="6">
                  <c:v>96.848349320799954</c:v>
                </c:pt>
                <c:pt idx="7">
                  <c:v>94.926755088244391</c:v>
                </c:pt>
                <c:pt idx="8">
                  <c:v>126.05658165564438</c:v>
                </c:pt>
                <c:pt idx="9">
                  <c:v>171.79052439046657</c:v>
                </c:pt>
                <c:pt idx="10">
                  <c:v>225.9794817485332</c:v>
                </c:pt>
                <c:pt idx="11">
                  <c:v>251.72884446477767</c:v>
                </c:pt>
                <c:pt idx="12">
                  <c:v>339.7378603158221</c:v>
                </c:pt>
                <c:pt idx="13">
                  <c:v>474.24945659471086</c:v>
                </c:pt>
                <c:pt idx="14">
                  <c:v>331.66716453908873</c:v>
                </c:pt>
                <c:pt idx="15">
                  <c:v>563.79574783179964</c:v>
                </c:pt>
                <c:pt idx="16">
                  <c:v>644.11838675262186</c:v>
                </c:pt>
                <c:pt idx="17">
                  <c:v>493.0810800737554</c:v>
                </c:pt>
                <c:pt idx="18">
                  <c:v>519.21476163651084</c:v>
                </c:pt>
                <c:pt idx="19">
                  <c:v>407.37797730177761</c:v>
                </c:pt>
                <c:pt idx="20">
                  <c:v>211.72125254297103</c:v>
                </c:pt>
                <c:pt idx="21">
                  <c:v>200.76816541740436</c:v>
                </c:pt>
                <c:pt idx="22">
                  <c:v>278.97705068241538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'[Price index (2).xlsx]RMG - price index'!$K$29</c:f>
              <c:strCache>
                <c:ptCount val="1"/>
                <c:pt idx="0">
                  <c:v>Copper</c:v>
                </c:pt>
              </c:strCache>
            </c:strRef>
          </c:tx>
          <c:spPr>
            <a:ln w="38100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'[Price index (2).xlsx]RMG - price index'!$L$19:$AH$19</c:f>
              <c:strCach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2017p</c:v>
                </c:pt>
              </c:strCache>
            </c:strRef>
          </c:cat>
          <c:val>
            <c:numRef>
              <c:f>'[Price index (2).xlsx]RMG - price index'!$L$29:$AH$29</c:f>
              <c:numCache>
                <c:formatCode>0</c:formatCode>
                <c:ptCount val="23"/>
                <c:pt idx="0" formatCode="General">
                  <c:v>100</c:v>
                </c:pt>
                <c:pt idx="1">
                  <c:v>78.224569773385582</c:v>
                </c:pt>
                <c:pt idx="2">
                  <c:v>77.715375440711952</c:v>
                </c:pt>
                <c:pt idx="3">
                  <c:v>56.354301623175175</c:v>
                </c:pt>
                <c:pt idx="4">
                  <c:v>53.653485720277338</c:v>
                </c:pt>
                <c:pt idx="5">
                  <c:v>61.782245697733849</c:v>
                </c:pt>
                <c:pt idx="6">
                  <c:v>53.808144487987732</c:v>
                </c:pt>
                <c:pt idx="7">
                  <c:v>53.092520020446408</c:v>
                </c:pt>
                <c:pt idx="8">
                  <c:v>60.385074118248426</c:v>
                </c:pt>
                <c:pt idx="9">
                  <c:v>97.427159652410978</c:v>
                </c:pt>
                <c:pt idx="10">
                  <c:v>125.54097802010564</c:v>
                </c:pt>
                <c:pt idx="11">
                  <c:v>228.99982961322203</c:v>
                </c:pt>
                <c:pt idx="12">
                  <c:v>242.66484920770148</c:v>
                </c:pt>
                <c:pt idx="13">
                  <c:v>238.16663826887034</c:v>
                </c:pt>
                <c:pt idx="14">
                  <c:v>173.89674561254049</c:v>
                </c:pt>
                <c:pt idx="15">
                  <c:v>257.38626682569429</c:v>
                </c:pt>
                <c:pt idx="16">
                  <c:v>300.22150281138187</c:v>
                </c:pt>
                <c:pt idx="17">
                  <c:v>270.74459021979897</c:v>
                </c:pt>
                <c:pt idx="18">
                  <c:v>249.71886181632303</c:v>
                </c:pt>
                <c:pt idx="19">
                  <c:v>234.07735559720564</c:v>
                </c:pt>
                <c:pt idx="20">
                  <c:v>187.71749872209915</c:v>
                </c:pt>
                <c:pt idx="21">
                  <c:v>165.81018912932356</c:v>
                </c:pt>
                <c:pt idx="22">
                  <c:v>199.42136650195948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'[Price index (2).xlsx]RMG - price index'!$K$30</c:f>
              <c:strCache>
                <c:ptCount val="1"/>
                <c:pt idx="0">
                  <c:v>Nickel</c:v>
                </c:pt>
              </c:strCache>
            </c:strRef>
          </c:tx>
          <c:spPr>
            <a:ln w="3810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'[Price index (2).xlsx]RMG - price index'!$L$19:$AH$19</c:f>
              <c:strCach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2017p</c:v>
                </c:pt>
              </c:strCache>
            </c:strRef>
          </c:cat>
          <c:val>
            <c:numRef>
              <c:f>'[Price index (2).xlsx]RMG - price index'!$L$30:$AH$30</c:f>
              <c:numCache>
                <c:formatCode>0</c:formatCode>
                <c:ptCount val="23"/>
                <c:pt idx="0" formatCode="General">
                  <c:v>100</c:v>
                </c:pt>
                <c:pt idx="1">
                  <c:v>91.311057230303035</c:v>
                </c:pt>
                <c:pt idx="2">
                  <c:v>84.131842232629481</c:v>
                </c:pt>
                <c:pt idx="3">
                  <c:v>56.44893672409794</c:v>
                </c:pt>
                <c:pt idx="4">
                  <c:v>73.456194045729063</c:v>
                </c:pt>
                <c:pt idx="5">
                  <c:v>105.09594498857825</c:v>
                </c:pt>
                <c:pt idx="6">
                  <c:v>72.414559041181406</c:v>
                </c:pt>
                <c:pt idx="7">
                  <c:v>82.311377553525546</c:v>
                </c:pt>
                <c:pt idx="8">
                  <c:v>116.14779760248591</c:v>
                </c:pt>
                <c:pt idx="9">
                  <c:v>168.39181375425832</c:v>
                </c:pt>
                <c:pt idx="10">
                  <c:v>179.04244399604389</c:v>
                </c:pt>
                <c:pt idx="11">
                  <c:v>294.54585415239433</c:v>
                </c:pt>
                <c:pt idx="12">
                  <c:v>452.78552606659446</c:v>
                </c:pt>
                <c:pt idx="13">
                  <c:v>257.85224448377693</c:v>
                </c:pt>
                <c:pt idx="14">
                  <c:v>177.17007292614096</c:v>
                </c:pt>
                <c:pt idx="15">
                  <c:v>265.68215986700739</c:v>
                </c:pt>
                <c:pt idx="16">
                  <c:v>277.6701980158665</c:v>
                </c:pt>
                <c:pt idx="17">
                  <c:v>212.91533880610623</c:v>
                </c:pt>
                <c:pt idx="18">
                  <c:v>182.65344534514242</c:v>
                </c:pt>
                <c:pt idx="19">
                  <c:v>205.4501710338958</c:v>
                </c:pt>
                <c:pt idx="20">
                  <c:v>143.88964981891215</c:v>
                </c:pt>
                <c:pt idx="21">
                  <c:v>116.66780611326348</c:v>
                </c:pt>
                <c:pt idx="22">
                  <c:v>119.45119513295752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'[Price index (2).xlsx]RMG - price index'!$K$31</c:f>
              <c:strCache>
                <c:ptCount val="1"/>
                <c:pt idx="0">
                  <c:v>Zinc</c:v>
                </c:pt>
              </c:strCache>
            </c:strRef>
          </c:tx>
          <c:spPr>
            <a:ln w="3810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strRef>
              <c:f>'[Price index (2).xlsx]RMG - price index'!$L$19:$AH$19</c:f>
              <c:strCach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2017p</c:v>
                </c:pt>
              </c:strCache>
            </c:strRef>
          </c:cat>
          <c:val>
            <c:numRef>
              <c:f>'[Price index (2).xlsx]RMG - price index'!$L$31:$AH$31</c:f>
              <c:numCache>
                <c:formatCode>0</c:formatCode>
                <c:ptCount val="23"/>
                <c:pt idx="0" formatCode="General">
                  <c:v>100</c:v>
                </c:pt>
                <c:pt idx="1">
                  <c:v>99.444092079244854</c:v>
                </c:pt>
                <c:pt idx="2">
                  <c:v>127.78793418647166</c:v>
                </c:pt>
                <c:pt idx="3">
                  <c:v>99.410865722578208</c:v>
                </c:pt>
                <c:pt idx="4">
                  <c:v>104.60209678021117</c:v>
                </c:pt>
                <c:pt idx="5">
                  <c:v>109.42058724769615</c:v>
                </c:pt>
                <c:pt idx="6">
                  <c:v>85.945603104130129</c:v>
                </c:pt>
                <c:pt idx="7">
                  <c:v>75.566167966272417</c:v>
                </c:pt>
                <c:pt idx="8">
                  <c:v>80.125359101593091</c:v>
                </c:pt>
                <c:pt idx="9">
                  <c:v>101.36924971085325</c:v>
                </c:pt>
                <c:pt idx="10">
                  <c:v>134.25362832518746</c:v>
                </c:pt>
                <c:pt idx="11">
                  <c:v>318.56135507219341</c:v>
                </c:pt>
                <c:pt idx="12">
                  <c:v>315.360220870798</c:v>
                </c:pt>
                <c:pt idx="13">
                  <c:v>182.5616535462448</c:v>
                </c:pt>
                <c:pt idx="14">
                  <c:v>159.08666940267878</c:v>
                </c:pt>
                <c:pt idx="15">
                  <c:v>209.62578815804198</c:v>
                </c:pt>
                <c:pt idx="16">
                  <c:v>212.43890609260157</c:v>
                </c:pt>
                <c:pt idx="17">
                  <c:v>188.76991381561763</c:v>
                </c:pt>
                <c:pt idx="18">
                  <c:v>185.18076334738646</c:v>
                </c:pt>
                <c:pt idx="19">
                  <c:v>209.72279222475098</c:v>
                </c:pt>
                <c:pt idx="20">
                  <c:v>187.12375480356675</c:v>
                </c:pt>
                <c:pt idx="21">
                  <c:v>121.18621049882475</c:v>
                </c:pt>
                <c:pt idx="22">
                  <c:v>120.48002089318359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759424"/>
        <c:axId val="112781568"/>
      </c:lineChart>
      <c:catAx>
        <c:axId val="86759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112781568"/>
        <c:crosses val="autoZero"/>
        <c:auto val="1"/>
        <c:lblAlgn val="ctr"/>
        <c:lblOffset val="100"/>
        <c:noMultiLvlLbl val="0"/>
      </c:catAx>
      <c:valAx>
        <c:axId val="112781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6759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5386555847185763"/>
          <c:y val="0.2128569944734951"/>
          <c:w val="0.13687518226888307"/>
          <c:h val="0.58110295520796118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showDLblsOverMax val="0"/>
  </c:chart>
  <c:spPr>
    <a:ln w="9525" cap="flat" cmpd="sng" algn="ctr">
      <a:noFill/>
      <a:round/>
    </a:ln>
    <a:effectLst/>
  </c:spPr>
  <c:txPr>
    <a:bodyPr/>
    <a:lstStyle/>
    <a:p>
      <a:pPr>
        <a:defRPr sz="1600" b="1">
          <a:solidFill>
            <a:schemeClr val="bg1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Data!$V$249</c:f>
              <c:strCache>
                <c:ptCount val="1"/>
                <c:pt idx="0">
                  <c:v>Mining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Data!$X$249:$Z$249</c:f>
              <c:numCache>
                <c:formatCode>0.00</c:formatCode>
                <c:ptCount val="3"/>
                <c:pt idx="0" formatCode="0.0">
                  <c:v>6.0876033040788666</c:v>
                </c:pt>
                <c:pt idx="1">
                  <c:v>3.8302222706895397</c:v>
                </c:pt>
                <c:pt idx="2">
                  <c:v>0.60945392224062245</c:v>
                </c:pt>
              </c:numCache>
            </c:numRef>
          </c:val>
        </c:ser>
        <c:ser>
          <c:idx val="1"/>
          <c:order val="1"/>
          <c:tx>
            <c:strRef>
              <c:f>Data!$V$250</c:f>
              <c:strCache>
                <c:ptCount val="1"/>
                <c:pt idx="0">
                  <c:v>Non-mining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Data!$X$250:$Z$250</c:f>
              <c:numCache>
                <c:formatCode>0.00</c:formatCode>
                <c:ptCount val="3"/>
                <c:pt idx="0" formatCode="0.0">
                  <c:v>1.0429677783492541</c:v>
                </c:pt>
                <c:pt idx="1">
                  <c:v>7.1013002718541465</c:v>
                </c:pt>
                <c:pt idx="2">
                  <c:v>-10.704388560823643</c:v>
                </c:pt>
              </c:numCache>
            </c:numRef>
          </c:val>
        </c:ser>
        <c:ser>
          <c:idx val="2"/>
          <c:order val="2"/>
          <c:tx>
            <c:strRef>
              <c:f>Data!$V$251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Data!$X$251:$Z$251</c:f>
              <c:numCache>
                <c:formatCode>0.00</c:formatCode>
                <c:ptCount val="3"/>
                <c:pt idx="0" formatCode="0.0">
                  <c:v>-9.7280512812526236</c:v>
                </c:pt>
                <c:pt idx="1">
                  <c:v>-11.890172619141412</c:v>
                </c:pt>
                <c:pt idx="2">
                  <c:v>-1.2266526326906646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3066880"/>
        <c:axId val="122820224"/>
      </c:barChart>
      <c:catAx>
        <c:axId val="123066880"/>
        <c:scaling>
          <c:orientation val="minMax"/>
        </c:scaling>
        <c:delete val="0"/>
        <c:axPos val="l"/>
        <c:majorTickMark val="out"/>
        <c:minorTickMark val="none"/>
        <c:tickLblPos val="nextTo"/>
        <c:crossAx val="122820224"/>
        <c:crosses val="autoZero"/>
        <c:auto val="1"/>
        <c:lblAlgn val="ctr"/>
        <c:lblOffset val="100"/>
        <c:noMultiLvlLbl val="0"/>
      </c:catAx>
      <c:valAx>
        <c:axId val="122820224"/>
        <c:scaling>
          <c:orientation val="minMax"/>
        </c:scaling>
        <c:delete val="0"/>
        <c:axPos val="b"/>
        <c:majorGridlines/>
        <c:numFmt formatCode="0.0" sourceLinked="1"/>
        <c:majorTickMark val="out"/>
        <c:minorTickMark val="none"/>
        <c:tickLblPos val="nextTo"/>
        <c:crossAx val="1230668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Data!$V$258</c:f>
              <c:strCache>
                <c:ptCount val="1"/>
                <c:pt idx="0">
                  <c:v>Mining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Data!$X$258:$Z$258</c:f>
              <c:numCache>
                <c:formatCode>0.00</c:formatCode>
                <c:ptCount val="3"/>
                <c:pt idx="0" formatCode="0.0">
                  <c:v>29.159711256242446</c:v>
                </c:pt>
                <c:pt idx="1">
                  <c:v>34.576385480489478</c:v>
                </c:pt>
                <c:pt idx="2">
                  <c:v>4.4187272648526683</c:v>
                </c:pt>
              </c:numCache>
            </c:numRef>
          </c:val>
        </c:ser>
        <c:ser>
          <c:idx val="1"/>
          <c:order val="1"/>
          <c:tx>
            <c:strRef>
              <c:f>Data!$V$259</c:f>
              <c:strCache>
                <c:ptCount val="1"/>
                <c:pt idx="0">
                  <c:v>Non-mining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Data!$X$259:$Z$259</c:f>
              <c:numCache>
                <c:formatCode>0.00</c:formatCode>
                <c:ptCount val="3"/>
                <c:pt idx="0" formatCode="0.0">
                  <c:v>12.485700674227258</c:v>
                </c:pt>
                <c:pt idx="1">
                  <c:v>-16.305710474249466</c:v>
                </c:pt>
                <c:pt idx="2">
                  <c:v>-10.856789978293278</c:v>
                </c:pt>
              </c:numCache>
            </c:numRef>
          </c:val>
        </c:ser>
        <c:ser>
          <c:idx val="2"/>
          <c:order val="2"/>
          <c:tx>
            <c:strRef>
              <c:f>Data!$V$260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Data!$X$260:$Z$260</c:f>
              <c:numCache>
                <c:formatCode>0.00</c:formatCode>
                <c:ptCount val="3"/>
                <c:pt idx="0" formatCode="0.0">
                  <c:v>11.555944220625628</c:v>
                </c:pt>
                <c:pt idx="1">
                  <c:v>72.712275632775231</c:v>
                </c:pt>
                <c:pt idx="2">
                  <c:v>-3.720838221534585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3067904"/>
        <c:axId val="122821952"/>
      </c:barChart>
      <c:catAx>
        <c:axId val="123067904"/>
        <c:scaling>
          <c:orientation val="minMax"/>
        </c:scaling>
        <c:delete val="0"/>
        <c:axPos val="l"/>
        <c:majorTickMark val="out"/>
        <c:minorTickMark val="none"/>
        <c:tickLblPos val="nextTo"/>
        <c:crossAx val="122821952"/>
        <c:crosses val="autoZero"/>
        <c:auto val="1"/>
        <c:lblAlgn val="ctr"/>
        <c:lblOffset val="100"/>
        <c:noMultiLvlLbl val="0"/>
      </c:catAx>
      <c:valAx>
        <c:axId val="122821952"/>
        <c:scaling>
          <c:orientation val="minMax"/>
        </c:scaling>
        <c:delete val="0"/>
        <c:axPos val="b"/>
        <c:majorGridlines/>
        <c:numFmt formatCode="0.0" sourceLinked="1"/>
        <c:majorTickMark val="out"/>
        <c:minorTickMark val="none"/>
        <c:tickLblPos val="nextTo"/>
        <c:crossAx val="1230679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Data!$V$267</c:f>
              <c:strCache>
                <c:ptCount val="1"/>
                <c:pt idx="0">
                  <c:v>Mining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Data!$X$267:$Z$267</c:f>
              <c:numCache>
                <c:formatCode>0.00</c:formatCode>
                <c:ptCount val="3"/>
                <c:pt idx="0" formatCode="0.0">
                  <c:v>22.427387352490605</c:v>
                </c:pt>
                <c:pt idx="1">
                  <c:v>6.7549349334240647</c:v>
                </c:pt>
                <c:pt idx="2">
                  <c:v>5.6092957109941901</c:v>
                </c:pt>
              </c:numCache>
            </c:numRef>
          </c:val>
        </c:ser>
        <c:ser>
          <c:idx val="1"/>
          <c:order val="1"/>
          <c:tx>
            <c:strRef>
              <c:f>Data!$V$268</c:f>
              <c:strCache>
                <c:ptCount val="1"/>
                <c:pt idx="0">
                  <c:v>Non-mining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Data!$X$268:$Z$268</c:f>
              <c:numCache>
                <c:formatCode>0.00</c:formatCode>
                <c:ptCount val="3"/>
                <c:pt idx="0" formatCode="0.0">
                  <c:v>-76.826577076785838</c:v>
                </c:pt>
                <c:pt idx="1">
                  <c:v>-49.202985000451697</c:v>
                </c:pt>
                <c:pt idx="2">
                  <c:v>10.877439574543912</c:v>
                </c:pt>
              </c:numCache>
            </c:numRef>
          </c:val>
        </c:ser>
        <c:ser>
          <c:idx val="2"/>
          <c:order val="2"/>
          <c:tx>
            <c:strRef>
              <c:f>Data!$V$269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Data!$X$269:$Z$269</c:f>
              <c:numCache>
                <c:formatCode>0.00</c:formatCode>
                <c:ptCount val="3"/>
                <c:pt idx="0" formatCode="0.0">
                  <c:v>7.2370008005381976</c:v>
                </c:pt>
                <c:pt idx="1">
                  <c:v>6.767918900882421</c:v>
                </c:pt>
                <c:pt idx="2">
                  <c:v>-6.150094211207251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5068032"/>
        <c:axId val="32818304"/>
      </c:barChart>
      <c:catAx>
        <c:axId val="145068032"/>
        <c:scaling>
          <c:orientation val="minMax"/>
        </c:scaling>
        <c:delete val="0"/>
        <c:axPos val="l"/>
        <c:majorTickMark val="out"/>
        <c:minorTickMark val="none"/>
        <c:tickLblPos val="nextTo"/>
        <c:crossAx val="32818304"/>
        <c:crosses val="autoZero"/>
        <c:auto val="1"/>
        <c:lblAlgn val="ctr"/>
        <c:lblOffset val="100"/>
        <c:noMultiLvlLbl val="0"/>
      </c:catAx>
      <c:valAx>
        <c:axId val="32818304"/>
        <c:scaling>
          <c:orientation val="minMax"/>
        </c:scaling>
        <c:delete val="0"/>
        <c:axPos val="b"/>
        <c:majorGridlines/>
        <c:numFmt formatCode="0.0" sourceLinked="1"/>
        <c:majorTickMark val="out"/>
        <c:minorTickMark val="none"/>
        <c:tickLblPos val="nextTo"/>
        <c:crossAx val="1450680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Data!$V$276</c:f>
              <c:strCache>
                <c:ptCount val="1"/>
                <c:pt idx="0">
                  <c:v>Mining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Data!$X$276:$Z$276</c:f>
              <c:numCache>
                <c:formatCode>0.00</c:formatCode>
                <c:ptCount val="3"/>
                <c:pt idx="0" formatCode="0.0">
                  <c:v>41.845287774748009</c:v>
                </c:pt>
                <c:pt idx="1">
                  <c:v>18.230670657787467</c:v>
                </c:pt>
                <c:pt idx="2">
                  <c:v>8.2120896439444628</c:v>
                </c:pt>
              </c:numCache>
            </c:numRef>
          </c:val>
        </c:ser>
        <c:ser>
          <c:idx val="1"/>
          <c:order val="1"/>
          <c:tx>
            <c:strRef>
              <c:f>Data!$V$277</c:f>
              <c:strCache>
                <c:ptCount val="1"/>
                <c:pt idx="0">
                  <c:v>Non-mining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Data!$X$277:$Z$277</c:f>
              <c:numCache>
                <c:formatCode>0.00</c:formatCode>
                <c:ptCount val="3"/>
                <c:pt idx="0" formatCode="0.0">
                  <c:v>15.917851881448511</c:v>
                </c:pt>
                <c:pt idx="1">
                  <c:v>4.5346386846010907</c:v>
                </c:pt>
                <c:pt idx="2">
                  <c:v>2.6432647514506393</c:v>
                </c:pt>
              </c:numCache>
            </c:numRef>
          </c:val>
        </c:ser>
        <c:ser>
          <c:idx val="2"/>
          <c:order val="2"/>
          <c:tx>
            <c:strRef>
              <c:f>Data!$V$278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Data!$X$278:$Z$278</c:f>
              <c:numCache>
                <c:formatCode>0.00</c:formatCode>
                <c:ptCount val="3"/>
                <c:pt idx="0" formatCode="0.0">
                  <c:v>21.035849452079635</c:v>
                </c:pt>
                <c:pt idx="1">
                  <c:v>6.3074009347979425</c:v>
                </c:pt>
                <c:pt idx="2">
                  <c:v>0.4105465275164692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5068544"/>
        <c:axId val="32820032"/>
      </c:barChart>
      <c:catAx>
        <c:axId val="145068544"/>
        <c:scaling>
          <c:orientation val="minMax"/>
        </c:scaling>
        <c:delete val="0"/>
        <c:axPos val="l"/>
        <c:majorTickMark val="out"/>
        <c:minorTickMark val="none"/>
        <c:tickLblPos val="nextTo"/>
        <c:crossAx val="32820032"/>
        <c:crosses val="autoZero"/>
        <c:auto val="1"/>
        <c:lblAlgn val="ctr"/>
        <c:lblOffset val="100"/>
        <c:noMultiLvlLbl val="0"/>
      </c:catAx>
      <c:valAx>
        <c:axId val="32820032"/>
        <c:scaling>
          <c:orientation val="minMax"/>
        </c:scaling>
        <c:delete val="0"/>
        <c:axPos val="b"/>
        <c:majorGridlines/>
        <c:numFmt formatCode="0.0" sourceLinked="1"/>
        <c:majorTickMark val="out"/>
        <c:minorTickMark val="none"/>
        <c:tickLblPos val="nextTo"/>
        <c:crossAx val="1450685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Data!$V$285</c:f>
              <c:strCache>
                <c:ptCount val="1"/>
                <c:pt idx="0">
                  <c:v>Mining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Data!$X$285:$Z$285</c:f>
              <c:numCache>
                <c:formatCode>0.00</c:formatCode>
                <c:ptCount val="3"/>
                <c:pt idx="0" formatCode="0.0">
                  <c:v>26.255013754945519</c:v>
                </c:pt>
                <c:pt idx="1">
                  <c:v>10.70179257907645</c:v>
                </c:pt>
                <c:pt idx="2">
                  <c:v>10.675439826829038</c:v>
                </c:pt>
              </c:numCache>
            </c:numRef>
          </c:val>
        </c:ser>
        <c:ser>
          <c:idx val="1"/>
          <c:order val="1"/>
          <c:tx>
            <c:strRef>
              <c:f>Data!$V$286</c:f>
              <c:strCache>
                <c:ptCount val="1"/>
                <c:pt idx="0">
                  <c:v>Non-mining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Data!$X$286:$Z$286</c:f>
              <c:numCache>
                <c:formatCode>0.00</c:formatCode>
                <c:ptCount val="3"/>
                <c:pt idx="0" formatCode="0.0">
                  <c:v>11.83570858067436</c:v>
                </c:pt>
                <c:pt idx="1">
                  <c:v>6.6395658027130384</c:v>
                </c:pt>
                <c:pt idx="2">
                  <c:v>-0.89945160243687472</c:v>
                </c:pt>
              </c:numCache>
            </c:numRef>
          </c:val>
        </c:ser>
        <c:ser>
          <c:idx val="2"/>
          <c:order val="2"/>
          <c:tx>
            <c:strRef>
              <c:f>Data!$V$287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</c:spPr>
          <c:invertIfNegative val="0"/>
          <c:cat>
            <c:strRef>
              <c:f>Data!$X$248:$Z$248</c:f>
              <c:strCache>
                <c:ptCount val="3"/>
                <c:pt idx="0">
                  <c:v>1996-2015</c:v>
                </c:pt>
                <c:pt idx="1">
                  <c:v>2000-2011</c:v>
                </c:pt>
                <c:pt idx="2">
                  <c:v>2011-2015</c:v>
                </c:pt>
              </c:strCache>
            </c:strRef>
          </c:cat>
          <c:val>
            <c:numRef>
              <c:f>Data!$X$287:$Z$287</c:f>
              <c:numCache>
                <c:formatCode>0.00</c:formatCode>
                <c:ptCount val="3"/>
                <c:pt idx="0" formatCode="0.0">
                  <c:v>15.557569536054508</c:v>
                </c:pt>
                <c:pt idx="1">
                  <c:v>-3.2849896869595958</c:v>
                </c:pt>
                <c:pt idx="2">
                  <c:v>-3.5636500457957254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5069056"/>
        <c:axId val="32821760"/>
      </c:barChart>
      <c:catAx>
        <c:axId val="145069056"/>
        <c:scaling>
          <c:orientation val="minMax"/>
        </c:scaling>
        <c:delete val="0"/>
        <c:axPos val="l"/>
        <c:majorTickMark val="out"/>
        <c:minorTickMark val="none"/>
        <c:tickLblPos val="nextTo"/>
        <c:crossAx val="32821760"/>
        <c:crosses val="autoZero"/>
        <c:auto val="1"/>
        <c:lblAlgn val="ctr"/>
        <c:lblOffset val="100"/>
        <c:noMultiLvlLbl val="0"/>
      </c:catAx>
      <c:valAx>
        <c:axId val="32821760"/>
        <c:scaling>
          <c:orientation val="minMax"/>
        </c:scaling>
        <c:delete val="0"/>
        <c:axPos val="b"/>
        <c:majorGridlines/>
        <c:numFmt formatCode="0.0" sourceLinked="1"/>
        <c:majorTickMark val="out"/>
        <c:minorTickMark val="none"/>
        <c:tickLblPos val="nextTo"/>
        <c:crossAx val="1450690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244788623429903E-2"/>
          <c:y val="4.4337058746398449E-2"/>
          <c:w val="0.63025522822025026"/>
          <c:h val="0.81263078853755499"/>
        </c:manualLayout>
      </c:layout>
      <c:areaChart>
        <c:grouping val="stacked"/>
        <c:varyColors val="0"/>
        <c:ser>
          <c:idx val="0"/>
          <c:order val="0"/>
          <c:tx>
            <c:strRef>
              <c:f>Nordics!$B$2</c:f>
              <c:strCache>
                <c:ptCount val="1"/>
                <c:pt idx="0">
                  <c:v>Finland</c:v>
                </c:pt>
              </c:strCache>
            </c:strRef>
          </c:tx>
          <c:spPr>
            <a:solidFill>
              <a:srgbClr val="00B0F0"/>
            </a:solidFill>
          </c:spPr>
          <c:cat>
            <c:numRef>
              <c:f>Nordics!$D$1:$T$1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Nordics!$D$2:$T$2</c:f>
              <c:numCache>
                <c:formatCode>General</c:formatCode>
                <c:ptCount val="17"/>
                <c:pt idx="0">
                  <c:v>9.6</c:v>
                </c:pt>
                <c:pt idx="1">
                  <c:v>13.8</c:v>
                </c:pt>
                <c:pt idx="2">
                  <c:v>26.7</c:v>
                </c:pt>
                <c:pt idx="3">
                  <c:v>28.200000000000003</c:v>
                </c:pt>
                <c:pt idx="4">
                  <c:v>37.799999999999997</c:v>
                </c:pt>
                <c:pt idx="5">
                  <c:v>44.400000000000006</c:v>
                </c:pt>
                <c:pt idx="6">
                  <c:v>40.299999999999997</c:v>
                </c:pt>
                <c:pt idx="7">
                  <c:v>49.7</c:v>
                </c:pt>
                <c:pt idx="8">
                  <c:v>55.7</c:v>
                </c:pt>
                <c:pt idx="9">
                  <c:v>49.199999999999996</c:v>
                </c:pt>
                <c:pt idx="10">
                  <c:v>64</c:v>
                </c:pt>
                <c:pt idx="11">
                  <c:v>114.8</c:v>
                </c:pt>
                <c:pt idx="12">
                  <c:v>170.8</c:v>
                </c:pt>
                <c:pt idx="13">
                  <c:v>78.099999999999994</c:v>
                </c:pt>
                <c:pt idx="14">
                  <c:v>61.7</c:v>
                </c:pt>
                <c:pt idx="15">
                  <c:v>66.800000000000011</c:v>
                </c:pt>
                <c:pt idx="16">
                  <c:v>29.5</c:v>
                </c:pt>
              </c:numCache>
            </c:numRef>
          </c:val>
        </c:ser>
        <c:ser>
          <c:idx val="1"/>
          <c:order val="1"/>
          <c:tx>
            <c:strRef>
              <c:f>Nordics!$B$3</c:f>
              <c:strCache>
                <c:ptCount val="1"/>
                <c:pt idx="0">
                  <c:v>Norway</c:v>
                </c:pt>
              </c:strCache>
            </c:strRef>
          </c:tx>
          <c:spPr>
            <a:solidFill>
              <a:srgbClr val="A4FB31"/>
            </a:solidFill>
          </c:spPr>
          <c:cat>
            <c:numRef>
              <c:f>Nordics!$D$1:$T$1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Nordics!$D$3:$T$3</c:f>
              <c:numCache>
                <c:formatCode>General</c:formatCode>
                <c:ptCount val="17"/>
                <c:pt idx="0">
                  <c:v>1.2999999999999998</c:v>
                </c:pt>
                <c:pt idx="1">
                  <c:v>0.5</c:v>
                </c:pt>
                <c:pt idx="2">
                  <c:v>0.2</c:v>
                </c:pt>
                <c:pt idx="3">
                  <c:v>0.2</c:v>
                </c:pt>
                <c:pt idx="4">
                  <c:v>1.5000000000000002</c:v>
                </c:pt>
                <c:pt idx="5">
                  <c:v>2.4</c:v>
                </c:pt>
                <c:pt idx="6">
                  <c:v>6.6000000000000005</c:v>
                </c:pt>
                <c:pt idx="7">
                  <c:v>3.7</c:v>
                </c:pt>
                <c:pt idx="8">
                  <c:v>6.1999999999999993</c:v>
                </c:pt>
                <c:pt idx="9">
                  <c:v>0.5</c:v>
                </c:pt>
                <c:pt idx="10">
                  <c:v>1.2000000000000002</c:v>
                </c:pt>
                <c:pt idx="11">
                  <c:v>3.1</c:v>
                </c:pt>
                <c:pt idx="12">
                  <c:v>6.7</c:v>
                </c:pt>
                <c:pt idx="13">
                  <c:v>9.3000000000000007</c:v>
                </c:pt>
                <c:pt idx="14">
                  <c:v>3.8</c:v>
                </c:pt>
                <c:pt idx="15">
                  <c:v>3.1000000000000005</c:v>
                </c:pt>
                <c:pt idx="16">
                  <c:v>2.5</c:v>
                </c:pt>
              </c:numCache>
            </c:numRef>
          </c:val>
        </c:ser>
        <c:ser>
          <c:idx val="2"/>
          <c:order val="2"/>
          <c:tx>
            <c:strRef>
              <c:f>Nordics!$B$4</c:f>
              <c:strCache>
                <c:ptCount val="1"/>
                <c:pt idx="0">
                  <c:v>Sweden</c:v>
                </c:pt>
              </c:strCache>
            </c:strRef>
          </c:tx>
          <c:spPr>
            <a:solidFill>
              <a:srgbClr val="FFC000"/>
            </a:solidFill>
          </c:spPr>
          <c:cat>
            <c:numRef>
              <c:f>Nordics!$D$1:$T$1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Nordics!$D$4:$T$4</c:f>
              <c:numCache>
                <c:formatCode>0.0</c:formatCode>
                <c:ptCount val="17"/>
                <c:pt idx="0">
                  <c:v>21.260821212848079</c:v>
                </c:pt>
                <c:pt idx="1">
                  <c:v>19.368584156498159</c:v>
                </c:pt>
                <c:pt idx="2">
                  <c:v>19.024505619941795</c:v>
                </c:pt>
                <c:pt idx="3">
                  <c:v>23.487526887037358</c:v>
                </c:pt>
                <c:pt idx="4">
                  <c:v>34.015456623489712</c:v>
                </c:pt>
                <c:pt idx="5">
                  <c:v>39.451688398528923</c:v>
                </c:pt>
                <c:pt idx="6">
                  <c:v>47.447333459859557</c:v>
                </c:pt>
                <c:pt idx="7">
                  <c:v>91.706480098214683</c:v>
                </c:pt>
                <c:pt idx="8">
                  <c:v>117.00705081449064</c:v>
                </c:pt>
                <c:pt idx="9">
                  <c:v>65.396235792667781</c:v>
                </c:pt>
                <c:pt idx="10">
                  <c:v>94.380213465835752</c:v>
                </c:pt>
                <c:pt idx="11">
                  <c:v>121.59645369329988</c:v>
                </c:pt>
                <c:pt idx="12">
                  <c:v>105.52882486642855</c:v>
                </c:pt>
                <c:pt idx="13">
                  <c:v>85.968682836966536</c:v>
                </c:pt>
                <c:pt idx="14">
                  <c:v>80.201816935707299</c:v>
                </c:pt>
                <c:pt idx="15">
                  <c:v>70.776526378186119</c:v>
                </c:pt>
                <c:pt idx="16">
                  <c:v>51.394063985609669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6840320"/>
        <c:axId val="112782144"/>
      </c:areaChart>
      <c:lineChart>
        <c:grouping val="standard"/>
        <c:varyColors val="0"/>
        <c:ser>
          <c:idx val="5"/>
          <c:order val="3"/>
          <c:tx>
            <c:strRef>
              <c:f>Nordics!$B$7</c:f>
              <c:strCache>
                <c:ptCount val="1"/>
                <c:pt idx="0">
                  <c:v>Nordics as % of world total (rhs)</c:v>
                </c:pt>
              </c:strCache>
            </c:strRef>
          </c:tx>
          <c:spPr>
            <a:ln w="5080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Nordics!$C$1:$T$1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Nordics!$D$7:$T$7</c:f>
              <c:numCache>
                <c:formatCode>0.0</c:formatCode>
                <c:ptCount val="17"/>
                <c:pt idx="0">
                  <c:v>1.3935705525976296</c:v>
                </c:pt>
                <c:pt idx="1">
                  <c:v>1.687225465121432</c:v>
                </c:pt>
                <c:pt idx="2">
                  <c:v>2.6632165170460356</c:v>
                </c:pt>
                <c:pt idx="3">
                  <c:v>2.36626809955479</c:v>
                </c:pt>
                <c:pt idx="4">
                  <c:v>2.0792222745665132</c:v>
                </c:pt>
                <c:pt idx="5">
                  <c:v>1.7266913917066167</c:v>
                </c:pt>
                <c:pt idx="6">
                  <c:v>1.3045634526604943</c:v>
                </c:pt>
                <c:pt idx="7">
                  <c:v>1.3208549227021682</c:v>
                </c:pt>
                <c:pt idx="8">
                  <c:v>1.2953484474133183</c:v>
                </c:pt>
                <c:pt idx="9">
                  <c:v>1.4558086996289854</c:v>
                </c:pt>
                <c:pt idx="10">
                  <c:v>1.5467845328134966</c:v>
                </c:pt>
                <c:pt idx="11">
                  <c:v>1.554878975344252</c:v>
                </c:pt>
                <c:pt idx="12">
                  <c:v>1.5947981341433952</c:v>
                </c:pt>
                <c:pt idx="13">
                  <c:v>1.3010880594748657</c:v>
                </c:pt>
                <c:pt idx="14">
                  <c:v>1.3677582649842046</c:v>
                </c:pt>
                <c:pt idx="15">
                  <c:v>1.616618512947587</c:v>
                </c:pt>
                <c:pt idx="16">
                  <c:v>1.2103637733760475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842880"/>
        <c:axId val="112780992"/>
      </c:lineChart>
      <c:catAx>
        <c:axId val="86840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en-US"/>
          </a:p>
        </c:txPr>
        <c:crossAx val="112782144"/>
        <c:crosses val="autoZero"/>
        <c:auto val="1"/>
        <c:lblAlgn val="ctr"/>
        <c:lblOffset val="100"/>
        <c:noMultiLvlLbl val="0"/>
      </c:catAx>
      <c:valAx>
        <c:axId val="11278214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r>
                  <a:rPr lang="en-GB" sz="1600" b="1">
                    <a:solidFill>
                      <a:schemeClr val="bg1"/>
                    </a:solidFill>
                  </a:rPr>
                  <a:t>Million</a:t>
                </a:r>
                <a:r>
                  <a:rPr lang="en-GB" sz="1600" b="1" baseline="0">
                    <a:solidFill>
                      <a:schemeClr val="bg1"/>
                    </a:solidFill>
                  </a:rPr>
                  <a:t> USD</a:t>
                </a:r>
                <a:endParaRPr lang="en-GB" sz="1600" b="1">
                  <a:solidFill>
                    <a:schemeClr val="bg1"/>
                  </a:solidFill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bg1"/>
                </a:solidFill>
              </a:defRPr>
            </a:pPr>
            <a:endParaRPr lang="en-US"/>
          </a:p>
        </c:txPr>
        <c:crossAx val="86840320"/>
        <c:crosses val="autoZero"/>
        <c:crossBetween val="between"/>
      </c:valAx>
      <c:valAx>
        <c:axId val="112780992"/>
        <c:scaling>
          <c:orientation val="minMax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r>
                  <a:rPr lang="en-GB" sz="1600" dirty="0">
                    <a:solidFill>
                      <a:schemeClr val="bg1"/>
                    </a:solidFill>
                  </a:rPr>
                  <a:t>%</a:t>
                </a:r>
              </a:p>
            </c:rich>
          </c:tx>
          <c:layout>
            <c:manualLayout>
              <c:xMode val="edge"/>
              <c:yMode val="edge"/>
              <c:x val="0.80834624481163753"/>
              <c:y val="3.7999674841331776E-3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bg1"/>
                </a:solidFill>
              </a:defRPr>
            </a:pPr>
            <a:endParaRPr lang="en-US"/>
          </a:p>
        </c:txPr>
        <c:crossAx val="86842880"/>
        <c:crosses val="max"/>
        <c:crossBetween val="between"/>
      </c:valAx>
      <c:catAx>
        <c:axId val="868428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2780992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80107671773593059"/>
          <c:y val="0.12379045659919459"/>
          <c:w val="0.18785872682687135"/>
          <c:h val="0.65657693203854184"/>
        </c:manualLayout>
      </c:layout>
      <c:overlay val="0"/>
      <c:txPr>
        <a:bodyPr/>
        <a:lstStyle/>
        <a:p>
          <a:pPr>
            <a:defRPr sz="1600" b="1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482315524263782E-2"/>
          <c:y val="3.1551983162966604E-2"/>
          <c:w val="0.64603038458035578"/>
          <c:h val="0.80217372838947687"/>
        </c:manualLayout>
      </c:layout>
      <c:lineChart>
        <c:grouping val="standard"/>
        <c:varyColors val="0"/>
        <c:ser>
          <c:idx val="0"/>
          <c:order val="0"/>
          <c:tx>
            <c:strRef>
              <c:f>'Lång med nya tidsspann'!$B$2</c:f>
              <c:strCache>
                <c:ptCount val="1"/>
                <c:pt idx="0">
                  <c:v>Europe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cat>
            <c:numRef>
              <c:f>'Lång med nya tidsspann'!$C$1:$Z$1</c:f>
              <c:numCache>
                <c:formatCode>General</c:formatCode>
                <c:ptCount val="24"/>
                <c:pt idx="0">
                  <c:v>1850</c:v>
                </c:pt>
                <c:pt idx="1">
                  <c:v>1860</c:v>
                </c:pt>
                <c:pt idx="2">
                  <c:v>1870</c:v>
                </c:pt>
                <c:pt idx="3">
                  <c:v>1880</c:v>
                </c:pt>
                <c:pt idx="4">
                  <c:v>1890</c:v>
                </c:pt>
                <c:pt idx="5">
                  <c:v>1900</c:v>
                </c:pt>
                <c:pt idx="6">
                  <c:v>1910</c:v>
                </c:pt>
                <c:pt idx="7">
                  <c:v>1920</c:v>
                </c:pt>
                <c:pt idx="8">
                  <c:v>1930</c:v>
                </c:pt>
                <c:pt idx="9">
                  <c:v>1940</c:v>
                </c:pt>
                <c:pt idx="10">
                  <c:v>1950</c:v>
                </c:pt>
                <c:pt idx="11">
                  <c:v>1960</c:v>
                </c:pt>
                <c:pt idx="12">
                  <c:v>1970</c:v>
                </c:pt>
                <c:pt idx="13">
                  <c:v>1975</c:v>
                </c:pt>
                <c:pt idx="14">
                  <c:v>1984</c:v>
                </c:pt>
                <c:pt idx="15">
                  <c:v>1990</c:v>
                </c:pt>
                <c:pt idx="16">
                  <c:v>1995</c:v>
                </c:pt>
                <c:pt idx="17">
                  <c:v>2000</c:v>
                </c:pt>
                <c:pt idx="18">
                  <c:v>2005</c:v>
                </c:pt>
                <c:pt idx="19">
                  <c:v>2010</c:v>
                </c:pt>
                <c:pt idx="20">
                  <c:v>2014</c:v>
                </c:pt>
                <c:pt idx="21">
                  <c:v>2020</c:v>
                </c:pt>
                <c:pt idx="22">
                  <c:v>2025</c:v>
                </c:pt>
                <c:pt idx="23">
                  <c:v>2030</c:v>
                </c:pt>
              </c:numCache>
            </c:numRef>
          </c:cat>
          <c:val>
            <c:numRef>
              <c:f>'Lång med nya tidsspann'!$C$2:$Z$2</c:f>
              <c:numCache>
                <c:formatCode>General</c:formatCode>
                <c:ptCount val="24"/>
                <c:pt idx="0">
                  <c:v>58</c:v>
                </c:pt>
                <c:pt idx="1">
                  <c:v>63</c:v>
                </c:pt>
                <c:pt idx="2">
                  <c:v>59</c:v>
                </c:pt>
                <c:pt idx="3">
                  <c:v>53</c:v>
                </c:pt>
                <c:pt idx="4">
                  <c:v>47</c:v>
                </c:pt>
                <c:pt idx="5">
                  <c:v>41</c:v>
                </c:pt>
                <c:pt idx="6">
                  <c:v>32</c:v>
                </c:pt>
                <c:pt idx="7">
                  <c:v>27</c:v>
                </c:pt>
                <c:pt idx="8">
                  <c:v>22</c:v>
                </c:pt>
                <c:pt idx="9">
                  <c:v>18</c:v>
                </c:pt>
                <c:pt idx="10">
                  <c:v>14</c:v>
                </c:pt>
                <c:pt idx="11">
                  <c:v>11</c:v>
                </c:pt>
                <c:pt idx="12">
                  <c:v>10</c:v>
                </c:pt>
                <c:pt idx="13">
                  <c:v>10.24</c:v>
                </c:pt>
                <c:pt idx="14">
                  <c:v>7.6499999999999995</c:v>
                </c:pt>
                <c:pt idx="15">
                  <c:v>5.87</c:v>
                </c:pt>
                <c:pt idx="16">
                  <c:v>4.3</c:v>
                </c:pt>
                <c:pt idx="17">
                  <c:v>3.5799999999999996</c:v>
                </c:pt>
                <c:pt idx="18">
                  <c:v>2.9399999999999995</c:v>
                </c:pt>
                <c:pt idx="19">
                  <c:v>2.4300000000000002</c:v>
                </c:pt>
                <c:pt idx="20">
                  <c:v>2.75</c:v>
                </c:pt>
                <c:pt idx="21">
                  <c:v>3</c:v>
                </c:pt>
                <c:pt idx="22">
                  <c:v>3</c:v>
                </c:pt>
                <c:pt idx="23">
                  <c:v>3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'Lång med nya tidsspann'!$B$3</c:f>
              <c:strCache>
                <c:ptCount val="1"/>
                <c:pt idx="0">
                  <c:v>USA</c:v>
                </c:pt>
              </c:strCache>
            </c:strRef>
          </c:tx>
          <c:spPr>
            <a:ln>
              <a:solidFill>
                <a:srgbClr val="0033CC"/>
              </a:solidFill>
            </a:ln>
          </c:spPr>
          <c:marker>
            <c:symbol val="none"/>
          </c:marker>
          <c:cat>
            <c:numRef>
              <c:f>'Lång med nya tidsspann'!$C$1:$Z$1</c:f>
              <c:numCache>
                <c:formatCode>General</c:formatCode>
                <c:ptCount val="24"/>
                <c:pt idx="0">
                  <c:v>1850</c:v>
                </c:pt>
                <c:pt idx="1">
                  <c:v>1860</c:v>
                </c:pt>
                <c:pt idx="2">
                  <c:v>1870</c:v>
                </c:pt>
                <c:pt idx="3">
                  <c:v>1880</c:v>
                </c:pt>
                <c:pt idx="4">
                  <c:v>1890</c:v>
                </c:pt>
                <c:pt idx="5">
                  <c:v>1900</c:v>
                </c:pt>
                <c:pt idx="6">
                  <c:v>1910</c:v>
                </c:pt>
                <c:pt idx="7">
                  <c:v>1920</c:v>
                </c:pt>
                <c:pt idx="8">
                  <c:v>1930</c:v>
                </c:pt>
                <c:pt idx="9">
                  <c:v>1940</c:v>
                </c:pt>
                <c:pt idx="10">
                  <c:v>1950</c:v>
                </c:pt>
                <c:pt idx="11">
                  <c:v>1960</c:v>
                </c:pt>
                <c:pt idx="12">
                  <c:v>1970</c:v>
                </c:pt>
                <c:pt idx="13">
                  <c:v>1975</c:v>
                </c:pt>
                <c:pt idx="14">
                  <c:v>1984</c:v>
                </c:pt>
                <c:pt idx="15">
                  <c:v>1990</c:v>
                </c:pt>
                <c:pt idx="16">
                  <c:v>1995</c:v>
                </c:pt>
                <c:pt idx="17">
                  <c:v>2000</c:v>
                </c:pt>
                <c:pt idx="18">
                  <c:v>2005</c:v>
                </c:pt>
                <c:pt idx="19">
                  <c:v>2010</c:v>
                </c:pt>
                <c:pt idx="20">
                  <c:v>2014</c:v>
                </c:pt>
                <c:pt idx="21">
                  <c:v>2020</c:v>
                </c:pt>
                <c:pt idx="22">
                  <c:v>2025</c:v>
                </c:pt>
                <c:pt idx="23">
                  <c:v>2030</c:v>
                </c:pt>
              </c:numCache>
            </c:numRef>
          </c:cat>
          <c:val>
            <c:numRef>
              <c:f>'Lång med nya tidsspann'!$C$3:$Z$3</c:f>
              <c:numCache>
                <c:formatCode>General</c:formatCode>
                <c:ptCount val="24"/>
                <c:pt idx="0">
                  <c:v>9.5</c:v>
                </c:pt>
                <c:pt idx="1">
                  <c:v>13</c:v>
                </c:pt>
                <c:pt idx="2">
                  <c:v>18</c:v>
                </c:pt>
                <c:pt idx="3">
                  <c:v>23</c:v>
                </c:pt>
                <c:pt idx="4">
                  <c:v>26</c:v>
                </c:pt>
                <c:pt idx="5">
                  <c:v>30</c:v>
                </c:pt>
                <c:pt idx="6">
                  <c:v>35</c:v>
                </c:pt>
                <c:pt idx="7">
                  <c:v>38</c:v>
                </c:pt>
                <c:pt idx="8">
                  <c:v>39</c:v>
                </c:pt>
                <c:pt idx="9">
                  <c:v>40</c:v>
                </c:pt>
                <c:pt idx="10">
                  <c:v>38</c:v>
                </c:pt>
                <c:pt idx="11">
                  <c:v>29</c:v>
                </c:pt>
                <c:pt idx="12">
                  <c:v>20</c:v>
                </c:pt>
                <c:pt idx="13">
                  <c:v>9.33</c:v>
                </c:pt>
                <c:pt idx="14">
                  <c:v>6.75</c:v>
                </c:pt>
                <c:pt idx="15">
                  <c:v>10.74</c:v>
                </c:pt>
                <c:pt idx="16">
                  <c:v>11.61</c:v>
                </c:pt>
                <c:pt idx="17">
                  <c:v>8.73</c:v>
                </c:pt>
                <c:pt idx="18">
                  <c:v>7.21</c:v>
                </c:pt>
                <c:pt idx="19">
                  <c:v>4.74</c:v>
                </c:pt>
                <c:pt idx="20">
                  <c:v>4.93</c:v>
                </c:pt>
                <c:pt idx="21">
                  <c:v>5</c:v>
                </c:pt>
                <c:pt idx="22">
                  <c:v>5</c:v>
                </c:pt>
                <c:pt idx="23">
                  <c:v>5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'Lång med nya tidsspann'!$B$4</c:f>
              <c:strCache>
                <c:ptCount val="1"/>
                <c:pt idx="0">
                  <c:v>China</c:v>
                </c:pt>
              </c:strCache>
            </c:strRef>
          </c:tx>
          <c:spPr>
            <a:ln>
              <a:solidFill>
                <a:srgbClr val="920000"/>
              </a:solidFill>
            </a:ln>
          </c:spPr>
          <c:marker>
            <c:symbol val="none"/>
          </c:marker>
          <c:cat>
            <c:numRef>
              <c:f>'Lång med nya tidsspann'!$C$1:$Z$1</c:f>
              <c:numCache>
                <c:formatCode>General</c:formatCode>
                <c:ptCount val="24"/>
                <c:pt idx="0">
                  <c:v>1850</c:v>
                </c:pt>
                <c:pt idx="1">
                  <c:v>1860</c:v>
                </c:pt>
                <c:pt idx="2">
                  <c:v>1870</c:v>
                </c:pt>
                <c:pt idx="3">
                  <c:v>1880</c:v>
                </c:pt>
                <c:pt idx="4">
                  <c:v>1890</c:v>
                </c:pt>
                <c:pt idx="5">
                  <c:v>1900</c:v>
                </c:pt>
                <c:pt idx="6">
                  <c:v>1910</c:v>
                </c:pt>
                <c:pt idx="7">
                  <c:v>1920</c:v>
                </c:pt>
                <c:pt idx="8">
                  <c:v>1930</c:v>
                </c:pt>
                <c:pt idx="9">
                  <c:v>1940</c:v>
                </c:pt>
                <c:pt idx="10">
                  <c:v>1950</c:v>
                </c:pt>
                <c:pt idx="11">
                  <c:v>1960</c:v>
                </c:pt>
                <c:pt idx="12">
                  <c:v>1970</c:v>
                </c:pt>
                <c:pt idx="13">
                  <c:v>1975</c:v>
                </c:pt>
                <c:pt idx="14">
                  <c:v>1984</c:v>
                </c:pt>
                <c:pt idx="15">
                  <c:v>1990</c:v>
                </c:pt>
                <c:pt idx="16">
                  <c:v>1995</c:v>
                </c:pt>
                <c:pt idx="17">
                  <c:v>2000</c:v>
                </c:pt>
                <c:pt idx="18">
                  <c:v>2005</c:v>
                </c:pt>
                <c:pt idx="19">
                  <c:v>2010</c:v>
                </c:pt>
                <c:pt idx="20">
                  <c:v>2014</c:v>
                </c:pt>
                <c:pt idx="21">
                  <c:v>2020</c:v>
                </c:pt>
                <c:pt idx="22">
                  <c:v>2025</c:v>
                </c:pt>
                <c:pt idx="23">
                  <c:v>2030</c:v>
                </c:pt>
              </c:numCache>
            </c:numRef>
          </c:cat>
          <c:val>
            <c:numRef>
              <c:f>'Lång med nya tidsspann'!$C$4:$Z$4</c:f>
              <c:numCache>
                <c:formatCode>General</c:formatCode>
                <c:ptCount val="24"/>
                <c:pt idx="8">
                  <c:v>1</c:v>
                </c:pt>
                <c:pt idx="9">
                  <c:v>1.2</c:v>
                </c:pt>
                <c:pt idx="10">
                  <c:v>1.6</c:v>
                </c:pt>
                <c:pt idx="11">
                  <c:v>2.4</c:v>
                </c:pt>
                <c:pt idx="12">
                  <c:v>3</c:v>
                </c:pt>
                <c:pt idx="13">
                  <c:v>3.2</c:v>
                </c:pt>
                <c:pt idx="14">
                  <c:v>4.8099999999999996</c:v>
                </c:pt>
                <c:pt idx="15">
                  <c:v>5.8</c:v>
                </c:pt>
                <c:pt idx="16">
                  <c:v>8.3699999999999992</c:v>
                </c:pt>
                <c:pt idx="17">
                  <c:v>8.19</c:v>
                </c:pt>
                <c:pt idx="18">
                  <c:v>13.45</c:v>
                </c:pt>
                <c:pt idx="19">
                  <c:v>16.190000000000001</c:v>
                </c:pt>
                <c:pt idx="20">
                  <c:v>14.1</c:v>
                </c:pt>
                <c:pt idx="21">
                  <c:v>12</c:v>
                </c:pt>
                <c:pt idx="22">
                  <c:v>10</c:v>
                </c:pt>
                <c:pt idx="23">
                  <c:v>9</c:v>
                </c:pt>
              </c:numCache>
            </c:numRef>
          </c:val>
          <c:smooth val="1"/>
        </c:ser>
        <c:ser>
          <c:idx val="3"/>
          <c:order val="3"/>
          <c:tx>
            <c:strRef>
              <c:f>'Lång med nya tidsspann'!$B$5</c:f>
              <c:strCache>
                <c:ptCount val="1"/>
                <c:pt idx="0">
                  <c:v>USSR/CIS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'Lång med nya tidsspann'!$C$1:$Z$1</c:f>
              <c:numCache>
                <c:formatCode>General</c:formatCode>
                <c:ptCount val="24"/>
                <c:pt idx="0">
                  <c:v>1850</c:v>
                </c:pt>
                <c:pt idx="1">
                  <c:v>1860</c:v>
                </c:pt>
                <c:pt idx="2">
                  <c:v>1870</c:v>
                </c:pt>
                <c:pt idx="3">
                  <c:v>1880</c:v>
                </c:pt>
                <c:pt idx="4">
                  <c:v>1890</c:v>
                </c:pt>
                <c:pt idx="5">
                  <c:v>1900</c:v>
                </c:pt>
                <c:pt idx="6">
                  <c:v>1910</c:v>
                </c:pt>
                <c:pt idx="7">
                  <c:v>1920</c:v>
                </c:pt>
                <c:pt idx="8">
                  <c:v>1930</c:v>
                </c:pt>
                <c:pt idx="9">
                  <c:v>1940</c:v>
                </c:pt>
                <c:pt idx="10">
                  <c:v>1950</c:v>
                </c:pt>
                <c:pt idx="11">
                  <c:v>1960</c:v>
                </c:pt>
                <c:pt idx="12">
                  <c:v>1970</c:v>
                </c:pt>
                <c:pt idx="13">
                  <c:v>1975</c:v>
                </c:pt>
                <c:pt idx="14">
                  <c:v>1984</c:v>
                </c:pt>
                <c:pt idx="15">
                  <c:v>1990</c:v>
                </c:pt>
                <c:pt idx="16">
                  <c:v>1995</c:v>
                </c:pt>
                <c:pt idx="17">
                  <c:v>2000</c:v>
                </c:pt>
                <c:pt idx="18">
                  <c:v>2005</c:v>
                </c:pt>
                <c:pt idx="19">
                  <c:v>2010</c:v>
                </c:pt>
                <c:pt idx="20">
                  <c:v>2014</c:v>
                </c:pt>
                <c:pt idx="21">
                  <c:v>2020</c:v>
                </c:pt>
                <c:pt idx="22">
                  <c:v>2025</c:v>
                </c:pt>
                <c:pt idx="23">
                  <c:v>2030</c:v>
                </c:pt>
              </c:numCache>
            </c:numRef>
          </c:cat>
          <c:val>
            <c:numRef>
              <c:f>'Lång med nya tidsspann'!$C$5:$Z$5</c:f>
              <c:numCache>
                <c:formatCode>General</c:formatCode>
                <c:ptCount val="24"/>
                <c:pt idx="3">
                  <c:v>4</c:v>
                </c:pt>
                <c:pt idx="4">
                  <c:v>5</c:v>
                </c:pt>
                <c:pt idx="5">
                  <c:v>4</c:v>
                </c:pt>
                <c:pt idx="6">
                  <c:v>5</c:v>
                </c:pt>
                <c:pt idx="7">
                  <c:v>6</c:v>
                </c:pt>
                <c:pt idx="8">
                  <c:v>7</c:v>
                </c:pt>
                <c:pt idx="9">
                  <c:v>9</c:v>
                </c:pt>
                <c:pt idx="10">
                  <c:v>12</c:v>
                </c:pt>
                <c:pt idx="11">
                  <c:v>15</c:v>
                </c:pt>
                <c:pt idx="12">
                  <c:v>18</c:v>
                </c:pt>
                <c:pt idx="13">
                  <c:v>19.940000000000001</c:v>
                </c:pt>
                <c:pt idx="14">
                  <c:v>22.14</c:v>
                </c:pt>
                <c:pt idx="15">
                  <c:v>15.86</c:v>
                </c:pt>
                <c:pt idx="16">
                  <c:v>10.959999999999999</c:v>
                </c:pt>
                <c:pt idx="17">
                  <c:v>12.799999999999999</c:v>
                </c:pt>
                <c:pt idx="18">
                  <c:v>11.03</c:v>
                </c:pt>
                <c:pt idx="19">
                  <c:v>10.510000000000002</c:v>
                </c:pt>
                <c:pt idx="20">
                  <c:v>10.42</c:v>
                </c:pt>
                <c:pt idx="21">
                  <c:v>10</c:v>
                </c:pt>
                <c:pt idx="22">
                  <c:v>9</c:v>
                </c:pt>
                <c:pt idx="23">
                  <c:v>8</c:v>
                </c:pt>
              </c:numCache>
            </c:numRef>
          </c:val>
          <c:smooth val="1"/>
        </c:ser>
        <c:ser>
          <c:idx val="4"/>
          <c:order val="4"/>
          <c:tx>
            <c:strRef>
              <c:f>'Lång med nya tidsspann'!$B$6</c:f>
              <c:strCache>
                <c:ptCount val="1"/>
                <c:pt idx="0">
                  <c:v>Australia/Canada</c:v>
                </c:pt>
              </c:strCache>
            </c:strRef>
          </c:tx>
          <c:spPr>
            <a:ln>
              <a:solidFill>
                <a:srgbClr val="FFFF00"/>
              </a:solidFill>
            </a:ln>
          </c:spPr>
          <c:marker>
            <c:symbol val="none"/>
          </c:marker>
          <c:cat>
            <c:numRef>
              <c:f>'Lång med nya tidsspann'!$C$1:$Z$1</c:f>
              <c:numCache>
                <c:formatCode>General</c:formatCode>
                <c:ptCount val="24"/>
                <c:pt idx="0">
                  <c:v>1850</c:v>
                </c:pt>
                <c:pt idx="1">
                  <c:v>1860</c:v>
                </c:pt>
                <c:pt idx="2">
                  <c:v>1870</c:v>
                </c:pt>
                <c:pt idx="3">
                  <c:v>1880</c:v>
                </c:pt>
                <c:pt idx="4">
                  <c:v>1890</c:v>
                </c:pt>
                <c:pt idx="5">
                  <c:v>1900</c:v>
                </c:pt>
                <c:pt idx="6">
                  <c:v>1910</c:v>
                </c:pt>
                <c:pt idx="7">
                  <c:v>1920</c:v>
                </c:pt>
                <c:pt idx="8">
                  <c:v>1930</c:v>
                </c:pt>
                <c:pt idx="9">
                  <c:v>1940</c:v>
                </c:pt>
                <c:pt idx="10">
                  <c:v>1950</c:v>
                </c:pt>
                <c:pt idx="11">
                  <c:v>1960</c:v>
                </c:pt>
                <c:pt idx="12">
                  <c:v>1970</c:v>
                </c:pt>
                <c:pt idx="13">
                  <c:v>1975</c:v>
                </c:pt>
                <c:pt idx="14">
                  <c:v>1984</c:v>
                </c:pt>
                <c:pt idx="15">
                  <c:v>1990</c:v>
                </c:pt>
                <c:pt idx="16">
                  <c:v>1995</c:v>
                </c:pt>
                <c:pt idx="17">
                  <c:v>2000</c:v>
                </c:pt>
                <c:pt idx="18">
                  <c:v>2005</c:v>
                </c:pt>
                <c:pt idx="19">
                  <c:v>2010</c:v>
                </c:pt>
                <c:pt idx="20">
                  <c:v>2014</c:v>
                </c:pt>
                <c:pt idx="21">
                  <c:v>2020</c:v>
                </c:pt>
                <c:pt idx="22">
                  <c:v>2025</c:v>
                </c:pt>
                <c:pt idx="23">
                  <c:v>2030</c:v>
                </c:pt>
              </c:numCache>
            </c:numRef>
          </c:cat>
          <c:val>
            <c:numRef>
              <c:f>'Lång med nya tidsspann'!$C$6:$Z$6</c:f>
              <c:numCache>
                <c:formatCode>General</c:formatCode>
                <c:ptCount val="24"/>
                <c:pt idx="3">
                  <c:v>3</c:v>
                </c:pt>
                <c:pt idx="4">
                  <c:v>3</c:v>
                </c:pt>
                <c:pt idx="5">
                  <c:v>3.5</c:v>
                </c:pt>
                <c:pt idx="6">
                  <c:v>3</c:v>
                </c:pt>
                <c:pt idx="7">
                  <c:v>3.8</c:v>
                </c:pt>
                <c:pt idx="8">
                  <c:v>4.2</c:v>
                </c:pt>
                <c:pt idx="9">
                  <c:v>4.5999999999999996</c:v>
                </c:pt>
                <c:pt idx="10">
                  <c:v>5.7</c:v>
                </c:pt>
                <c:pt idx="11">
                  <c:v>6.7</c:v>
                </c:pt>
                <c:pt idx="12">
                  <c:v>10</c:v>
                </c:pt>
                <c:pt idx="13">
                  <c:v>16.59</c:v>
                </c:pt>
                <c:pt idx="14">
                  <c:v>15.440000000000001</c:v>
                </c:pt>
                <c:pt idx="15">
                  <c:v>18.66</c:v>
                </c:pt>
                <c:pt idx="16">
                  <c:v>17.71</c:v>
                </c:pt>
                <c:pt idx="17">
                  <c:v>18.86</c:v>
                </c:pt>
                <c:pt idx="18">
                  <c:v>15.78</c:v>
                </c:pt>
                <c:pt idx="19">
                  <c:v>18.079999999999998</c:v>
                </c:pt>
                <c:pt idx="20">
                  <c:v>19.729999999999997</c:v>
                </c:pt>
                <c:pt idx="21">
                  <c:v>19</c:v>
                </c:pt>
                <c:pt idx="22">
                  <c:v>18</c:v>
                </c:pt>
                <c:pt idx="23">
                  <c:v>16</c:v>
                </c:pt>
              </c:numCache>
            </c:numRef>
          </c:val>
          <c:smooth val="1"/>
        </c:ser>
        <c:ser>
          <c:idx val="5"/>
          <c:order val="5"/>
          <c:tx>
            <c:strRef>
              <c:f>'Lång med nya tidsspann'!$B$7</c:f>
              <c:strCache>
                <c:ptCount val="1"/>
                <c:pt idx="0">
                  <c:v>6RR</c:v>
                </c:pt>
              </c:strCache>
            </c:strRef>
          </c:tx>
          <c:spPr>
            <a:ln w="28575">
              <a:solidFill>
                <a:srgbClr val="92D050"/>
              </a:solidFill>
            </a:ln>
          </c:spPr>
          <c:marker>
            <c:symbol val="none"/>
          </c:marker>
          <c:cat>
            <c:numRef>
              <c:f>'Lång med nya tidsspann'!$C$1:$Z$1</c:f>
              <c:numCache>
                <c:formatCode>General</c:formatCode>
                <c:ptCount val="24"/>
                <c:pt idx="0">
                  <c:v>1850</c:v>
                </c:pt>
                <c:pt idx="1">
                  <c:v>1860</c:v>
                </c:pt>
                <c:pt idx="2">
                  <c:v>1870</c:v>
                </c:pt>
                <c:pt idx="3">
                  <c:v>1880</c:v>
                </c:pt>
                <c:pt idx="4">
                  <c:v>1890</c:v>
                </c:pt>
                <c:pt idx="5">
                  <c:v>1900</c:v>
                </c:pt>
                <c:pt idx="6">
                  <c:v>1910</c:v>
                </c:pt>
                <c:pt idx="7">
                  <c:v>1920</c:v>
                </c:pt>
                <c:pt idx="8">
                  <c:v>1930</c:v>
                </c:pt>
                <c:pt idx="9">
                  <c:v>1940</c:v>
                </c:pt>
                <c:pt idx="10">
                  <c:v>1950</c:v>
                </c:pt>
                <c:pt idx="11">
                  <c:v>1960</c:v>
                </c:pt>
                <c:pt idx="12">
                  <c:v>1970</c:v>
                </c:pt>
                <c:pt idx="13">
                  <c:v>1975</c:v>
                </c:pt>
                <c:pt idx="14">
                  <c:v>1984</c:v>
                </c:pt>
                <c:pt idx="15">
                  <c:v>1990</c:v>
                </c:pt>
                <c:pt idx="16">
                  <c:v>1995</c:v>
                </c:pt>
                <c:pt idx="17">
                  <c:v>2000</c:v>
                </c:pt>
                <c:pt idx="18">
                  <c:v>2005</c:v>
                </c:pt>
                <c:pt idx="19">
                  <c:v>2010</c:v>
                </c:pt>
                <c:pt idx="20">
                  <c:v>2014</c:v>
                </c:pt>
                <c:pt idx="21">
                  <c:v>2020</c:v>
                </c:pt>
                <c:pt idx="22">
                  <c:v>2025</c:v>
                </c:pt>
                <c:pt idx="23">
                  <c:v>2030</c:v>
                </c:pt>
              </c:numCache>
            </c:numRef>
          </c:cat>
          <c:val>
            <c:numRef>
              <c:f>'Lång med nya tidsspann'!$C$7:$Z$7</c:f>
              <c:numCache>
                <c:formatCode>General</c:formatCode>
                <c:ptCount val="24"/>
                <c:pt idx="7">
                  <c:v>6.7</c:v>
                </c:pt>
                <c:pt idx="8">
                  <c:v>9</c:v>
                </c:pt>
                <c:pt idx="9">
                  <c:v>11</c:v>
                </c:pt>
                <c:pt idx="10">
                  <c:v>15</c:v>
                </c:pt>
                <c:pt idx="11">
                  <c:v>16</c:v>
                </c:pt>
                <c:pt idx="12">
                  <c:v>19</c:v>
                </c:pt>
                <c:pt idx="13">
                  <c:v>22.74</c:v>
                </c:pt>
                <c:pt idx="14">
                  <c:v>27.82</c:v>
                </c:pt>
                <c:pt idx="15">
                  <c:v>26.819999999999997</c:v>
                </c:pt>
                <c:pt idx="16">
                  <c:v>27.549999999999997</c:v>
                </c:pt>
                <c:pt idx="17">
                  <c:v>28.23</c:v>
                </c:pt>
                <c:pt idx="18">
                  <c:v>30.259999999999998</c:v>
                </c:pt>
                <c:pt idx="19">
                  <c:v>27.210000000000004</c:v>
                </c:pt>
                <c:pt idx="20">
                  <c:v>25.88</c:v>
                </c:pt>
                <c:pt idx="21">
                  <c:v>27</c:v>
                </c:pt>
                <c:pt idx="22">
                  <c:v>29</c:v>
                </c:pt>
                <c:pt idx="23">
                  <c:v>31</c:v>
                </c:pt>
              </c:numCache>
            </c:numRef>
          </c:val>
          <c:smooth val="1"/>
        </c:ser>
        <c:ser>
          <c:idx val="6"/>
          <c:order val="6"/>
          <c:tx>
            <c:strRef>
              <c:f>'Lång med nya tidsspann'!$B$8</c:f>
              <c:strCache>
                <c:ptCount val="1"/>
                <c:pt idx="0">
                  <c:v>Other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none"/>
          </c:marker>
          <c:cat>
            <c:numRef>
              <c:f>'Lång med nya tidsspann'!$C$1:$Z$1</c:f>
              <c:numCache>
                <c:formatCode>General</c:formatCode>
                <c:ptCount val="24"/>
                <c:pt idx="0">
                  <c:v>1850</c:v>
                </c:pt>
                <c:pt idx="1">
                  <c:v>1860</c:v>
                </c:pt>
                <c:pt idx="2">
                  <c:v>1870</c:v>
                </c:pt>
                <c:pt idx="3">
                  <c:v>1880</c:v>
                </c:pt>
                <c:pt idx="4">
                  <c:v>1890</c:v>
                </c:pt>
                <c:pt idx="5">
                  <c:v>1900</c:v>
                </c:pt>
                <c:pt idx="6">
                  <c:v>1910</c:v>
                </c:pt>
                <c:pt idx="7">
                  <c:v>1920</c:v>
                </c:pt>
                <c:pt idx="8">
                  <c:v>1930</c:v>
                </c:pt>
                <c:pt idx="9">
                  <c:v>1940</c:v>
                </c:pt>
                <c:pt idx="10">
                  <c:v>1950</c:v>
                </c:pt>
                <c:pt idx="11">
                  <c:v>1960</c:v>
                </c:pt>
                <c:pt idx="12">
                  <c:v>1970</c:v>
                </c:pt>
                <c:pt idx="13">
                  <c:v>1975</c:v>
                </c:pt>
                <c:pt idx="14">
                  <c:v>1984</c:v>
                </c:pt>
                <c:pt idx="15">
                  <c:v>1990</c:v>
                </c:pt>
                <c:pt idx="16">
                  <c:v>1995</c:v>
                </c:pt>
                <c:pt idx="17">
                  <c:v>2000</c:v>
                </c:pt>
                <c:pt idx="18">
                  <c:v>2005</c:v>
                </c:pt>
                <c:pt idx="19">
                  <c:v>2010</c:v>
                </c:pt>
                <c:pt idx="20">
                  <c:v>2014</c:v>
                </c:pt>
                <c:pt idx="21">
                  <c:v>2020</c:v>
                </c:pt>
                <c:pt idx="22">
                  <c:v>2025</c:v>
                </c:pt>
                <c:pt idx="23">
                  <c:v>2030</c:v>
                </c:pt>
              </c:numCache>
            </c:numRef>
          </c:cat>
          <c:val>
            <c:numRef>
              <c:f>'Lång med nya tidsspann'!$C$8:$Z$8</c:f>
              <c:numCache>
                <c:formatCode>General</c:formatCode>
                <c:ptCount val="24"/>
                <c:pt idx="3">
                  <c:v>17</c:v>
                </c:pt>
                <c:pt idx="4">
                  <c:v>19</c:v>
                </c:pt>
                <c:pt idx="5">
                  <c:v>21.5</c:v>
                </c:pt>
                <c:pt idx="6">
                  <c:v>25</c:v>
                </c:pt>
                <c:pt idx="7">
                  <c:v>18.5</c:v>
                </c:pt>
                <c:pt idx="8">
                  <c:v>17.799999999999997</c:v>
                </c:pt>
                <c:pt idx="9">
                  <c:v>16.200000000000003</c:v>
                </c:pt>
                <c:pt idx="10">
                  <c:v>13.700000000000003</c:v>
                </c:pt>
                <c:pt idx="11">
                  <c:v>19.900000000000006</c:v>
                </c:pt>
                <c:pt idx="12">
                  <c:v>20</c:v>
                </c:pt>
                <c:pt idx="13">
                  <c:v>17.349999999999998</c:v>
                </c:pt>
                <c:pt idx="14">
                  <c:v>14.679999999999998</c:v>
                </c:pt>
                <c:pt idx="15">
                  <c:v>15.449999999999996</c:v>
                </c:pt>
                <c:pt idx="16">
                  <c:v>17.809999999999999</c:v>
                </c:pt>
                <c:pt idx="17">
                  <c:v>19.019999999999989</c:v>
                </c:pt>
                <c:pt idx="18">
                  <c:v>18.77</c:v>
                </c:pt>
                <c:pt idx="19">
                  <c:v>20.690000000000008</c:v>
                </c:pt>
                <c:pt idx="20">
                  <c:v>21.980000000000004</c:v>
                </c:pt>
                <c:pt idx="21">
                  <c:v>24</c:v>
                </c:pt>
                <c:pt idx="22">
                  <c:v>26</c:v>
                </c:pt>
                <c:pt idx="23">
                  <c:v>28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958592"/>
        <c:axId val="122999296"/>
      </c:lineChart>
      <c:catAx>
        <c:axId val="86958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22999296"/>
        <c:crosses val="autoZero"/>
        <c:auto val="1"/>
        <c:lblAlgn val="ctr"/>
        <c:lblOffset val="100"/>
        <c:noMultiLvlLbl val="0"/>
      </c:catAx>
      <c:valAx>
        <c:axId val="12299929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600" b="0"/>
                </a:pPr>
                <a:r>
                  <a:rPr lang="en-GB" sz="1600" b="0"/>
                  <a:t>% of world mining</a:t>
                </a:r>
              </a:p>
            </c:rich>
          </c:tx>
          <c:layout>
            <c:manualLayout>
              <c:xMode val="edge"/>
              <c:yMode val="edge"/>
              <c:x val="6.5597355886069797E-3"/>
              <c:y val="0.2602554234963400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86958592"/>
        <c:crosses val="autoZero"/>
        <c:crossBetween val="between"/>
      </c:valAx>
      <c:spPr>
        <a:solidFill>
          <a:schemeClr val="tx1"/>
        </a:solidFill>
      </c:spPr>
    </c:plotArea>
    <c:legend>
      <c:legendPos val="r"/>
      <c:layout>
        <c:manualLayout>
          <c:xMode val="edge"/>
          <c:yMode val="edge"/>
          <c:x val="0.75280730533683293"/>
          <c:y val="5.2044601749308105E-2"/>
          <c:w val="0.23582020997375328"/>
          <c:h val="0.85615564379833675"/>
        </c:manualLayout>
      </c:layout>
      <c:overlay val="0"/>
      <c:spPr>
        <a:noFill/>
      </c:spPr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508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'[Price index (2).xlsx]RMG - price index'!$L$33:$AH$33</c:f>
              <c:numCache>
                <c:formatCode>General</c:formatCode>
                <c:ptCount val="2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</c:v>
                </c:pt>
                <c:pt idx="22">
                  <c:v>2017</c:v>
                </c:pt>
              </c:numCache>
            </c:numRef>
          </c:cat>
          <c:val>
            <c:numRef>
              <c:f>'[Price index (2).xlsx]RMG - price index'!$L$39:$AH$39</c:f>
              <c:numCache>
                <c:formatCode>0</c:formatCode>
                <c:ptCount val="23"/>
                <c:pt idx="0">
                  <c:v>100</c:v>
                </c:pt>
                <c:pt idx="1">
                  <c:v>89.973243617876889</c:v>
                </c:pt>
                <c:pt idx="2">
                  <c:v>89.562681197409404</c:v>
                </c:pt>
                <c:pt idx="3">
                  <c:v>73.635885006966333</c:v>
                </c:pt>
                <c:pt idx="4">
                  <c:v>73.884764866379257</c:v>
                </c:pt>
                <c:pt idx="5">
                  <c:v>85.006140609045588</c:v>
                </c:pt>
                <c:pt idx="6">
                  <c:v>75.402670065584019</c:v>
                </c:pt>
                <c:pt idx="7">
                  <c:v>77.835586548467063</c:v>
                </c:pt>
                <c:pt idx="8">
                  <c:v>97.292854730700554</c:v>
                </c:pt>
                <c:pt idx="9">
                  <c:v>125.57945557724375</c:v>
                </c:pt>
                <c:pt idx="10">
                  <c:v>150.67984251353778</c:v>
                </c:pt>
                <c:pt idx="11">
                  <c:v>224.77093674577225</c:v>
                </c:pt>
                <c:pt idx="12">
                  <c:v>276.08381337244185</c:v>
                </c:pt>
                <c:pt idx="13">
                  <c:v>280.87303685007021</c:v>
                </c:pt>
                <c:pt idx="14">
                  <c:v>236.48810400054435</c:v>
                </c:pt>
                <c:pt idx="15">
                  <c:v>330.868702597489</c:v>
                </c:pt>
                <c:pt idx="16">
                  <c:v>389.22871714899037</c:v>
                </c:pt>
                <c:pt idx="17">
                  <c:v>355.22448595151815</c:v>
                </c:pt>
                <c:pt idx="18">
                  <c:v>338.85969937783068</c:v>
                </c:pt>
                <c:pt idx="19">
                  <c:v>305.78368007739482</c:v>
                </c:pt>
                <c:pt idx="20">
                  <c:v>219.37818985066065</c:v>
                </c:pt>
                <c:pt idx="21">
                  <c:v>209.16250359610908</c:v>
                </c:pt>
                <c:pt idx="22">
                  <c:v>244.15530598741978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9300992"/>
        <c:axId val="112785600"/>
      </c:lineChart>
      <c:catAx>
        <c:axId val="89300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2785600"/>
        <c:crosses val="autoZero"/>
        <c:auto val="1"/>
        <c:lblAlgn val="ctr"/>
        <c:lblOffset val="100"/>
        <c:noMultiLvlLbl val="0"/>
      </c:catAx>
      <c:valAx>
        <c:axId val="112785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300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757125338727798E-2"/>
          <c:y val="4.1211174024005447E-2"/>
          <c:w val="0.89032694701708537"/>
          <c:h val="0.89946786457443961"/>
        </c:manualLayout>
      </c:layout>
      <c:bubbleChart>
        <c:varyColors val="0"/>
        <c:ser>
          <c:idx val="0"/>
          <c:order val="0"/>
          <c:invertIfNegative val="0"/>
          <c:dPt>
            <c:idx val="20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1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2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3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4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5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6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7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8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9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0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1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2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3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4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6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7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8"/>
            <c:invertIfNegative val="0"/>
            <c:bubble3D val="1"/>
            <c:spPr>
              <a:solidFill>
                <a:srgbClr val="C00000"/>
              </a:solidFill>
            </c:spPr>
          </c:dPt>
          <c:xVal>
            <c:numRef>
              <c:f>'GNI MCI motion'!$H$2:$H$42</c:f>
              <c:numCache>
                <c:formatCode>General</c:formatCode>
                <c:ptCount val="41"/>
                <c:pt idx="0">
                  <c:v>7730</c:v>
                </c:pt>
                <c:pt idx="1">
                  <c:v>1520</c:v>
                </c:pt>
                <c:pt idx="2">
                  <c:v>770</c:v>
                </c:pt>
                <c:pt idx="3">
                  <c:v>7200</c:v>
                </c:pt>
                <c:pt idx="4">
                  <c:v>4410</c:v>
                </c:pt>
                <c:pt idx="5">
                  <c:v>6210</c:v>
                </c:pt>
                <c:pt idx="6">
                  <c:v>1450</c:v>
                </c:pt>
                <c:pt idx="7">
                  <c:v>1530</c:v>
                </c:pt>
                <c:pt idx="8">
                  <c:v>3010</c:v>
                </c:pt>
                <c:pt idx="9">
                  <c:v>7130</c:v>
                </c:pt>
                <c:pt idx="10">
                  <c:v>1870</c:v>
                </c:pt>
                <c:pt idx="11">
                  <c:v>6450</c:v>
                </c:pt>
                <c:pt idx="12">
                  <c:v>8010</c:v>
                </c:pt>
                <c:pt idx="13">
                  <c:v>4610</c:v>
                </c:pt>
                <c:pt idx="14">
                  <c:v>5440</c:v>
                </c:pt>
                <c:pt idx="15">
                  <c:v>2210</c:v>
                </c:pt>
                <c:pt idx="16">
                  <c:v>3050</c:v>
                </c:pt>
                <c:pt idx="17">
                  <c:v>4460</c:v>
                </c:pt>
                <c:pt idx="18">
                  <c:v>4770</c:v>
                </c:pt>
                <c:pt idx="19">
                  <c:v>3160</c:v>
                </c:pt>
                <c:pt idx="20">
                  <c:v>4140</c:v>
                </c:pt>
                <c:pt idx="21">
                  <c:v>11650</c:v>
                </c:pt>
                <c:pt idx="22">
                  <c:v>1100</c:v>
                </c:pt>
                <c:pt idx="23">
                  <c:v>1750</c:v>
                </c:pt>
                <c:pt idx="24">
                  <c:v>2420</c:v>
                </c:pt>
                <c:pt idx="25">
                  <c:v>4360</c:v>
                </c:pt>
                <c:pt idx="26">
                  <c:v>3240</c:v>
                </c:pt>
                <c:pt idx="27">
                  <c:v>2970</c:v>
                </c:pt>
                <c:pt idx="28">
                  <c:v>810</c:v>
                </c:pt>
                <c:pt idx="29">
                  <c:v>11240</c:v>
                </c:pt>
                <c:pt idx="30">
                  <c:v>1120</c:v>
                </c:pt>
                <c:pt idx="31">
                  <c:v>5400</c:v>
                </c:pt>
                <c:pt idx="32">
                  <c:v>5480</c:v>
                </c:pt>
                <c:pt idx="33">
                  <c:v>760</c:v>
                </c:pt>
                <c:pt idx="34">
                  <c:v>1030</c:v>
                </c:pt>
                <c:pt idx="35">
                  <c:v>1190</c:v>
                </c:pt>
                <c:pt idx="36">
                  <c:v>1410</c:v>
                </c:pt>
                <c:pt idx="37">
                  <c:v>1020</c:v>
                </c:pt>
                <c:pt idx="38">
                  <c:v>15000</c:v>
                </c:pt>
                <c:pt idx="39">
                  <c:v>1860</c:v>
                </c:pt>
              </c:numCache>
            </c:numRef>
          </c:xVal>
          <c:yVal>
            <c:numRef>
              <c:f>'GNI MCI motion'!$I$2:$I$42</c:f>
              <c:numCache>
                <c:formatCode>General</c:formatCode>
                <c:ptCount val="41"/>
                <c:pt idx="0">
                  <c:v>94.48</c:v>
                </c:pt>
                <c:pt idx="1">
                  <c:v>92.233400000000003</c:v>
                </c:pt>
                <c:pt idx="2">
                  <c:v>92.155600000000007</c:v>
                </c:pt>
                <c:pt idx="3">
                  <c:v>91.2864</c:v>
                </c:pt>
                <c:pt idx="4">
                  <c:v>89.957800000000006</c:v>
                </c:pt>
                <c:pt idx="5">
                  <c:v>89.094700000000003</c:v>
                </c:pt>
                <c:pt idx="6">
                  <c:v>87.642099999999999</c:v>
                </c:pt>
                <c:pt idx="7">
                  <c:v>87.525599999999997</c:v>
                </c:pt>
                <c:pt idx="8">
                  <c:v>85.908699999999996</c:v>
                </c:pt>
                <c:pt idx="9">
                  <c:v>83.067099999999996</c:v>
                </c:pt>
                <c:pt idx="10">
                  <c:v>81.297499999999999</c:v>
                </c:pt>
                <c:pt idx="11">
                  <c:v>80.529399999999995</c:v>
                </c:pt>
                <c:pt idx="12">
                  <c:v>79.378900000000002</c:v>
                </c:pt>
                <c:pt idx="13">
                  <c:v>79.117199999999997</c:v>
                </c:pt>
                <c:pt idx="14">
                  <c:v>78.845500000000001</c:v>
                </c:pt>
                <c:pt idx="15">
                  <c:v>78.712800000000001</c:v>
                </c:pt>
                <c:pt idx="16">
                  <c:v>78.146600000000007</c:v>
                </c:pt>
                <c:pt idx="17">
                  <c:v>78.025099999999995</c:v>
                </c:pt>
                <c:pt idx="18">
                  <c:v>74.897900000000007</c:v>
                </c:pt>
                <c:pt idx="19">
                  <c:v>72.600800000000007</c:v>
                </c:pt>
                <c:pt idx="20">
                  <c:v>6.3739999999999997</c:v>
                </c:pt>
                <c:pt idx="21">
                  <c:v>6.2965</c:v>
                </c:pt>
                <c:pt idx="22">
                  <c:v>5.9476000000000004</c:v>
                </c:pt>
                <c:pt idx="23">
                  <c:v>5.5373000000000001</c:v>
                </c:pt>
                <c:pt idx="24">
                  <c:v>5.4824999999999999</c:v>
                </c:pt>
                <c:pt idx="25">
                  <c:v>5.1337000000000002</c:v>
                </c:pt>
                <c:pt idx="26">
                  <c:v>4.9010999999999996</c:v>
                </c:pt>
                <c:pt idx="27">
                  <c:v>4.7849000000000004</c:v>
                </c:pt>
                <c:pt idx="28">
                  <c:v>4.4359999999999999</c:v>
                </c:pt>
                <c:pt idx="29">
                  <c:v>4.3197000000000001</c:v>
                </c:pt>
                <c:pt idx="30">
                  <c:v>4.0484</c:v>
                </c:pt>
                <c:pt idx="31">
                  <c:v>3.7383000000000002</c:v>
                </c:pt>
                <c:pt idx="32">
                  <c:v>3.5057999999999998</c:v>
                </c:pt>
                <c:pt idx="33">
                  <c:v>2.9243999999999999</c:v>
                </c:pt>
                <c:pt idx="34">
                  <c:v>2.7692999999999999</c:v>
                </c:pt>
                <c:pt idx="35">
                  <c:v>1.9942</c:v>
                </c:pt>
                <c:pt idx="36">
                  <c:v>1.7616000000000001</c:v>
                </c:pt>
                <c:pt idx="37">
                  <c:v>1.6453</c:v>
                </c:pt>
                <c:pt idx="38">
                  <c:v>1.4128000000000001</c:v>
                </c:pt>
                <c:pt idx="39">
                  <c:v>1.2965</c:v>
                </c:pt>
              </c:numCache>
            </c:numRef>
          </c:yVal>
          <c:bubbleSize>
            <c:numRef>
              <c:f>'GNI MCI motion'!$J$2:$J$42</c:f>
              <c:numCache>
                <c:formatCode>General</c:formatCode>
                <c:ptCount val="4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</c:numCache>
            </c:numRef>
          </c:bubbleSize>
          <c:bubble3D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"/>
        <c:showNegBubbles val="0"/>
        <c:axId val="112786752"/>
        <c:axId val="122994688"/>
      </c:bubbleChart>
      <c:valAx>
        <c:axId val="112786752"/>
        <c:scaling>
          <c:orientation val="minMax"/>
          <c:max val="3000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  <c:crossAx val="122994688"/>
        <c:crosses val="autoZero"/>
        <c:crossBetween val="midCat"/>
      </c:valAx>
      <c:valAx>
        <c:axId val="122994688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  <c:crossAx val="112786752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797777164435038E-2"/>
          <c:y val="3.6061772684643251E-2"/>
          <c:w val="0.8929436275782886"/>
          <c:h val="0.88256867688163698"/>
        </c:manualLayout>
      </c:layout>
      <c:bubbleChart>
        <c:varyColors val="0"/>
        <c:ser>
          <c:idx val="0"/>
          <c:order val="0"/>
          <c:invertIfNegative val="0"/>
          <c:dPt>
            <c:idx val="20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1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2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3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4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5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6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7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8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29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0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1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2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3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4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5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6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7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8"/>
            <c:invertIfNegative val="0"/>
            <c:bubble3D val="1"/>
            <c:spPr>
              <a:solidFill>
                <a:srgbClr val="C00000"/>
              </a:solidFill>
            </c:spPr>
          </c:dPt>
          <c:dPt>
            <c:idx val="39"/>
            <c:invertIfNegative val="0"/>
            <c:bubble3D val="1"/>
            <c:spPr>
              <a:solidFill>
                <a:srgbClr val="C00000"/>
              </a:solidFill>
            </c:spPr>
          </c:dPt>
          <c:xVal>
            <c:numRef>
              <c:f>'GNI MCI motion'!$N$2:$N$42</c:f>
              <c:numCache>
                <c:formatCode>General</c:formatCode>
                <c:ptCount val="41"/>
                <c:pt idx="0">
                  <c:v>21470</c:v>
                </c:pt>
                <c:pt idx="1">
                  <c:v>2800</c:v>
                </c:pt>
                <c:pt idx="2">
                  <c:v>1140</c:v>
                </c:pt>
                <c:pt idx="3">
                  <c:v>12770</c:v>
                </c:pt>
                <c:pt idx="4">
                  <c:v>11650</c:v>
                </c:pt>
                <c:pt idx="5">
                  <c:v>22310</c:v>
                </c:pt>
                <c:pt idx="6">
                  <c:v>3670</c:v>
                </c:pt>
                <c:pt idx="7">
                  <c:v>3920</c:v>
                </c:pt>
                <c:pt idx="8">
                  <c:v>7180</c:v>
                </c:pt>
                <c:pt idx="9">
                  <c:v>16500</c:v>
                </c:pt>
                <c:pt idx="10">
                  <c:v>1660</c:v>
                </c:pt>
                <c:pt idx="11">
                  <c:v>15660</c:v>
                </c:pt>
                <c:pt idx="12">
                  <c:v>15650</c:v>
                </c:pt>
                <c:pt idx="13">
                  <c:v>10210</c:v>
                </c:pt>
                <c:pt idx="14">
                  <c:v>24260</c:v>
                </c:pt>
                <c:pt idx="15">
                  <c:v>3710</c:v>
                </c:pt>
                <c:pt idx="16">
                  <c:v>6320</c:v>
                </c:pt>
                <c:pt idx="17">
                  <c:v>9990</c:v>
                </c:pt>
                <c:pt idx="18">
                  <c:v>8480</c:v>
                </c:pt>
                <c:pt idx="19">
                  <c:v>11040</c:v>
                </c:pt>
                <c:pt idx="20">
                  <c:v>7290</c:v>
                </c:pt>
                <c:pt idx="21">
                  <c:v>13340</c:v>
                </c:pt>
                <c:pt idx="22">
                  <c:v>2030</c:v>
                </c:pt>
                <c:pt idx="23">
                  <c:v>3050</c:v>
                </c:pt>
                <c:pt idx="24">
                  <c:v>3740</c:v>
                </c:pt>
                <c:pt idx="25">
                  <c:v>7800</c:v>
                </c:pt>
                <c:pt idx="26">
                  <c:v>5370</c:v>
                </c:pt>
                <c:pt idx="27">
                  <c:v>5630</c:v>
                </c:pt>
                <c:pt idx="28">
                  <c:v>3090</c:v>
                </c:pt>
                <c:pt idx="29">
                  <c:v>24940</c:v>
                </c:pt>
                <c:pt idx="30">
                  <c:v>3350</c:v>
                </c:pt>
                <c:pt idx="31">
                  <c:v>11030</c:v>
                </c:pt>
                <c:pt idx="32">
                  <c:v>12230</c:v>
                </c:pt>
                <c:pt idx="33">
                  <c:v>2080</c:v>
                </c:pt>
                <c:pt idx="34">
                  <c:v>2440</c:v>
                </c:pt>
                <c:pt idx="35">
                  <c:v>1400</c:v>
                </c:pt>
                <c:pt idx="36">
                  <c:v>1500</c:v>
                </c:pt>
                <c:pt idx="37">
                  <c:v>1490</c:v>
                </c:pt>
                <c:pt idx="38" formatCode="#,##0">
                  <c:v>7820</c:v>
                </c:pt>
                <c:pt idx="39">
                  <c:v>29860</c:v>
                </c:pt>
              </c:numCache>
            </c:numRef>
          </c:xVal>
          <c:yVal>
            <c:numRef>
              <c:f>'GNI MCI motion'!$O$2:$O$42</c:f>
              <c:numCache>
                <c:formatCode>General</c:formatCode>
                <c:ptCount val="41"/>
                <c:pt idx="0">
                  <c:v>95.25</c:v>
                </c:pt>
                <c:pt idx="1">
                  <c:v>93.38</c:v>
                </c:pt>
                <c:pt idx="2">
                  <c:v>88.65</c:v>
                </c:pt>
                <c:pt idx="3">
                  <c:v>89.22</c:v>
                </c:pt>
                <c:pt idx="4">
                  <c:v>91.42</c:v>
                </c:pt>
                <c:pt idx="5">
                  <c:v>80.42</c:v>
                </c:pt>
                <c:pt idx="6">
                  <c:v>92.63</c:v>
                </c:pt>
                <c:pt idx="7">
                  <c:v>84.49</c:v>
                </c:pt>
                <c:pt idx="8">
                  <c:v>89.87</c:v>
                </c:pt>
                <c:pt idx="9">
                  <c:v>81</c:v>
                </c:pt>
                <c:pt idx="10">
                  <c:v>78.78</c:v>
                </c:pt>
                <c:pt idx="11">
                  <c:v>88.99</c:v>
                </c:pt>
                <c:pt idx="12">
                  <c:v>77.05</c:v>
                </c:pt>
                <c:pt idx="13">
                  <c:v>75.88</c:v>
                </c:pt>
                <c:pt idx="14">
                  <c:v>76.05</c:v>
                </c:pt>
                <c:pt idx="15">
                  <c:v>88.53</c:v>
                </c:pt>
                <c:pt idx="16">
                  <c:v>77.47</c:v>
                </c:pt>
                <c:pt idx="17">
                  <c:v>86.18</c:v>
                </c:pt>
                <c:pt idx="18">
                  <c:v>56.19</c:v>
                </c:pt>
                <c:pt idx="19">
                  <c:v>93.87</c:v>
                </c:pt>
                <c:pt idx="20">
                  <c:v>62.36</c:v>
                </c:pt>
                <c:pt idx="21">
                  <c:v>8.5</c:v>
                </c:pt>
                <c:pt idx="22">
                  <c:v>27.72</c:v>
                </c:pt>
                <c:pt idx="23">
                  <c:v>1.7</c:v>
                </c:pt>
                <c:pt idx="24">
                  <c:v>14.65</c:v>
                </c:pt>
                <c:pt idx="25">
                  <c:v>4.12</c:v>
                </c:pt>
                <c:pt idx="26">
                  <c:v>9.8800000000000008</c:v>
                </c:pt>
                <c:pt idx="27">
                  <c:v>3.66</c:v>
                </c:pt>
                <c:pt idx="28">
                  <c:v>17.3</c:v>
                </c:pt>
                <c:pt idx="29">
                  <c:v>3.43</c:v>
                </c:pt>
                <c:pt idx="30">
                  <c:v>5.68</c:v>
                </c:pt>
                <c:pt idx="31">
                  <c:v>6.77</c:v>
                </c:pt>
                <c:pt idx="32">
                  <c:v>17.02</c:v>
                </c:pt>
                <c:pt idx="33">
                  <c:v>16.23</c:v>
                </c:pt>
                <c:pt idx="34">
                  <c:v>12.97</c:v>
                </c:pt>
                <c:pt idx="35">
                  <c:v>11.96</c:v>
                </c:pt>
                <c:pt idx="36">
                  <c:v>17.25</c:v>
                </c:pt>
                <c:pt idx="37">
                  <c:v>9.3000000000000007</c:v>
                </c:pt>
                <c:pt idx="38">
                  <c:v>7.69</c:v>
                </c:pt>
                <c:pt idx="39">
                  <c:v>11.95</c:v>
                </c:pt>
                <c:pt idx="40">
                  <c:v>0.43</c:v>
                </c:pt>
              </c:numCache>
            </c:numRef>
          </c:yVal>
          <c:bubbleSize>
            <c:numRef>
              <c:f>'GNI MCI motion'!$P$2:$P$42</c:f>
              <c:numCache>
                <c:formatCode>General</c:formatCode>
                <c:ptCount val="4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</c:numCache>
            </c:numRef>
          </c:bubbleSize>
          <c:bubble3D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"/>
        <c:showNegBubbles val="0"/>
        <c:axId val="122996992"/>
        <c:axId val="122997568"/>
      </c:bubbleChart>
      <c:valAx>
        <c:axId val="122996992"/>
        <c:scaling>
          <c:orientation val="minMax"/>
          <c:max val="3000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  <c:crossAx val="122997568"/>
        <c:crosses val="autoZero"/>
        <c:crossBetween val="midCat"/>
      </c:valAx>
      <c:valAx>
        <c:axId val="122997568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  <c:crossAx val="122996992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SSA!$P$48</c:f>
              <c:strCache>
                <c:ptCount val="1"/>
                <c:pt idx="0">
                  <c:v>Mining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accent1"/>
              </a:solidFill>
            </a:ln>
          </c:spPr>
          <c:invertIfNegative val="0"/>
          <c:cat>
            <c:strRef>
              <c:f>SSA!$R$47:$T$47</c:f>
              <c:strCache>
                <c:ptCount val="3"/>
                <c:pt idx="0">
                  <c:v>1995-2014</c:v>
                </c:pt>
                <c:pt idx="1">
                  <c:v>2000-2011</c:v>
                </c:pt>
                <c:pt idx="2">
                  <c:v>2005-2014</c:v>
                </c:pt>
              </c:strCache>
            </c:strRef>
          </c:cat>
          <c:val>
            <c:numRef>
              <c:f>SSA!$R$48:$T$48</c:f>
              <c:numCache>
                <c:formatCode>0.00</c:formatCode>
                <c:ptCount val="3"/>
                <c:pt idx="0" formatCode="0.0">
                  <c:v>19.007419755856457</c:v>
                </c:pt>
                <c:pt idx="1">
                  <c:v>14.372994351155649</c:v>
                </c:pt>
                <c:pt idx="2">
                  <c:v>10.060257555266965</c:v>
                </c:pt>
              </c:numCache>
            </c:numRef>
          </c:val>
        </c:ser>
        <c:ser>
          <c:idx val="1"/>
          <c:order val="1"/>
          <c:tx>
            <c:strRef>
              <c:f>SSA!$P$49</c:f>
              <c:strCache>
                <c:ptCount val="1"/>
                <c:pt idx="0">
                  <c:v>Non-mining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SSA!$R$47:$T$47</c:f>
              <c:strCache>
                <c:ptCount val="3"/>
                <c:pt idx="0">
                  <c:v>1995-2014</c:v>
                </c:pt>
                <c:pt idx="1">
                  <c:v>2000-2011</c:v>
                </c:pt>
                <c:pt idx="2">
                  <c:v>2005-2014</c:v>
                </c:pt>
              </c:strCache>
            </c:strRef>
          </c:cat>
          <c:val>
            <c:numRef>
              <c:f>SSA!$R$49:$T$49</c:f>
              <c:numCache>
                <c:formatCode>0.00</c:formatCode>
                <c:ptCount val="3"/>
                <c:pt idx="0" formatCode="0.0">
                  <c:v>15.512867941475344</c:v>
                </c:pt>
                <c:pt idx="1">
                  <c:v>9.8734264168436958</c:v>
                </c:pt>
                <c:pt idx="2">
                  <c:v>6.3382340519615719</c:v>
                </c:pt>
              </c:numCache>
            </c:numRef>
          </c:val>
        </c:ser>
        <c:ser>
          <c:idx val="2"/>
          <c:order val="2"/>
          <c:tx>
            <c:strRef>
              <c:f>SSA!$P$50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</c:spPr>
          <c:invertIfNegative val="0"/>
          <c:cat>
            <c:strRef>
              <c:f>SSA!$R$47:$T$47</c:f>
              <c:strCache>
                <c:ptCount val="3"/>
                <c:pt idx="0">
                  <c:v>1995-2014</c:v>
                </c:pt>
                <c:pt idx="1">
                  <c:v>2000-2011</c:v>
                </c:pt>
                <c:pt idx="2">
                  <c:v>2005-2014</c:v>
                </c:pt>
              </c:strCache>
            </c:strRef>
          </c:cat>
          <c:val>
            <c:numRef>
              <c:f>SSA!$R$50:$T$50</c:f>
              <c:numCache>
                <c:formatCode>0.00</c:formatCode>
                <c:ptCount val="3"/>
                <c:pt idx="0" formatCode="0.0">
                  <c:v>15.563732578366018</c:v>
                </c:pt>
                <c:pt idx="1">
                  <c:v>10.082856585371808</c:v>
                </c:pt>
                <c:pt idx="2">
                  <c:v>7.2606248447171602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4899072"/>
        <c:axId val="123001600"/>
      </c:barChart>
      <c:catAx>
        <c:axId val="10489907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600" b="0">
                <a:solidFill>
                  <a:schemeClr val="bg1"/>
                </a:solidFill>
              </a:defRPr>
            </a:pPr>
            <a:endParaRPr lang="en-US"/>
          </a:p>
        </c:txPr>
        <c:crossAx val="123001600"/>
        <c:crosses val="autoZero"/>
        <c:auto val="1"/>
        <c:lblAlgn val="ctr"/>
        <c:lblOffset val="100"/>
        <c:noMultiLvlLbl val="0"/>
      </c:catAx>
      <c:valAx>
        <c:axId val="123001600"/>
        <c:scaling>
          <c:orientation val="minMax"/>
        </c:scaling>
        <c:delete val="0"/>
        <c:axPos val="b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/>
                </a:solidFill>
              </a:defRPr>
            </a:pPr>
            <a:endParaRPr lang="en-US"/>
          </a:p>
        </c:txPr>
        <c:crossAx val="1048990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285899519628481"/>
          <c:y val="0.15602425532017683"/>
          <c:w val="0.1495037734879546"/>
          <c:h val="0.61296188292484188"/>
        </c:manualLayout>
      </c:layout>
      <c:overlay val="0"/>
      <c:txPr>
        <a:bodyPr/>
        <a:lstStyle/>
        <a:p>
          <a:pPr>
            <a:defRPr sz="1600" b="0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b="0">
              <a:solidFill>
                <a:schemeClr val="bg1"/>
              </a:solidFill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0408889860989599E-2"/>
          <c:y val="9.7929396620448889E-2"/>
          <c:w val="0.94424759405074365"/>
          <c:h val="0.833294188980019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Data!$AL$245</c:f>
              <c:strCache>
                <c:ptCount val="1"/>
                <c:pt idx="0">
                  <c:v>1996-2015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1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4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tx1"/>
              </a:solidFill>
            </c:spPr>
          </c:dPt>
          <c:dPt>
            <c:idx val="6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7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tx1"/>
              </a:solidFill>
            </c:spPr>
          </c:dPt>
          <c:dPt>
            <c:idx val="9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1"/>
            <c:invertIfNegative val="0"/>
            <c:bubble3D val="0"/>
            <c:spPr>
              <a:solidFill>
                <a:schemeClr val="tx1"/>
              </a:solidFill>
            </c:spPr>
          </c:dPt>
          <c:dPt>
            <c:idx val="1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3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4"/>
            <c:invertIfNegative val="0"/>
            <c:bubble3D val="0"/>
            <c:spPr>
              <a:solidFill>
                <a:schemeClr val="tx1"/>
              </a:solidFill>
            </c:spPr>
          </c:dPt>
          <c:dPt>
            <c:idx val="15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6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7"/>
            <c:invertIfNegative val="0"/>
            <c:bubble3D val="0"/>
            <c:spPr>
              <a:solidFill>
                <a:schemeClr val="tx1"/>
              </a:solidFill>
            </c:spPr>
          </c:dPt>
          <c:cat>
            <c:strRef>
              <c:f>Data!$AK$246:$AK$263</c:f>
              <c:strCache>
                <c:ptCount val="18"/>
                <c:pt idx="0">
                  <c:v>Mining</c:v>
                </c:pt>
                <c:pt idx="1">
                  <c:v>Non-mining</c:v>
                </c:pt>
                <c:pt idx="2">
                  <c:v>Oil</c:v>
                </c:pt>
                <c:pt idx="3">
                  <c:v>Mining</c:v>
                </c:pt>
                <c:pt idx="4">
                  <c:v>Non-mining</c:v>
                </c:pt>
                <c:pt idx="5">
                  <c:v>Oil</c:v>
                </c:pt>
                <c:pt idx="6">
                  <c:v>Mining</c:v>
                </c:pt>
                <c:pt idx="7">
                  <c:v>Non-mining</c:v>
                </c:pt>
                <c:pt idx="8">
                  <c:v>Oil</c:v>
                </c:pt>
                <c:pt idx="9">
                  <c:v>Mining</c:v>
                </c:pt>
                <c:pt idx="10">
                  <c:v>Non-mining</c:v>
                </c:pt>
                <c:pt idx="11">
                  <c:v>Oil</c:v>
                </c:pt>
                <c:pt idx="12">
                  <c:v>Mining</c:v>
                </c:pt>
                <c:pt idx="13">
                  <c:v>Non-mining</c:v>
                </c:pt>
                <c:pt idx="14">
                  <c:v>Oil</c:v>
                </c:pt>
                <c:pt idx="15">
                  <c:v>Mining</c:v>
                </c:pt>
                <c:pt idx="16">
                  <c:v>Non-mining</c:v>
                </c:pt>
                <c:pt idx="17">
                  <c:v>Oil</c:v>
                </c:pt>
              </c:strCache>
            </c:strRef>
          </c:cat>
          <c:val>
            <c:numRef>
              <c:f>Data!$AL$246:$AL$263</c:f>
              <c:numCache>
                <c:formatCode>General</c:formatCode>
                <c:ptCount val="18"/>
                <c:pt idx="0">
                  <c:v>12.896924818192963</c:v>
                </c:pt>
                <c:pt idx="1">
                  <c:v>5.7568649785899701</c:v>
                </c:pt>
                <c:pt idx="2">
                  <c:v>-13.733134719827042</c:v>
                </c:pt>
                <c:pt idx="3">
                  <c:v>6.0876033040788666</c:v>
                </c:pt>
                <c:pt idx="4">
                  <c:v>1.0429677783492541</c:v>
                </c:pt>
                <c:pt idx="5">
                  <c:v>-9.7280512812526236</c:v>
                </c:pt>
                <c:pt idx="6">
                  <c:v>38.543151338377612</c:v>
                </c:pt>
                <c:pt idx="7">
                  <c:v>12.485700674227258</c:v>
                </c:pt>
                <c:pt idx="8">
                  <c:v>11.555944220625628</c:v>
                </c:pt>
                <c:pt idx="9">
                  <c:v>22.427387352490605</c:v>
                </c:pt>
                <c:pt idx="10">
                  <c:v>7.5076445345172989</c:v>
                </c:pt>
                <c:pt idx="11">
                  <c:v>7.2370008005381976</c:v>
                </c:pt>
                <c:pt idx="12">
                  <c:v>41.845287774748009</c:v>
                </c:pt>
                <c:pt idx="13">
                  <c:v>15.917851881448511</c:v>
                </c:pt>
                <c:pt idx="14">
                  <c:v>21.035849452079635</c:v>
                </c:pt>
                <c:pt idx="15">
                  <c:v>26.255013754945519</c:v>
                </c:pt>
                <c:pt idx="16">
                  <c:v>11.83570858067436</c:v>
                </c:pt>
                <c:pt idx="17">
                  <c:v>15.557569536054508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axId val="105051648"/>
        <c:axId val="122816768"/>
      </c:barChart>
      <c:catAx>
        <c:axId val="10505164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  <c:crossAx val="122816768"/>
        <c:crosses val="autoZero"/>
        <c:auto val="1"/>
        <c:lblAlgn val="ctr"/>
        <c:lblOffset val="100"/>
        <c:noMultiLvlLbl val="0"/>
      </c:catAx>
      <c:valAx>
        <c:axId val="12281676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  <c:crossAx val="1050516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076711949132552E-2"/>
          <c:y val="5.0925925925925923E-2"/>
          <c:w val="0.72748668059077204"/>
          <c:h val="0.8330941965587634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Data!$Y$48</c:f>
              <c:strCache>
                <c:ptCount val="1"/>
                <c:pt idx="0">
                  <c:v>Mining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strRef>
              <c:f>Data!$AA$47:$AC$47</c:f>
              <c:strCache>
                <c:ptCount val="3"/>
                <c:pt idx="0">
                  <c:v>1995-2014</c:v>
                </c:pt>
                <c:pt idx="1">
                  <c:v>2000-2011</c:v>
                </c:pt>
                <c:pt idx="2">
                  <c:v>2005-2014</c:v>
                </c:pt>
              </c:strCache>
            </c:strRef>
          </c:cat>
          <c:val>
            <c:numRef>
              <c:f>Data!$AA$48:$AC$48</c:f>
              <c:numCache>
                <c:formatCode>0.00</c:formatCode>
                <c:ptCount val="3"/>
                <c:pt idx="0" formatCode="0.0">
                  <c:v>12.896924818192963</c:v>
                </c:pt>
                <c:pt idx="1">
                  <c:v>1.979503638816984</c:v>
                </c:pt>
                <c:pt idx="2">
                  <c:v>1.4245139029871303</c:v>
                </c:pt>
              </c:numCache>
            </c:numRef>
          </c:val>
        </c:ser>
        <c:ser>
          <c:idx val="1"/>
          <c:order val="1"/>
          <c:tx>
            <c:strRef>
              <c:f>Data!$Y$49</c:f>
              <c:strCache>
                <c:ptCount val="1"/>
                <c:pt idx="0">
                  <c:v>Non-mining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Data!$AA$47:$AC$47</c:f>
              <c:strCache>
                <c:ptCount val="3"/>
                <c:pt idx="0">
                  <c:v>1995-2014</c:v>
                </c:pt>
                <c:pt idx="1">
                  <c:v>2000-2011</c:v>
                </c:pt>
                <c:pt idx="2">
                  <c:v>2005-2014</c:v>
                </c:pt>
              </c:strCache>
            </c:strRef>
          </c:cat>
          <c:val>
            <c:numRef>
              <c:f>Data!$AA$49:$AC$49</c:f>
              <c:numCache>
                <c:formatCode>0.00</c:formatCode>
                <c:ptCount val="3"/>
                <c:pt idx="0" formatCode="0.0">
                  <c:v>5.7568649785899701</c:v>
                </c:pt>
                <c:pt idx="1">
                  <c:v>2.61839343181799</c:v>
                </c:pt>
                <c:pt idx="2">
                  <c:v>-6.3761592054137717</c:v>
                </c:pt>
              </c:numCache>
            </c:numRef>
          </c:val>
        </c:ser>
        <c:ser>
          <c:idx val="2"/>
          <c:order val="2"/>
          <c:tx>
            <c:strRef>
              <c:f>Data!$Y$50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</c:spPr>
          <c:invertIfNegative val="0"/>
          <c:cat>
            <c:strRef>
              <c:f>Data!$AA$47:$AC$47</c:f>
              <c:strCache>
                <c:ptCount val="3"/>
                <c:pt idx="0">
                  <c:v>1995-2014</c:v>
                </c:pt>
                <c:pt idx="1">
                  <c:v>2000-2011</c:v>
                </c:pt>
                <c:pt idx="2">
                  <c:v>2005-2014</c:v>
                </c:pt>
              </c:strCache>
            </c:strRef>
          </c:cat>
          <c:val>
            <c:numRef>
              <c:f>Data!$AA$50:$AC$50</c:f>
              <c:numCache>
                <c:formatCode>0.00</c:formatCode>
                <c:ptCount val="3"/>
                <c:pt idx="0" formatCode="0.0">
                  <c:v>-13.733134719827042</c:v>
                </c:pt>
                <c:pt idx="1">
                  <c:v>1.2882284919420883</c:v>
                </c:pt>
                <c:pt idx="2">
                  <c:v>1.1164250714438315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3066368"/>
        <c:axId val="122818496"/>
      </c:barChart>
      <c:catAx>
        <c:axId val="123066368"/>
        <c:scaling>
          <c:orientation val="minMax"/>
        </c:scaling>
        <c:delete val="1"/>
        <c:axPos val="l"/>
        <c:majorTickMark val="out"/>
        <c:minorTickMark val="none"/>
        <c:tickLblPos val="nextTo"/>
        <c:crossAx val="122818496"/>
        <c:crosses val="autoZero"/>
        <c:auto val="1"/>
        <c:lblAlgn val="ctr"/>
        <c:lblOffset val="100"/>
        <c:noMultiLvlLbl val="0"/>
      </c:catAx>
      <c:valAx>
        <c:axId val="122818496"/>
        <c:scaling>
          <c:orientation val="minMax"/>
          <c:min val="-15"/>
        </c:scaling>
        <c:delete val="0"/>
        <c:axPos val="b"/>
        <c:majorGridlines/>
        <c:numFmt formatCode="0.0" sourceLinked="1"/>
        <c:majorTickMark val="out"/>
        <c:minorTickMark val="none"/>
        <c:tickLblPos val="nextTo"/>
        <c:crossAx val="123066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677422746813347"/>
          <c:y val="0.25176102227957575"/>
          <c:w val="0.26154571058155368"/>
          <c:h val="0.3472418662883611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906DCC-7ABA-42A1-8A94-09371056E04E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2299AB4-B062-46BC-8473-5EAFD36D23FB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pPr algn="ctr"/>
          <a:r>
            <a:rPr lang="en-GB" sz="1800" dirty="0" smtClean="0"/>
            <a:t>ECONOMIC IMPACT</a:t>
          </a:r>
          <a:r>
            <a:rPr lang="en-GB" sz="2400" dirty="0" smtClean="0"/>
            <a:t>   </a:t>
          </a:r>
          <a:endParaRPr lang="en-GB" sz="2400" dirty="0"/>
        </a:p>
      </dgm:t>
    </dgm:pt>
    <dgm:pt modelId="{B8A5566C-F5D0-45B1-A250-C4DC13D9C33A}" type="parTrans" cxnId="{81C547CA-87CB-4866-88EC-A01F74DBA10D}">
      <dgm:prSet/>
      <dgm:spPr/>
      <dgm:t>
        <a:bodyPr/>
        <a:lstStyle/>
        <a:p>
          <a:endParaRPr lang="en-GB"/>
        </a:p>
      </dgm:t>
    </dgm:pt>
    <dgm:pt modelId="{AC9A9990-6292-4FC8-9C04-EAA1A4715E9C}" type="sibTrans" cxnId="{81C547CA-87CB-4866-88EC-A01F74DBA10D}">
      <dgm:prSet/>
      <dgm:spPr/>
      <dgm:t>
        <a:bodyPr/>
        <a:lstStyle/>
        <a:p>
          <a:endParaRPr lang="en-GB"/>
        </a:p>
      </dgm:t>
    </dgm:pt>
    <dgm:pt modelId="{3A117CD1-E8B7-4BC0-8012-C298D9A21C25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GB" sz="1200" b="1" dirty="0" smtClean="0"/>
            <a:t>Financial contributions</a:t>
          </a:r>
        </a:p>
        <a:p>
          <a:r>
            <a:rPr lang="en-GB" sz="1200" b="1" dirty="0" smtClean="0"/>
            <a:t>Technology contributions</a:t>
          </a:r>
        </a:p>
        <a:p>
          <a:r>
            <a:rPr lang="en-GB" sz="1200" b="1" dirty="0" smtClean="0"/>
            <a:t>Employment </a:t>
          </a:r>
        </a:p>
        <a:p>
          <a:r>
            <a:rPr lang="en-GB" sz="1200" b="1" dirty="0" smtClean="0"/>
            <a:t>Exports</a:t>
          </a:r>
        </a:p>
        <a:p>
          <a:r>
            <a:rPr lang="en-GB" sz="1200" b="1" dirty="0" smtClean="0"/>
            <a:t>Government income</a:t>
          </a:r>
          <a:endParaRPr lang="en-GB" sz="1200" b="1" dirty="0"/>
        </a:p>
      </dgm:t>
    </dgm:pt>
    <dgm:pt modelId="{6BA02899-84D1-4AEB-B90C-D34B9A9CBE2A}" type="parTrans" cxnId="{ABCA9AD9-2C1F-4B3B-91AB-B641B21F5122}">
      <dgm:prSet/>
      <dgm:spPr/>
      <dgm:t>
        <a:bodyPr/>
        <a:lstStyle/>
        <a:p>
          <a:endParaRPr lang="en-GB"/>
        </a:p>
      </dgm:t>
    </dgm:pt>
    <dgm:pt modelId="{8179ACFF-B198-4C56-9BCE-05F34E9AE398}" type="sibTrans" cxnId="{ABCA9AD9-2C1F-4B3B-91AB-B641B21F5122}">
      <dgm:prSet/>
      <dgm:spPr/>
      <dgm:t>
        <a:bodyPr/>
        <a:lstStyle/>
        <a:p>
          <a:endParaRPr lang="en-GB"/>
        </a:p>
      </dgm:t>
    </dgm:pt>
    <dgm:pt modelId="{754B79E4-CDB7-4E2A-A9B5-41DFF38DED0A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GB" sz="1400" dirty="0" smtClean="0"/>
            <a:t>Direct economic effects</a:t>
          </a:r>
          <a:endParaRPr lang="en-GB" sz="1400" dirty="0"/>
        </a:p>
      </dgm:t>
    </dgm:pt>
    <dgm:pt modelId="{D197CF10-1FA7-4A95-B929-53EDC6CFC3ED}" type="parTrans" cxnId="{13E92D87-3481-4AF5-BE00-F77F933C7104}">
      <dgm:prSet/>
      <dgm:spPr/>
      <dgm:t>
        <a:bodyPr/>
        <a:lstStyle/>
        <a:p>
          <a:endParaRPr lang="en-GB"/>
        </a:p>
      </dgm:t>
    </dgm:pt>
    <dgm:pt modelId="{C966E08C-09E2-4BEC-ACDD-D70B1C4E9457}" type="sibTrans" cxnId="{13E92D87-3481-4AF5-BE00-F77F933C7104}">
      <dgm:prSet/>
      <dgm:spPr/>
      <dgm:t>
        <a:bodyPr/>
        <a:lstStyle/>
        <a:p>
          <a:endParaRPr lang="en-GB"/>
        </a:p>
      </dgm:t>
    </dgm:pt>
    <dgm:pt modelId="{2E414BED-ACE9-4CC2-89F0-187EEC14FC84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GB" sz="1400" dirty="0" smtClean="0"/>
            <a:t>Indirect economic effects</a:t>
          </a:r>
          <a:endParaRPr lang="en-GB" sz="1400" dirty="0"/>
        </a:p>
      </dgm:t>
    </dgm:pt>
    <dgm:pt modelId="{290C0EA7-8F3B-4D1E-AB03-5CA222D4CA14}" type="parTrans" cxnId="{2A61D161-69F4-4345-8883-794A1F22559A}">
      <dgm:prSet/>
      <dgm:spPr/>
      <dgm:t>
        <a:bodyPr/>
        <a:lstStyle/>
        <a:p>
          <a:endParaRPr lang="en-GB"/>
        </a:p>
      </dgm:t>
    </dgm:pt>
    <dgm:pt modelId="{04448914-6EB7-4C03-A82E-2CB5F40E5D52}" type="sibTrans" cxnId="{2A61D161-69F4-4345-8883-794A1F22559A}">
      <dgm:prSet/>
      <dgm:spPr/>
      <dgm:t>
        <a:bodyPr/>
        <a:lstStyle/>
        <a:p>
          <a:endParaRPr lang="en-GB"/>
        </a:p>
      </dgm:t>
    </dgm:pt>
    <dgm:pt modelId="{06A543E5-4BB8-4735-AE9F-BC7756495986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GB" sz="1400" dirty="0" smtClean="0"/>
            <a:t>Overall impact</a:t>
          </a:r>
          <a:endParaRPr lang="en-GB" sz="1400" dirty="0"/>
        </a:p>
      </dgm:t>
    </dgm:pt>
    <dgm:pt modelId="{E87551B8-4049-4E39-879F-BFA72073B38D}" type="parTrans" cxnId="{DE6FB5DE-3F69-429A-B9BA-F511300656D1}">
      <dgm:prSet/>
      <dgm:spPr/>
      <dgm:t>
        <a:bodyPr/>
        <a:lstStyle/>
        <a:p>
          <a:endParaRPr lang="en-GB"/>
        </a:p>
      </dgm:t>
    </dgm:pt>
    <dgm:pt modelId="{AC5B6D03-1897-41E4-8D56-2A4CE7BC7447}" type="sibTrans" cxnId="{DE6FB5DE-3F69-429A-B9BA-F511300656D1}">
      <dgm:prSet/>
      <dgm:spPr/>
      <dgm:t>
        <a:bodyPr/>
        <a:lstStyle/>
        <a:p>
          <a:endParaRPr lang="en-GB"/>
        </a:p>
      </dgm:t>
    </dgm:pt>
    <dgm:pt modelId="{58D34244-3F79-490E-9B7E-6322AE4ED8CC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GB" sz="1200" b="1" dirty="0" err="1" smtClean="0"/>
            <a:t>Implica-tions</a:t>
          </a:r>
          <a:r>
            <a:rPr lang="en-GB" sz="1200" b="1" dirty="0" smtClean="0"/>
            <a:t> for macro-economic </a:t>
          </a:r>
          <a:r>
            <a:rPr lang="en-GB" sz="1200" b="1" dirty="0" err="1" smtClean="0"/>
            <a:t>perfor-mance</a:t>
          </a:r>
          <a:endParaRPr lang="en-GB" sz="1200" b="1" dirty="0"/>
        </a:p>
      </dgm:t>
    </dgm:pt>
    <dgm:pt modelId="{0A65877A-D4FB-4489-B396-EE28FD9B2E24}" type="parTrans" cxnId="{45CCB7DC-7435-4182-A51E-77CFA7555C55}">
      <dgm:prSet/>
      <dgm:spPr/>
      <dgm:t>
        <a:bodyPr/>
        <a:lstStyle/>
        <a:p>
          <a:endParaRPr lang="en-GB"/>
        </a:p>
      </dgm:t>
    </dgm:pt>
    <dgm:pt modelId="{60A8B6E0-A710-42C3-80FB-DAD3183584CD}" type="sibTrans" cxnId="{45CCB7DC-7435-4182-A51E-77CFA7555C55}">
      <dgm:prSet/>
      <dgm:spPr/>
      <dgm:t>
        <a:bodyPr/>
        <a:lstStyle/>
        <a:p>
          <a:endParaRPr lang="en-GB"/>
        </a:p>
      </dgm:t>
    </dgm:pt>
    <dgm:pt modelId="{26003AF5-4D7F-4FE3-AEA6-CC41A9C7B051}" type="pres">
      <dgm:prSet presAssocID="{BF906DCC-7ABA-42A1-8A94-09371056E04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0511E6F3-28CB-4968-848D-AABBD2A5F576}" type="pres">
      <dgm:prSet presAssocID="{52299AB4-B062-46BC-8473-5EAFD36D23FB}" presName="vertOne" presStyleCnt="0"/>
      <dgm:spPr/>
    </dgm:pt>
    <dgm:pt modelId="{59B04494-97AB-4391-A952-5CB3B4DC32A6}" type="pres">
      <dgm:prSet presAssocID="{52299AB4-B062-46BC-8473-5EAFD36D23FB}" presName="txOne" presStyleLbl="node0" presStyleIdx="0" presStyleCnt="1" custScaleX="82219" custScaleY="4360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B89E210-FBCF-4988-8EBA-59895834AFDB}" type="pres">
      <dgm:prSet presAssocID="{52299AB4-B062-46BC-8473-5EAFD36D23FB}" presName="parTransOne" presStyleCnt="0"/>
      <dgm:spPr/>
    </dgm:pt>
    <dgm:pt modelId="{EFF45AFA-E481-42AD-9E50-C5B0542D1320}" type="pres">
      <dgm:prSet presAssocID="{52299AB4-B062-46BC-8473-5EAFD36D23FB}" presName="horzOne" presStyleCnt="0"/>
      <dgm:spPr/>
    </dgm:pt>
    <dgm:pt modelId="{3C73A447-F50B-4EC9-B2ED-1C875A07A9A7}" type="pres">
      <dgm:prSet presAssocID="{3A117CD1-E8B7-4BC0-8012-C298D9A21C25}" presName="vertTwo" presStyleCnt="0"/>
      <dgm:spPr/>
    </dgm:pt>
    <dgm:pt modelId="{55068CAA-0D78-4FEA-AAAA-CF67659B06D5}" type="pres">
      <dgm:prSet presAssocID="{3A117CD1-E8B7-4BC0-8012-C298D9A21C25}" presName="txTwo" presStyleLbl="node2" presStyleIdx="0" presStyleCnt="2" custScaleX="53526" custLinFactY="30681" custLinFactNeighborX="-25200" custLinFactNeighborY="10000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9BE65E2-5201-4115-ABD8-FA032ABBC02A}" type="pres">
      <dgm:prSet presAssocID="{3A117CD1-E8B7-4BC0-8012-C298D9A21C25}" presName="parTransTwo" presStyleCnt="0"/>
      <dgm:spPr/>
    </dgm:pt>
    <dgm:pt modelId="{D574CB9A-8E5D-4D3B-814A-11A005D43362}" type="pres">
      <dgm:prSet presAssocID="{3A117CD1-E8B7-4BC0-8012-C298D9A21C25}" presName="horzTwo" presStyleCnt="0"/>
      <dgm:spPr/>
    </dgm:pt>
    <dgm:pt modelId="{429D89C9-9B8D-4496-9631-13132A0EA5B7}" type="pres">
      <dgm:prSet presAssocID="{754B79E4-CDB7-4E2A-A9B5-41DFF38DED0A}" presName="vertThree" presStyleCnt="0"/>
      <dgm:spPr/>
    </dgm:pt>
    <dgm:pt modelId="{5373BB07-084D-4FA4-BBCC-BECB4EBE8A45}" type="pres">
      <dgm:prSet presAssocID="{754B79E4-CDB7-4E2A-A9B5-41DFF38DED0A}" presName="txThree" presStyleLbl="node3" presStyleIdx="0" presStyleCnt="3" custScaleX="111979" custScaleY="31058" custLinFactY="-5565" custLinFactNeighborX="1056" custLinFactNeighborY="-10000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61CDC8C-D08D-48B6-B9DA-4DC9A148F94C}" type="pres">
      <dgm:prSet presAssocID="{754B79E4-CDB7-4E2A-A9B5-41DFF38DED0A}" presName="horzThree" presStyleCnt="0"/>
      <dgm:spPr/>
    </dgm:pt>
    <dgm:pt modelId="{B4A5226A-84CC-4680-8F32-A84C2F4C4BA3}" type="pres">
      <dgm:prSet presAssocID="{C966E08C-09E2-4BEC-ACDD-D70B1C4E9457}" presName="sibSpaceThree" presStyleCnt="0"/>
      <dgm:spPr/>
    </dgm:pt>
    <dgm:pt modelId="{3BE185C5-D374-4AE6-8C16-5D3CA5A5AE4C}" type="pres">
      <dgm:prSet presAssocID="{2E414BED-ACE9-4CC2-89F0-187EEC14FC84}" presName="vertThree" presStyleCnt="0"/>
      <dgm:spPr/>
    </dgm:pt>
    <dgm:pt modelId="{08CB4954-4952-41B5-916C-16183F36C625}" type="pres">
      <dgm:prSet presAssocID="{2E414BED-ACE9-4CC2-89F0-187EEC14FC84}" presName="txThree" presStyleLbl="node3" presStyleIdx="1" presStyleCnt="3" custScaleY="31058" custLinFactY="-5565" custLinFactNeighborX="3249" custLinFactNeighborY="-10000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C890B18-7938-42D4-9D4C-F8612237CB2F}" type="pres">
      <dgm:prSet presAssocID="{2E414BED-ACE9-4CC2-89F0-187EEC14FC84}" presName="horzThree" presStyleCnt="0"/>
      <dgm:spPr/>
    </dgm:pt>
    <dgm:pt modelId="{F8EE7355-A531-453D-A923-44B82D30152B}" type="pres">
      <dgm:prSet presAssocID="{8179ACFF-B198-4C56-9BCE-05F34E9AE398}" presName="sibSpaceTwo" presStyleCnt="0"/>
      <dgm:spPr/>
    </dgm:pt>
    <dgm:pt modelId="{470F5FDA-53F8-4E3D-B798-B03D62E74B2B}" type="pres">
      <dgm:prSet presAssocID="{06A543E5-4BB8-4735-AE9F-BC7756495986}" presName="vertTwo" presStyleCnt="0"/>
      <dgm:spPr/>
    </dgm:pt>
    <dgm:pt modelId="{715A062F-9856-4B63-9F9C-4BEE4EAFEF70}" type="pres">
      <dgm:prSet presAssocID="{06A543E5-4BB8-4735-AE9F-BC7756495986}" presName="txTwo" presStyleLbl="node2" presStyleIdx="1" presStyleCnt="2" custScaleY="31058" custLinFactNeighborY="-2496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2DF780B-0078-4E61-8ECF-C545FC44A093}" type="pres">
      <dgm:prSet presAssocID="{06A543E5-4BB8-4735-AE9F-BC7756495986}" presName="parTransTwo" presStyleCnt="0"/>
      <dgm:spPr/>
    </dgm:pt>
    <dgm:pt modelId="{92501D58-DCE3-40E6-8B5C-5A4EB8A9B492}" type="pres">
      <dgm:prSet presAssocID="{06A543E5-4BB8-4735-AE9F-BC7756495986}" presName="horzTwo" presStyleCnt="0"/>
      <dgm:spPr/>
    </dgm:pt>
    <dgm:pt modelId="{C9D3FB24-5A5E-4875-B20B-888E71C9153B}" type="pres">
      <dgm:prSet presAssocID="{58D34244-3F79-490E-9B7E-6322AE4ED8CC}" presName="vertThree" presStyleCnt="0"/>
      <dgm:spPr/>
    </dgm:pt>
    <dgm:pt modelId="{1E77BA2B-4504-4261-AE5E-B21512E14270}" type="pres">
      <dgm:prSet presAssocID="{58D34244-3F79-490E-9B7E-6322AE4ED8CC}" presName="txThree" presStyleLbl="node3" presStyleIdx="2" presStyleCnt="3" custScaleX="95253" custLinFactNeighborX="737" custLinFactNeighborY="13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AD8BBB8D-9221-4223-A29A-7B050C1A8EF0}" type="pres">
      <dgm:prSet presAssocID="{58D34244-3F79-490E-9B7E-6322AE4ED8CC}" presName="horzThree" presStyleCnt="0"/>
      <dgm:spPr/>
    </dgm:pt>
  </dgm:ptLst>
  <dgm:cxnLst>
    <dgm:cxn modelId="{0620FF2C-332C-466D-90AA-1EC5E906193A}" type="presOf" srcId="{754B79E4-CDB7-4E2A-A9B5-41DFF38DED0A}" destId="{5373BB07-084D-4FA4-BBCC-BECB4EBE8A45}" srcOrd="0" destOrd="0" presId="urn:microsoft.com/office/officeart/2005/8/layout/hierarchy4"/>
    <dgm:cxn modelId="{09088634-14E3-4356-A96A-11F69F02D99D}" type="presOf" srcId="{2E414BED-ACE9-4CC2-89F0-187EEC14FC84}" destId="{08CB4954-4952-41B5-916C-16183F36C625}" srcOrd="0" destOrd="0" presId="urn:microsoft.com/office/officeart/2005/8/layout/hierarchy4"/>
    <dgm:cxn modelId="{76BFD07E-80F7-468B-BD36-D8B129ED09DF}" type="presOf" srcId="{BF906DCC-7ABA-42A1-8A94-09371056E04E}" destId="{26003AF5-4D7F-4FE3-AEA6-CC41A9C7B051}" srcOrd="0" destOrd="0" presId="urn:microsoft.com/office/officeart/2005/8/layout/hierarchy4"/>
    <dgm:cxn modelId="{13E92D87-3481-4AF5-BE00-F77F933C7104}" srcId="{3A117CD1-E8B7-4BC0-8012-C298D9A21C25}" destId="{754B79E4-CDB7-4E2A-A9B5-41DFF38DED0A}" srcOrd="0" destOrd="0" parTransId="{D197CF10-1FA7-4A95-B929-53EDC6CFC3ED}" sibTransId="{C966E08C-09E2-4BEC-ACDD-D70B1C4E9457}"/>
    <dgm:cxn modelId="{313ECBDC-E42E-4F18-8C4E-F5F4858BF953}" type="presOf" srcId="{58D34244-3F79-490E-9B7E-6322AE4ED8CC}" destId="{1E77BA2B-4504-4261-AE5E-B21512E14270}" srcOrd="0" destOrd="0" presId="urn:microsoft.com/office/officeart/2005/8/layout/hierarchy4"/>
    <dgm:cxn modelId="{097F5F20-5D1F-45F9-8CCB-E1ABCC721022}" type="presOf" srcId="{06A543E5-4BB8-4735-AE9F-BC7756495986}" destId="{715A062F-9856-4B63-9F9C-4BEE4EAFEF70}" srcOrd="0" destOrd="0" presId="urn:microsoft.com/office/officeart/2005/8/layout/hierarchy4"/>
    <dgm:cxn modelId="{CAAAE57D-E064-4263-B965-65BAA0543D3E}" type="presOf" srcId="{3A117CD1-E8B7-4BC0-8012-C298D9A21C25}" destId="{55068CAA-0D78-4FEA-AAAA-CF67659B06D5}" srcOrd="0" destOrd="0" presId="urn:microsoft.com/office/officeart/2005/8/layout/hierarchy4"/>
    <dgm:cxn modelId="{D2FC099A-6B4F-4B6D-90F1-00EBA9C65BA4}" type="presOf" srcId="{52299AB4-B062-46BC-8473-5EAFD36D23FB}" destId="{59B04494-97AB-4391-A952-5CB3B4DC32A6}" srcOrd="0" destOrd="0" presId="urn:microsoft.com/office/officeart/2005/8/layout/hierarchy4"/>
    <dgm:cxn modelId="{81C547CA-87CB-4866-88EC-A01F74DBA10D}" srcId="{BF906DCC-7ABA-42A1-8A94-09371056E04E}" destId="{52299AB4-B062-46BC-8473-5EAFD36D23FB}" srcOrd="0" destOrd="0" parTransId="{B8A5566C-F5D0-45B1-A250-C4DC13D9C33A}" sibTransId="{AC9A9990-6292-4FC8-9C04-EAA1A4715E9C}"/>
    <dgm:cxn modelId="{45CCB7DC-7435-4182-A51E-77CFA7555C55}" srcId="{06A543E5-4BB8-4735-AE9F-BC7756495986}" destId="{58D34244-3F79-490E-9B7E-6322AE4ED8CC}" srcOrd="0" destOrd="0" parTransId="{0A65877A-D4FB-4489-B396-EE28FD9B2E24}" sibTransId="{60A8B6E0-A710-42C3-80FB-DAD3183584CD}"/>
    <dgm:cxn modelId="{2A61D161-69F4-4345-8883-794A1F22559A}" srcId="{3A117CD1-E8B7-4BC0-8012-C298D9A21C25}" destId="{2E414BED-ACE9-4CC2-89F0-187EEC14FC84}" srcOrd="1" destOrd="0" parTransId="{290C0EA7-8F3B-4D1E-AB03-5CA222D4CA14}" sibTransId="{04448914-6EB7-4C03-A82E-2CB5F40E5D52}"/>
    <dgm:cxn modelId="{DE6FB5DE-3F69-429A-B9BA-F511300656D1}" srcId="{52299AB4-B062-46BC-8473-5EAFD36D23FB}" destId="{06A543E5-4BB8-4735-AE9F-BC7756495986}" srcOrd="1" destOrd="0" parTransId="{E87551B8-4049-4E39-879F-BFA72073B38D}" sibTransId="{AC5B6D03-1897-41E4-8D56-2A4CE7BC7447}"/>
    <dgm:cxn modelId="{ABCA9AD9-2C1F-4B3B-91AB-B641B21F5122}" srcId="{52299AB4-B062-46BC-8473-5EAFD36D23FB}" destId="{3A117CD1-E8B7-4BC0-8012-C298D9A21C25}" srcOrd="0" destOrd="0" parTransId="{6BA02899-84D1-4AEB-B90C-D34B9A9CBE2A}" sibTransId="{8179ACFF-B198-4C56-9BCE-05F34E9AE398}"/>
    <dgm:cxn modelId="{07D54C8E-2E37-43C5-9BF9-B17625460C87}" type="presParOf" srcId="{26003AF5-4D7F-4FE3-AEA6-CC41A9C7B051}" destId="{0511E6F3-28CB-4968-848D-AABBD2A5F576}" srcOrd="0" destOrd="0" presId="urn:microsoft.com/office/officeart/2005/8/layout/hierarchy4"/>
    <dgm:cxn modelId="{E08D9789-1FD0-4E4C-9F2D-3748816BD146}" type="presParOf" srcId="{0511E6F3-28CB-4968-848D-AABBD2A5F576}" destId="{59B04494-97AB-4391-A952-5CB3B4DC32A6}" srcOrd="0" destOrd="0" presId="urn:microsoft.com/office/officeart/2005/8/layout/hierarchy4"/>
    <dgm:cxn modelId="{9498ED2B-933F-44EF-A738-451FEB32D50C}" type="presParOf" srcId="{0511E6F3-28CB-4968-848D-AABBD2A5F576}" destId="{DB89E210-FBCF-4988-8EBA-59895834AFDB}" srcOrd="1" destOrd="0" presId="urn:microsoft.com/office/officeart/2005/8/layout/hierarchy4"/>
    <dgm:cxn modelId="{2FAA7DE5-7BB0-47B9-8522-F805C69E1591}" type="presParOf" srcId="{0511E6F3-28CB-4968-848D-AABBD2A5F576}" destId="{EFF45AFA-E481-42AD-9E50-C5B0542D1320}" srcOrd="2" destOrd="0" presId="urn:microsoft.com/office/officeart/2005/8/layout/hierarchy4"/>
    <dgm:cxn modelId="{1F50AF43-A9FC-4901-853E-AE315093F696}" type="presParOf" srcId="{EFF45AFA-E481-42AD-9E50-C5B0542D1320}" destId="{3C73A447-F50B-4EC9-B2ED-1C875A07A9A7}" srcOrd="0" destOrd="0" presId="urn:microsoft.com/office/officeart/2005/8/layout/hierarchy4"/>
    <dgm:cxn modelId="{7E5C4BB4-5F88-4E3B-ABE5-8D7AC05EDA5B}" type="presParOf" srcId="{3C73A447-F50B-4EC9-B2ED-1C875A07A9A7}" destId="{55068CAA-0D78-4FEA-AAAA-CF67659B06D5}" srcOrd="0" destOrd="0" presId="urn:microsoft.com/office/officeart/2005/8/layout/hierarchy4"/>
    <dgm:cxn modelId="{832B2D1E-8E77-48AD-A46E-F0B61DEA72AF}" type="presParOf" srcId="{3C73A447-F50B-4EC9-B2ED-1C875A07A9A7}" destId="{29BE65E2-5201-4115-ABD8-FA032ABBC02A}" srcOrd="1" destOrd="0" presId="urn:microsoft.com/office/officeart/2005/8/layout/hierarchy4"/>
    <dgm:cxn modelId="{70F11E0C-2932-4931-88C1-A23AF2838146}" type="presParOf" srcId="{3C73A447-F50B-4EC9-B2ED-1C875A07A9A7}" destId="{D574CB9A-8E5D-4D3B-814A-11A005D43362}" srcOrd="2" destOrd="0" presId="urn:microsoft.com/office/officeart/2005/8/layout/hierarchy4"/>
    <dgm:cxn modelId="{E5B6E723-FB28-41D7-A7F3-F2374C0961AB}" type="presParOf" srcId="{D574CB9A-8E5D-4D3B-814A-11A005D43362}" destId="{429D89C9-9B8D-4496-9631-13132A0EA5B7}" srcOrd="0" destOrd="0" presId="urn:microsoft.com/office/officeart/2005/8/layout/hierarchy4"/>
    <dgm:cxn modelId="{D9591B65-0503-4E71-AAD8-CD65435A2FD1}" type="presParOf" srcId="{429D89C9-9B8D-4496-9631-13132A0EA5B7}" destId="{5373BB07-084D-4FA4-BBCC-BECB4EBE8A45}" srcOrd="0" destOrd="0" presId="urn:microsoft.com/office/officeart/2005/8/layout/hierarchy4"/>
    <dgm:cxn modelId="{8FB4E130-FBAC-49D5-8D10-09D25CF0E754}" type="presParOf" srcId="{429D89C9-9B8D-4496-9631-13132A0EA5B7}" destId="{661CDC8C-D08D-48B6-B9DA-4DC9A148F94C}" srcOrd="1" destOrd="0" presId="urn:microsoft.com/office/officeart/2005/8/layout/hierarchy4"/>
    <dgm:cxn modelId="{599244F5-8187-41A9-A4B0-AA1CEDF7379D}" type="presParOf" srcId="{D574CB9A-8E5D-4D3B-814A-11A005D43362}" destId="{B4A5226A-84CC-4680-8F32-A84C2F4C4BA3}" srcOrd="1" destOrd="0" presId="urn:microsoft.com/office/officeart/2005/8/layout/hierarchy4"/>
    <dgm:cxn modelId="{C7B738CD-BEC2-446C-ADE7-09A96C3C6214}" type="presParOf" srcId="{D574CB9A-8E5D-4D3B-814A-11A005D43362}" destId="{3BE185C5-D374-4AE6-8C16-5D3CA5A5AE4C}" srcOrd="2" destOrd="0" presId="urn:microsoft.com/office/officeart/2005/8/layout/hierarchy4"/>
    <dgm:cxn modelId="{697221E3-8897-40B7-9FF9-E97E0E8E3977}" type="presParOf" srcId="{3BE185C5-D374-4AE6-8C16-5D3CA5A5AE4C}" destId="{08CB4954-4952-41B5-916C-16183F36C625}" srcOrd="0" destOrd="0" presId="urn:microsoft.com/office/officeart/2005/8/layout/hierarchy4"/>
    <dgm:cxn modelId="{493E2DE9-87ED-46AE-8C87-4F20127EAAFC}" type="presParOf" srcId="{3BE185C5-D374-4AE6-8C16-5D3CA5A5AE4C}" destId="{9C890B18-7938-42D4-9D4C-F8612237CB2F}" srcOrd="1" destOrd="0" presId="urn:microsoft.com/office/officeart/2005/8/layout/hierarchy4"/>
    <dgm:cxn modelId="{1A8DD78A-489D-4964-8D7D-04FF630031E4}" type="presParOf" srcId="{EFF45AFA-E481-42AD-9E50-C5B0542D1320}" destId="{F8EE7355-A531-453D-A923-44B82D30152B}" srcOrd="1" destOrd="0" presId="urn:microsoft.com/office/officeart/2005/8/layout/hierarchy4"/>
    <dgm:cxn modelId="{42B61E42-D190-41CD-89A0-C7902BED873B}" type="presParOf" srcId="{EFF45AFA-E481-42AD-9E50-C5B0542D1320}" destId="{470F5FDA-53F8-4E3D-B798-B03D62E74B2B}" srcOrd="2" destOrd="0" presId="urn:microsoft.com/office/officeart/2005/8/layout/hierarchy4"/>
    <dgm:cxn modelId="{4ED96FEE-BD6E-4A26-90A8-F8065FEF1439}" type="presParOf" srcId="{470F5FDA-53F8-4E3D-B798-B03D62E74B2B}" destId="{715A062F-9856-4B63-9F9C-4BEE4EAFEF70}" srcOrd="0" destOrd="0" presId="urn:microsoft.com/office/officeart/2005/8/layout/hierarchy4"/>
    <dgm:cxn modelId="{74D4CF3C-B6D2-4A4B-8DC7-A5E6653CD855}" type="presParOf" srcId="{470F5FDA-53F8-4E3D-B798-B03D62E74B2B}" destId="{D2DF780B-0078-4E61-8ECF-C545FC44A093}" srcOrd="1" destOrd="0" presId="urn:microsoft.com/office/officeart/2005/8/layout/hierarchy4"/>
    <dgm:cxn modelId="{2D436881-E354-4156-82BB-8B7B1A57F39A}" type="presParOf" srcId="{470F5FDA-53F8-4E3D-B798-B03D62E74B2B}" destId="{92501D58-DCE3-40E6-8B5C-5A4EB8A9B492}" srcOrd="2" destOrd="0" presId="urn:microsoft.com/office/officeart/2005/8/layout/hierarchy4"/>
    <dgm:cxn modelId="{26C50918-B59B-4C51-B4EF-D16DF3B0DD52}" type="presParOf" srcId="{92501D58-DCE3-40E6-8B5C-5A4EB8A9B492}" destId="{C9D3FB24-5A5E-4875-B20B-888E71C9153B}" srcOrd="0" destOrd="0" presId="urn:microsoft.com/office/officeart/2005/8/layout/hierarchy4"/>
    <dgm:cxn modelId="{DCF2C6D5-E30D-41C2-8D89-7A4D6DE01807}" type="presParOf" srcId="{C9D3FB24-5A5E-4875-B20B-888E71C9153B}" destId="{1E77BA2B-4504-4261-AE5E-B21512E14270}" srcOrd="0" destOrd="0" presId="urn:microsoft.com/office/officeart/2005/8/layout/hierarchy4"/>
    <dgm:cxn modelId="{464C04FA-F642-45E3-BE04-44B177900FE7}" type="presParOf" srcId="{C9D3FB24-5A5E-4875-B20B-888E71C9153B}" destId="{AD8BBB8D-9221-4223-A29A-7B050C1A8EF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906DCC-7ABA-42A1-8A94-09371056E04E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2299AB4-B062-46BC-8473-5EAFD36D23FB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pPr algn="ctr"/>
          <a:r>
            <a:rPr lang="en-GB" sz="1800" dirty="0" smtClean="0"/>
            <a:t>ENVIRONMENTAL IMPACT</a:t>
          </a:r>
          <a:r>
            <a:rPr lang="en-GB" sz="1700" dirty="0" smtClean="0"/>
            <a:t>   </a:t>
          </a:r>
          <a:endParaRPr lang="en-GB" sz="1700" dirty="0"/>
        </a:p>
      </dgm:t>
    </dgm:pt>
    <dgm:pt modelId="{B8A5566C-F5D0-45B1-A250-C4DC13D9C33A}" type="parTrans" cxnId="{81C547CA-87CB-4866-88EC-A01F74DBA10D}">
      <dgm:prSet/>
      <dgm:spPr/>
      <dgm:t>
        <a:bodyPr/>
        <a:lstStyle/>
        <a:p>
          <a:endParaRPr lang="en-GB"/>
        </a:p>
      </dgm:t>
    </dgm:pt>
    <dgm:pt modelId="{AC9A9990-6292-4FC8-9C04-EAA1A4715E9C}" type="sibTrans" cxnId="{81C547CA-87CB-4866-88EC-A01F74DBA10D}">
      <dgm:prSet/>
      <dgm:spPr/>
      <dgm:t>
        <a:bodyPr/>
        <a:lstStyle/>
        <a:p>
          <a:endParaRPr lang="en-GB"/>
        </a:p>
      </dgm:t>
    </dgm:pt>
    <dgm:pt modelId="{754B79E4-CDB7-4E2A-A9B5-41DFF38DED0A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GB" sz="1400" dirty="0" smtClean="0"/>
            <a:t>Direct effects</a:t>
          </a:r>
          <a:endParaRPr lang="en-GB" sz="1400" dirty="0"/>
        </a:p>
      </dgm:t>
    </dgm:pt>
    <dgm:pt modelId="{D197CF10-1FA7-4A95-B929-53EDC6CFC3ED}" type="parTrans" cxnId="{13E92D87-3481-4AF5-BE00-F77F933C7104}">
      <dgm:prSet/>
      <dgm:spPr/>
      <dgm:t>
        <a:bodyPr/>
        <a:lstStyle/>
        <a:p>
          <a:endParaRPr lang="en-GB"/>
        </a:p>
      </dgm:t>
    </dgm:pt>
    <dgm:pt modelId="{C966E08C-09E2-4BEC-ACDD-D70B1C4E9457}" type="sibTrans" cxnId="{13E92D87-3481-4AF5-BE00-F77F933C7104}">
      <dgm:prSet/>
      <dgm:spPr/>
      <dgm:t>
        <a:bodyPr/>
        <a:lstStyle/>
        <a:p>
          <a:endParaRPr lang="en-GB"/>
        </a:p>
      </dgm:t>
    </dgm:pt>
    <dgm:pt modelId="{06A543E5-4BB8-4735-AE9F-BC7756495986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GB" sz="1400" dirty="0" smtClean="0"/>
            <a:t>Indirect effects</a:t>
          </a:r>
        </a:p>
      </dgm:t>
    </dgm:pt>
    <dgm:pt modelId="{E87551B8-4049-4E39-879F-BFA72073B38D}" type="parTrans" cxnId="{DE6FB5DE-3F69-429A-B9BA-F511300656D1}">
      <dgm:prSet/>
      <dgm:spPr/>
      <dgm:t>
        <a:bodyPr/>
        <a:lstStyle/>
        <a:p>
          <a:endParaRPr lang="en-GB"/>
        </a:p>
      </dgm:t>
    </dgm:pt>
    <dgm:pt modelId="{AC5B6D03-1897-41E4-8D56-2A4CE7BC7447}" type="sibTrans" cxnId="{DE6FB5DE-3F69-429A-B9BA-F511300656D1}">
      <dgm:prSet/>
      <dgm:spPr/>
      <dgm:t>
        <a:bodyPr/>
        <a:lstStyle/>
        <a:p>
          <a:endParaRPr lang="en-GB"/>
        </a:p>
      </dgm:t>
    </dgm:pt>
    <dgm:pt modelId="{58D34244-3F79-490E-9B7E-6322AE4ED8CC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GB" sz="1200" b="1" dirty="0" smtClean="0"/>
            <a:t>CO</a:t>
          </a:r>
          <a:r>
            <a:rPr lang="en-GB" sz="1200" b="1" baseline="-25000" dirty="0" smtClean="0"/>
            <a:t>2</a:t>
          </a:r>
          <a:r>
            <a:rPr lang="en-GB" sz="1200" b="1" dirty="0" smtClean="0"/>
            <a:t>-emissions</a:t>
          </a:r>
        </a:p>
        <a:p>
          <a:r>
            <a:rPr lang="sv-SE" sz="1200" b="1" dirty="0" smtClean="0"/>
            <a:t>Mine closure</a:t>
          </a:r>
          <a:endParaRPr lang="en-GB" sz="1200" b="1" dirty="0"/>
        </a:p>
      </dgm:t>
    </dgm:pt>
    <dgm:pt modelId="{0A65877A-D4FB-4489-B396-EE28FD9B2E24}" type="parTrans" cxnId="{45CCB7DC-7435-4182-A51E-77CFA7555C55}">
      <dgm:prSet/>
      <dgm:spPr/>
      <dgm:t>
        <a:bodyPr/>
        <a:lstStyle/>
        <a:p>
          <a:endParaRPr lang="en-GB"/>
        </a:p>
      </dgm:t>
    </dgm:pt>
    <dgm:pt modelId="{60A8B6E0-A710-42C3-80FB-DAD3183584CD}" type="sibTrans" cxnId="{45CCB7DC-7435-4182-A51E-77CFA7555C55}">
      <dgm:prSet/>
      <dgm:spPr/>
      <dgm:t>
        <a:bodyPr/>
        <a:lstStyle/>
        <a:p>
          <a:endParaRPr lang="en-GB"/>
        </a:p>
      </dgm:t>
    </dgm:pt>
    <dgm:pt modelId="{3A117CD1-E8B7-4BC0-8012-C298D9A21C25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GB" sz="1200" b="1" dirty="0" err="1" smtClean="0"/>
            <a:t>Landuse</a:t>
          </a:r>
          <a:endParaRPr lang="en-GB" sz="1200" b="1" dirty="0" smtClean="0"/>
        </a:p>
        <a:p>
          <a:r>
            <a:rPr lang="sv-SE" sz="1200" b="1" dirty="0" smtClean="0"/>
            <a:t>Defore-station</a:t>
          </a:r>
        </a:p>
        <a:p>
          <a:r>
            <a:rPr lang="sv-SE" sz="1200" b="1" dirty="0" smtClean="0"/>
            <a:t>Toxic waste</a:t>
          </a:r>
        </a:p>
        <a:p>
          <a:endParaRPr lang="en-GB" sz="1200" b="1" dirty="0"/>
        </a:p>
      </dgm:t>
    </dgm:pt>
    <dgm:pt modelId="{8179ACFF-B198-4C56-9BCE-05F34E9AE398}" type="sibTrans" cxnId="{ABCA9AD9-2C1F-4B3B-91AB-B641B21F5122}">
      <dgm:prSet/>
      <dgm:spPr/>
      <dgm:t>
        <a:bodyPr/>
        <a:lstStyle/>
        <a:p>
          <a:endParaRPr lang="en-GB"/>
        </a:p>
      </dgm:t>
    </dgm:pt>
    <dgm:pt modelId="{6BA02899-84D1-4AEB-B90C-D34B9A9CBE2A}" type="parTrans" cxnId="{ABCA9AD9-2C1F-4B3B-91AB-B641B21F5122}">
      <dgm:prSet/>
      <dgm:spPr/>
      <dgm:t>
        <a:bodyPr/>
        <a:lstStyle/>
        <a:p>
          <a:endParaRPr lang="en-GB"/>
        </a:p>
      </dgm:t>
    </dgm:pt>
    <dgm:pt modelId="{26003AF5-4D7F-4FE3-AEA6-CC41A9C7B051}" type="pres">
      <dgm:prSet presAssocID="{BF906DCC-7ABA-42A1-8A94-09371056E04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0511E6F3-28CB-4968-848D-AABBD2A5F576}" type="pres">
      <dgm:prSet presAssocID="{52299AB4-B062-46BC-8473-5EAFD36D23FB}" presName="vertOne" presStyleCnt="0"/>
      <dgm:spPr/>
    </dgm:pt>
    <dgm:pt modelId="{59B04494-97AB-4391-A952-5CB3B4DC32A6}" type="pres">
      <dgm:prSet presAssocID="{52299AB4-B062-46BC-8473-5EAFD36D23FB}" presName="txOne" presStyleLbl="node0" presStyleIdx="0" presStyleCnt="1" custScaleX="99994" custScaleY="3848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B89E210-FBCF-4988-8EBA-59895834AFDB}" type="pres">
      <dgm:prSet presAssocID="{52299AB4-B062-46BC-8473-5EAFD36D23FB}" presName="parTransOne" presStyleCnt="0"/>
      <dgm:spPr/>
    </dgm:pt>
    <dgm:pt modelId="{EFF45AFA-E481-42AD-9E50-C5B0542D1320}" type="pres">
      <dgm:prSet presAssocID="{52299AB4-B062-46BC-8473-5EAFD36D23FB}" presName="horzOne" presStyleCnt="0"/>
      <dgm:spPr/>
    </dgm:pt>
    <dgm:pt modelId="{3C73A447-F50B-4EC9-B2ED-1C875A07A9A7}" type="pres">
      <dgm:prSet presAssocID="{3A117CD1-E8B7-4BC0-8012-C298D9A21C25}" presName="vertTwo" presStyleCnt="0"/>
      <dgm:spPr/>
    </dgm:pt>
    <dgm:pt modelId="{55068CAA-0D78-4FEA-AAAA-CF67659B06D5}" type="pres">
      <dgm:prSet presAssocID="{3A117CD1-E8B7-4BC0-8012-C298D9A21C25}" presName="txTwo" presStyleLbl="node2" presStyleIdx="0" presStyleCnt="2" custScaleX="96846" custScaleY="98794" custLinFactY="35487" custLinFactNeighborX="4878" custLinFactNeighborY="10000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9BE65E2-5201-4115-ABD8-FA032ABBC02A}" type="pres">
      <dgm:prSet presAssocID="{3A117CD1-E8B7-4BC0-8012-C298D9A21C25}" presName="parTransTwo" presStyleCnt="0"/>
      <dgm:spPr/>
    </dgm:pt>
    <dgm:pt modelId="{D574CB9A-8E5D-4D3B-814A-11A005D43362}" type="pres">
      <dgm:prSet presAssocID="{3A117CD1-E8B7-4BC0-8012-C298D9A21C25}" presName="horzTwo" presStyleCnt="0"/>
      <dgm:spPr/>
    </dgm:pt>
    <dgm:pt modelId="{429D89C9-9B8D-4496-9631-13132A0EA5B7}" type="pres">
      <dgm:prSet presAssocID="{754B79E4-CDB7-4E2A-A9B5-41DFF38DED0A}" presName="vertThree" presStyleCnt="0"/>
      <dgm:spPr/>
    </dgm:pt>
    <dgm:pt modelId="{5373BB07-084D-4FA4-BBCC-BECB4EBE8A45}" type="pres">
      <dgm:prSet presAssocID="{754B79E4-CDB7-4E2A-A9B5-41DFF38DED0A}" presName="txThree" presStyleLbl="node3" presStyleIdx="0" presStyleCnt="2" custScaleX="106288" custScaleY="29962" custLinFactNeighborX="1056" custLinFactNeighborY="-9988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61CDC8C-D08D-48B6-B9DA-4DC9A148F94C}" type="pres">
      <dgm:prSet presAssocID="{754B79E4-CDB7-4E2A-A9B5-41DFF38DED0A}" presName="horzThree" presStyleCnt="0"/>
      <dgm:spPr/>
    </dgm:pt>
    <dgm:pt modelId="{F8EE7355-A531-453D-A923-44B82D30152B}" type="pres">
      <dgm:prSet presAssocID="{8179ACFF-B198-4C56-9BCE-05F34E9AE398}" presName="sibSpaceTwo" presStyleCnt="0"/>
      <dgm:spPr/>
    </dgm:pt>
    <dgm:pt modelId="{470F5FDA-53F8-4E3D-B798-B03D62E74B2B}" type="pres">
      <dgm:prSet presAssocID="{06A543E5-4BB8-4735-AE9F-BC7756495986}" presName="vertTwo" presStyleCnt="0"/>
      <dgm:spPr/>
    </dgm:pt>
    <dgm:pt modelId="{715A062F-9856-4B63-9F9C-4BEE4EAFEF70}" type="pres">
      <dgm:prSet presAssocID="{06A543E5-4BB8-4735-AE9F-BC7756495986}" presName="txTwo" presStyleLbl="node2" presStyleIdx="1" presStyleCnt="2" custScaleY="30793" custLinFactNeighborY="4072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2DF780B-0078-4E61-8ECF-C545FC44A093}" type="pres">
      <dgm:prSet presAssocID="{06A543E5-4BB8-4735-AE9F-BC7756495986}" presName="parTransTwo" presStyleCnt="0"/>
      <dgm:spPr/>
    </dgm:pt>
    <dgm:pt modelId="{92501D58-DCE3-40E6-8B5C-5A4EB8A9B492}" type="pres">
      <dgm:prSet presAssocID="{06A543E5-4BB8-4735-AE9F-BC7756495986}" presName="horzTwo" presStyleCnt="0"/>
      <dgm:spPr/>
    </dgm:pt>
    <dgm:pt modelId="{C9D3FB24-5A5E-4875-B20B-888E71C9153B}" type="pres">
      <dgm:prSet presAssocID="{58D34244-3F79-490E-9B7E-6322AE4ED8CC}" presName="vertThree" presStyleCnt="0"/>
      <dgm:spPr/>
    </dgm:pt>
    <dgm:pt modelId="{1E77BA2B-4504-4261-AE5E-B21512E14270}" type="pres">
      <dgm:prSet presAssocID="{58D34244-3F79-490E-9B7E-6322AE4ED8CC}" presName="txThree" presStyleLbl="node3" presStyleIdx="1" presStyleCnt="2" custScaleX="95253" custLinFactNeighborX="737" custLinFactNeighborY="13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AD8BBB8D-9221-4223-A29A-7B050C1A8EF0}" type="pres">
      <dgm:prSet presAssocID="{58D34244-3F79-490E-9B7E-6322AE4ED8CC}" presName="horzThree" presStyleCnt="0"/>
      <dgm:spPr/>
    </dgm:pt>
  </dgm:ptLst>
  <dgm:cxnLst>
    <dgm:cxn modelId="{E2F203F9-792E-487F-86ED-DBA7BB921D20}" type="presOf" srcId="{52299AB4-B062-46BC-8473-5EAFD36D23FB}" destId="{59B04494-97AB-4391-A952-5CB3B4DC32A6}" srcOrd="0" destOrd="0" presId="urn:microsoft.com/office/officeart/2005/8/layout/hierarchy4"/>
    <dgm:cxn modelId="{13E92D87-3481-4AF5-BE00-F77F933C7104}" srcId="{3A117CD1-E8B7-4BC0-8012-C298D9A21C25}" destId="{754B79E4-CDB7-4E2A-A9B5-41DFF38DED0A}" srcOrd="0" destOrd="0" parTransId="{D197CF10-1FA7-4A95-B929-53EDC6CFC3ED}" sibTransId="{C966E08C-09E2-4BEC-ACDD-D70B1C4E9457}"/>
    <dgm:cxn modelId="{C3548A36-CF71-48D2-967A-07DAA1DE0FA9}" type="presOf" srcId="{754B79E4-CDB7-4E2A-A9B5-41DFF38DED0A}" destId="{5373BB07-084D-4FA4-BBCC-BECB4EBE8A45}" srcOrd="0" destOrd="0" presId="urn:microsoft.com/office/officeart/2005/8/layout/hierarchy4"/>
    <dgm:cxn modelId="{10D9F0E9-E4D7-4047-8DEE-47C9FD7491B6}" type="presOf" srcId="{58D34244-3F79-490E-9B7E-6322AE4ED8CC}" destId="{1E77BA2B-4504-4261-AE5E-B21512E14270}" srcOrd="0" destOrd="0" presId="urn:microsoft.com/office/officeart/2005/8/layout/hierarchy4"/>
    <dgm:cxn modelId="{2BF56008-8171-4C8C-8F2E-C65A12BAB1E4}" type="presOf" srcId="{3A117CD1-E8B7-4BC0-8012-C298D9A21C25}" destId="{55068CAA-0D78-4FEA-AAAA-CF67659B06D5}" srcOrd="0" destOrd="0" presId="urn:microsoft.com/office/officeart/2005/8/layout/hierarchy4"/>
    <dgm:cxn modelId="{33ABFF83-F3B6-4F2F-BD6B-05469E28EED8}" type="presOf" srcId="{BF906DCC-7ABA-42A1-8A94-09371056E04E}" destId="{26003AF5-4D7F-4FE3-AEA6-CC41A9C7B051}" srcOrd="0" destOrd="0" presId="urn:microsoft.com/office/officeart/2005/8/layout/hierarchy4"/>
    <dgm:cxn modelId="{81C547CA-87CB-4866-88EC-A01F74DBA10D}" srcId="{BF906DCC-7ABA-42A1-8A94-09371056E04E}" destId="{52299AB4-B062-46BC-8473-5EAFD36D23FB}" srcOrd="0" destOrd="0" parTransId="{B8A5566C-F5D0-45B1-A250-C4DC13D9C33A}" sibTransId="{AC9A9990-6292-4FC8-9C04-EAA1A4715E9C}"/>
    <dgm:cxn modelId="{45CCB7DC-7435-4182-A51E-77CFA7555C55}" srcId="{06A543E5-4BB8-4735-AE9F-BC7756495986}" destId="{58D34244-3F79-490E-9B7E-6322AE4ED8CC}" srcOrd="0" destOrd="0" parTransId="{0A65877A-D4FB-4489-B396-EE28FD9B2E24}" sibTransId="{60A8B6E0-A710-42C3-80FB-DAD3183584CD}"/>
    <dgm:cxn modelId="{DE6FB5DE-3F69-429A-B9BA-F511300656D1}" srcId="{52299AB4-B062-46BC-8473-5EAFD36D23FB}" destId="{06A543E5-4BB8-4735-AE9F-BC7756495986}" srcOrd="1" destOrd="0" parTransId="{E87551B8-4049-4E39-879F-BFA72073B38D}" sibTransId="{AC5B6D03-1897-41E4-8D56-2A4CE7BC7447}"/>
    <dgm:cxn modelId="{ABCA9AD9-2C1F-4B3B-91AB-B641B21F5122}" srcId="{52299AB4-B062-46BC-8473-5EAFD36D23FB}" destId="{3A117CD1-E8B7-4BC0-8012-C298D9A21C25}" srcOrd="0" destOrd="0" parTransId="{6BA02899-84D1-4AEB-B90C-D34B9A9CBE2A}" sibTransId="{8179ACFF-B198-4C56-9BCE-05F34E9AE398}"/>
    <dgm:cxn modelId="{410C919C-FB36-4556-BBED-E2A680F77AF3}" type="presOf" srcId="{06A543E5-4BB8-4735-AE9F-BC7756495986}" destId="{715A062F-9856-4B63-9F9C-4BEE4EAFEF70}" srcOrd="0" destOrd="0" presId="urn:microsoft.com/office/officeart/2005/8/layout/hierarchy4"/>
    <dgm:cxn modelId="{3CA17C2A-6C10-4839-9DF9-EE0464578CC5}" type="presParOf" srcId="{26003AF5-4D7F-4FE3-AEA6-CC41A9C7B051}" destId="{0511E6F3-28CB-4968-848D-AABBD2A5F576}" srcOrd="0" destOrd="0" presId="urn:microsoft.com/office/officeart/2005/8/layout/hierarchy4"/>
    <dgm:cxn modelId="{4A476BD3-E526-4E15-9D7B-DAA468DA259F}" type="presParOf" srcId="{0511E6F3-28CB-4968-848D-AABBD2A5F576}" destId="{59B04494-97AB-4391-A952-5CB3B4DC32A6}" srcOrd="0" destOrd="0" presId="urn:microsoft.com/office/officeart/2005/8/layout/hierarchy4"/>
    <dgm:cxn modelId="{73530DEE-FB84-43D8-9327-7F1996CA4B54}" type="presParOf" srcId="{0511E6F3-28CB-4968-848D-AABBD2A5F576}" destId="{DB89E210-FBCF-4988-8EBA-59895834AFDB}" srcOrd="1" destOrd="0" presId="urn:microsoft.com/office/officeart/2005/8/layout/hierarchy4"/>
    <dgm:cxn modelId="{E27F2B33-46FD-40F0-84B6-421F1C870648}" type="presParOf" srcId="{0511E6F3-28CB-4968-848D-AABBD2A5F576}" destId="{EFF45AFA-E481-42AD-9E50-C5B0542D1320}" srcOrd="2" destOrd="0" presId="urn:microsoft.com/office/officeart/2005/8/layout/hierarchy4"/>
    <dgm:cxn modelId="{B3D7F634-6370-4036-A196-0D25021369B9}" type="presParOf" srcId="{EFF45AFA-E481-42AD-9E50-C5B0542D1320}" destId="{3C73A447-F50B-4EC9-B2ED-1C875A07A9A7}" srcOrd="0" destOrd="0" presId="urn:microsoft.com/office/officeart/2005/8/layout/hierarchy4"/>
    <dgm:cxn modelId="{5146AD83-9930-40FD-82F6-724D6E102F6C}" type="presParOf" srcId="{3C73A447-F50B-4EC9-B2ED-1C875A07A9A7}" destId="{55068CAA-0D78-4FEA-AAAA-CF67659B06D5}" srcOrd="0" destOrd="0" presId="urn:microsoft.com/office/officeart/2005/8/layout/hierarchy4"/>
    <dgm:cxn modelId="{30D42184-2609-43DE-B397-90448FC5C0B1}" type="presParOf" srcId="{3C73A447-F50B-4EC9-B2ED-1C875A07A9A7}" destId="{29BE65E2-5201-4115-ABD8-FA032ABBC02A}" srcOrd="1" destOrd="0" presId="urn:microsoft.com/office/officeart/2005/8/layout/hierarchy4"/>
    <dgm:cxn modelId="{4512EAF2-5A33-4BDF-8006-B5A91FCA3CCE}" type="presParOf" srcId="{3C73A447-F50B-4EC9-B2ED-1C875A07A9A7}" destId="{D574CB9A-8E5D-4D3B-814A-11A005D43362}" srcOrd="2" destOrd="0" presId="urn:microsoft.com/office/officeart/2005/8/layout/hierarchy4"/>
    <dgm:cxn modelId="{AF6092F7-7823-4C2F-A403-A446289D3393}" type="presParOf" srcId="{D574CB9A-8E5D-4D3B-814A-11A005D43362}" destId="{429D89C9-9B8D-4496-9631-13132A0EA5B7}" srcOrd="0" destOrd="0" presId="urn:microsoft.com/office/officeart/2005/8/layout/hierarchy4"/>
    <dgm:cxn modelId="{0F16E6DB-D672-4293-A4DB-2BF8BD3F473E}" type="presParOf" srcId="{429D89C9-9B8D-4496-9631-13132A0EA5B7}" destId="{5373BB07-084D-4FA4-BBCC-BECB4EBE8A45}" srcOrd="0" destOrd="0" presId="urn:microsoft.com/office/officeart/2005/8/layout/hierarchy4"/>
    <dgm:cxn modelId="{E03B7CA6-D13D-4051-8B86-574DE8CD964D}" type="presParOf" srcId="{429D89C9-9B8D-4496-9631-13132A0EA5B7}" destId="{661CDC8C-D08D-48B6-B9DA-4DC9A148F94C}" srcOrd="1" destOrd="0" presId="urn:microsoft.com/office/officeart/2005/8/layout/hierarchy4"/>
    <dgm:cxn modelId="{0283AF37-1ADE-4925-8B0D-C938B958FAD6}" type="presParOf" srcId="{EFF45AFA-E481-42AD-9E50-C5B0542D1320}" destId="{F8EE7355-A531-453D-A923-44B82D30152B}" srcOrd="1" destOrd="0" presId="urn:microsoft.com/office/officeart/2005/8/layout/hierarchy4"/>
    <dgm:cxn modelId="{3F3297D8-543A-4362-9919-A2DAF84B3C02}" type="presParOf" srcId="{EFF45AFA-E481-42AD-9E50-C5B0542D1320}" destId="{470F5FDA-53F8-4E3D-B798-B03D62E74B2B}" srcOrd="2" destOrd="0" presId="urn:microsoft.com/office/officeart/2005/8/layout/hierarchy4"/>
    <dgm:cxn modelId="{63D5E616-9250-468C-83AD-B53EBE046097}" type="presParOf" srcId="{470F5FDA-53F8-4E3D-B798-B03D62E74B2B}" destId="{715A062F-9856-4B63-9F9C-4BEE4EAFEF70}" srcOrd="0" destOrd="0" presId="urn:microsoft.com/office/officeart/2005/8/layout/hierarchy4"/>
    <dgm:cxn modelId="{089E0EA1-E286-4B9D-BC7B-3275F00A64DA}" type="presParOf" srcId="{470F5FDA-53F8-4E3D-B798-B03D62E74B2B}" destId="{D2DF780B-0078-4E61-8ECF-C545FC44A093}" srcOrd="1" destOrd="0" presId="urn:microsoft.com/office/officeart/2005/8/layout/hierarchy4"/>
    <dgm:cxn modelId="{8A4D6173-746D-4356-B870-19558F831288}" type="presParOf" srcId="{470F5FDA-53F8-4E3D-B798-B03D62E74B2B}" destId="{92501D58-DCE3-40E6-8B5C-5A4EB8A9B492}" srcOrd="2" destOrd="0" presId="urn:microsoft.com/office/officeart/2005/8/layout/hierarchy4"/>
    <dgm:cxn modelId="{060276FB-B93E-4036-98B1-986F061B230C}" type="presParOf" srcId="{92501D58-DCE3-40E6-8B5C-5A4EB8A9B492}" destId="{C9D3FB24-5A5E-4875-B20B-888E71C9153B}" srcOrd="0" destOrd="0" presId="urn:microsoft.com/office/officeart/2005/8/layout/hierarchy4"/>
    <dgm:cxn modelId="{6BDF6234-F233-462F-8398-2F4DAEB9D4BC}" type="presParOf" srcId="{C9D3FB24-5A5E-4875-B20B-888E71C9153B}" destId="{1E77BA2B-4504-4261-AE5E-B21512E14270}" srcOrd="0" destOrd="0" presId="urn:microsoft.com/office/officeart/2005/8/layout/hierarchy4"/>
    <dgm:cxn modelId="{DBE87DF4-FB12-4494-8C3D-108600EE7716}" type="presParOf" srcId="{C9D3FB24-5A5E-4875-B20B-888E71C9153B}" destId="{AD8BBB8D-9221-4223-A29A-7B050C1A8EF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906DCC-7ABA-42A1-8A94-09371056E04E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2299AB4-B062-46BC-8473-5EAFD36D23FB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ctr"/>
          <a:r>
            <a:rPr lang="en-GB" sz="1800" dirty="0" smtClean="0"/>
            <a:t>SOCIAL AND POLITICAL IMPACT</a:t>
          </a:r>
          <a:r>
            <a:rPr lang="en-GB" sz="2100" dirty="0" smtClean="0"/>
            <a:t>   </a:t>
          </a:r>
          <a:endParaRPr lang="en-GB" sz="2100" dirty="0"/>
        </a:p>
      </dgm:t>
    </dgm:pt>
    <dgm:pt modelId="{B8A5566C-F5D0-45B1-A250-C4DC13D9C33A}" type="parTrans" cxnId="{81C547CA-87CB-4866-88EC-A01F74DBA10D}">
      <dgm:prSet/>
      <dgm:spPr/>
      <dgm:t>
        <a:bodyPr/>
        <a:lstStyle/>
        <a:p>
          <a:endParaRPr lang="en-GB"/>
        </a:p>
      </dgm:t>
    </dgm:pt>
    <dgm:pt modelId="{AC9A9990-6292-4FC8-9C04-EAA1A4715E9C}" type="sibTrans" cxnId="{81C547CA-87CB-4866-88EC-A01F74DBA10D}">
      <dgm:prSet/>
      <dgm:spPr/>
      <dgm:t>
        <a:bodyPr/>
        <a:lstStyle/>
        <a:p>
          <a:endParaRPr lang="en-GB"/>
        </a:p>
      </dgm:t>
    </dgm:pt>
    <dgm:pt modelId="{3A117CD1-E8B7-4BC0-8012-C298D9A21C25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GB" sz="1200" b="1" dirty="0" smtClean="0"/>
            <a:t>Human rights implications</a:t>
          </a:r>
        </a:p>
        <a:p>
          <a:r>
            <a:rPr lang="en-GB" sz="1200" b="1" dirty="0" smtClean="0"/>
            <a:t>Corruption</a:t>
          </a:r>
        </a:p>
        <a:p>
          <a:r>
            <a:rPr lang="en-GB" sz="1200" b="1" dirty="0" smtClean="0"/>
            <a:t>Conflicts </a:t>
          </a:r>
        </a:p>
        <a:p>
          <a:r>
            <a:rPr lang="en-GB" sz="1200" b="1" dirty="0" smtClean="0"/>
            <a:t>Other political issues</a:t>
          </a:r>
          <a:endParaRPr lang="en-GB" sz="1200" b="1" dirty="0"/>
        </a:p>
      </dgm:t>
    </dgm:pt>
    <dgm:pt modelId="{6BA02899-84D1-4AEB-B90C-D34B9A9CBE2A}" type="parTrans" cxnId="{ABCA9AD9-2C1F-4B3B-91AB-B641B21F5122}">
      <dgm:prSet/>
      <dgm:spPr/>
      <dgm:t>
        <a:bodyPr/>
        <a:lstStyle/>
        <a:p>
          <a:endParaRPr lang="en-GB"/>
        </a:p>
      </dgm:t>
    </dgm:pt>
    <dgm:pt modelId="{8179ACFF-B198-4C56-9BCE-05F34E9AE398}" type="sibTrans" cxnId="{ABCA9AD9-2C1F-4B3B-91AB-B641B21F5122}">
      <dgm:prSet/>
      <dgm:spPr/>
      <dgm:t>
        <a:bodyPr/>
        <a:lstStyle/>
        <a:p>
          <a:endParaRPr lang="en-GB"/>
        </a:p>
      </dgm:t>
    </dgm:pt>
    <dgm:pt modelId="{754B79E4-CDB7-4E2A-A9B5-41DFF38DED0A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GB" sz="1400" dirty="0" smtClean="0"/>
            <a:t>Health and safety</a:t>
          </a:r>
          <a:endParaRPr lang="en-GB" sz="1400" dirty="0"/>
        </a:p>
      </dgm:t>
    </dgm:pt>
    <dgm:pt modelId="{D197CF10-1FA7-4A95-B929-53EDC6CFC3ED}" type="parTrans" cxnId="{13E92D87-3481-4AF5-BE00-F77F933C7104}">
      <dgm:prSet/>
      <dgm:spPr/>
      <dgm:t>
        <a:bodyPr/>
        <a:lstStyle/>
        <a:p>
          <a:endParaRPr lang="en-GB"/>
        </a:p>
      </dgm:t>
    </dgm:pt>
    <dgm:pt modelId="{C966E08C-09E2-4BEC-ACDD-D70B1C4E9457}" type="sibTrans" cxnId="{13E92D87-3481-4AF5-BE00-F77F933C7104}">
      <dgm:prSet/>
      <dgm:spPr/>
      <dgm:t>
        <a:bodyPr/>
        <a:lstStyle/>
        <a:p>
          <a:endParaRPr lang="en-GB"/>
        </a:p>
      </dgm:t>
    </dgm:pt>
    <dgm:pt modelId="{06A543E5-4BB8-4735-AE9F-BC7756495986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GB" sz="1400" dirty="0" smtClean="0"/>
            <a:t>Social impacts on local community</a:t>
          </a:r>
          <a:endParaRPr lang="en-GB" sz="1400" dirty="0"/>
        </a:p>
      </dgm:t>
    </dgm:pt>
    <dgm:pt modelId="{E87551B8-4049-4E39-879F-BFA72073B38D}" type="parTrans" cxnId="{DE6FB5DE-3F69-429A-B9BA-F511300656D1}">
      <dgm:prSet/>
      <dgm:spPr/>
      <dgm:t>
        <a:bodyPr/>
        <a:lstStyle/>
        <a:p>
          <a:endParaRPr lang="en-GB"/>
        </a:p>
      </dgm:t>
    </dgm:pt>
    <dgm:pt modelId="{AC5B6D03-1897-41E4-8D56-2A4CE7BC7447}" type="sibTrans" cxnId="{DE6FB5DE-3F69-429A-B9BA-F511300656D1}">
      <dgm:prSet/>
      <dgm:spPr/>
      <dgm:t>
        <a:bodyPr/>
        <a:lstStyle/>
        <a:p>
          <a:endParaRPr lang="en-GB"/>
        </a:p>
      </dgm:t>
    </dgm:pt>
    <dgm:pt modelId="{58D34244-3F79-490E-9B7E-6322AE4ED8CC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sv-SE" sz="1200" b="1" dirty="0" smtClean="0"/>
            <a:t>Schools</a:t>
          </a:r>
        </a:p>
        <a:p>
          <a:r>
            <a:rPr lang="sv-SE" sz="1200" b="1" dirty="0" smtClean="0"/>
            <a:t>Hospitals</a:t>
          </a:r>
        </a:p>
      </dgm:t>
    </dgm:pt>
    <dgm:pt modelId="{0A65877A-D4FB-4489-B396-EE28FD9B2E24}" type="parTrans" cxnId="{45CCB7DC-7435-4182-A51E-77CFA7555C55}">
      <dgm:prSet/>
      <dgm:spPr/>
      <dgm:t>
        <a:bodyPr/>
        <a:lstStyle/>
        <a:p>
          <a:endParaRPr lang="en-GB"/>
        </a:p>
      </dgm:t>
    </dgm:pt>
    <dgm:pt modelId="{60A8B6E0-A710-42C3-80FB-DAD3183584CD}" type="sibTrans" cxnId="{45CCB7DC-7435-4182-A51E-77CFA7555C55}">
      <dgm:prSet/>
      <dgm:spPr/>
      <dgm:t>
        <a:bodyPr/>
        <a:lstStyle/>
        <a:p>
          <a:endParaRPr lang="en-GB"/>
        </a:p>
      </dgm:t>
    </dgm:pt>
    <dgm:pt modelId="{26003AF5-4D7F-4FE3-AEA6-CC41A9C7B051}" type="pres">
      <dgm:prSet presAssocID="{BF906DCC-7ABA-42A1-8A94-09371056E04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0511E6F3-28CB-4968-848D-AABBD2A5F576}" type="pres">
      <dgm:prSet presAssocID="{52299AB4-B062-46BC-8473-5EAFD36D23FB}" presName="vertOne" presStyleCnt="0"/>
      <dgm:spPr/>
    </dgm:pt>
    <dgm:pt modelId="{59B04494-97AB-4391-A952-5CB3B4DC32A6}" type="pres">
      <dgm:prSet presAssocID="{52299AB4-B062-46BC-8473-5EAFD36D23FB}" presName="txOne" presStyleLbl="node0" presStyleIdx="0" presStyleCnt="1" custScaleX="89995" custScaleY="3848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B89E210-FBCF-4988-8EBA-59895834AFDB}" type="pres">
      <dgm:prSet presAssocID="{52299AB4-B062-46BC-8473-5EAFD36D23FB}" presName="parTransOne" presStyleCnt="0"/>
      <dgm:spPr/>
    </dgm:pt>
    <dgm:pt modelId="{EFF45AFA-E481-42AD-9E50-C5B0542D1320}" type="pres">
      <dgm:prSet presAssocID="{52299AB4-B062-46BC-8473-5EAFD36D23FB}" presName="horzOne" presStyleCnt="0"/>
      <dgm:spPr/>
    </dgm:pt>
    <dgm:pt modelId="{3C73A447-F50B-4EC9-B2ED-1C875A07A9A7}" type="pres">
      <dgm:prSet presAssocID="{3A117CD1-E8B7-4BC0-8012-C298D9A21C25}" presName="vertTwo" presStyleCnt="0"/>
      <dgm:spPr/>
    </dgm:pt>
    <dgm:pt modelId="{55068CAA-0D78-4FEA-AAAA-CF67659B06D5}" type="pres">
      <dgm:prSet presAssocID="{3A117CD1-E8B7-4BC0-8012-C298D9A21C25}" presName="txTwo" presStyleLbl="node2" presStyleIdx="0" presStyleCnt="2" custScaleX="96846" custScaleY="98794" custLinFactY="31035" custLinFactNeighborX="4878" custLinFactNeighborY="10000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9BE65E2-5201-4115-ABD8-FA032ABBC02A}" type="pres">
      <dgm:prSet presAssocID="{3A117CD1-E8B7-4BC0-8012-C298D9A21C25}" presName="parTransTwo" presStyleCnt="0"/>
      <dgm:spPr/>
    </dgm:pt>
    <dgm:pt modelId="{D574CB9A-8E5D-4D3B-814A-11A005D43362}" type="pres">
      <dgm:prSet presAssocID="{3A117CD1-E8B7-4BC0-8012-C298D9A21C25}" presName="horzTwo" presStyleCnt="0"/>
      <dgm:spPr/>
    </dgm:pt>
    <dgm:pt modelId="{429D89C9-9B8D-4496-9631-13132A0EA5B7}" type="pres">
      <dgm:prSet presAssocID="{754B79E4-CDB7-4E2A-A9B5-41DFF38DED0A}" presName="vertThree" presStyleCnt="0"/>
      <dgm:spPr/>
    </dgm:pt>
    <dgm:pt modelId="{5373BB07-084D-4FA4-BBCC-BECB4EBE8A45}" type="pres">
      <dgm:prSet presAssocID="{754B79E4-CDB7-4E2A-A9B5-41DFF38DED0A}" presName="txThree" presStyleLbl="node3" presStyleIdx="0" presStyleCnt="2" custScaleX="106288" custScaleY="29962" custLinFactY="-3288" custLinFactNeighborX="1056" custLinFactNeighborY="-10000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61CDC8C-D08D-48B6-B9DA-4DC9A148F94C}" type="pres">
      <dgm:prSet presAssocID="{754B79E4-CDB7-4E2A-A9B5-41DFF38DED0A}" presName="horzThree" presStyleCnt="0"/>
      <dgm:spPr/>
    </dgm:pt>
    <dgm:pt modelId="{F8EE7355-A531-453D-A923-44B82D30152B}" type="pres">
      <dgm:prSet presAssocID="{8179ACFF-B198-4C56-9BCE-05F34E9AE398}" presName="sibSpaceTwo" presStyleCnt="0"/>
      <dgm:spPr/>
    </dgm:pt>
    <dgm:pt modelId="{470F5FDA-53F8-4E3D-B798-B03D62E74B2B}" type="pres">
      <dgm:prSet presAssocID="{06A543E5-4BB8-4735-AE9F-BC7756495986}" presName="vertTwo" presStyleCnt="0"/>
      <dgm:spPr/>
    </dgm:pt>
    <dgm:pt modelId="{715A062F-9856-4B63-9F9C-4BEE4EAFEF70}" type="pres">
      <dgm:prSet presAssocID="{06A543E5-4BB8-4735-AE9F-BC7756495986}" presName="txTwo" presStyleLbl="node2" presStyleIdx="1" presStyleCnt="2" custScaleY="30793" custLinFactNeighborY="-2496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2DF780B-0078-4E61-8ECF-C545FC44A093}" type="pres">
      <dgm:prSet presAssocID="{06A543E5-4BB8-4735-AE9F-BC7756495986}" presName="parTransTwo" presStyleCnt="0"/>
      <dgm:spPr/>
    </dgm:pt>
    <dgm:pt modelId="{92501D58-DCE3-40E6-8B5C-5A4EB8A9B492}" type="pres">
      <dgm:prSet presAssocID="{06A543E5-4BB8-4735-AE9F-BC7756495986}" presName="horzTwo" presStyleCnt="0"/>
      <dgm:spPr/>
    </dgm:pt>
    <dgm:pt modelId="{C9D3FB24-5A5E-4875-B20B-888E71C9153B}" type="pres">
      <dgm:prSet presAssocID="{58D34244-3F79-490E-9B7E-6322AE4ED8CC}" presName="vertThree" presStyleCnt="0"/>
      <dgm:spPr/>
    </dgm:pt>
    <dgm:pt modelId="{1E77BA2B-4504-4261-AE5E-B21512E14270}" type="pres">
      <dgm:prSet presAssocID="{58D34244-3F79-490E-9B7E-6322AE4ED8CC}" presName="txThree" presStyleLbl="node3" presStyleIdx="1" presStyleCnt="2" custScaleX="95253" custLinFactNeighborX="737" custLinFactNeighborY="13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AD8BBB8D-9221-4223-A29A-7B050C1A8EF0}" type="pres">
      <dgm:prSet presAssocID="{58D34244-3F79-490E-9B7E-6322AE4ED8CC}" presName="horzThree" presStyleCnt="0"/>
      <dgm:spPr/>
    </dgm:pt>
  </dgm:ptLst>
  <dgm:cxnLst>
    <dgm:cxn modelId="{1D4E5995-58D9-4934-AA42-87FDF3B38AF6}" type="presOf" srcId="{BF906DCC-7ABA-42A1-8A94-09371056E04E}" destId="{26003AF5-4D7F-4FE3-AEA6-CC41A9C7B051}" srcOrd="0" destOrd="0" presId="urn:microsoft.com/office/officeart/2005/8/layout/hierarchy4"/>
    <dgm:cxn modelId="{0CBD4888-EE1B-4E1E-BA11-1ED72FFF20D3}" type="presOf" srcId="{06A543E5-4BB8-4735-AE9F-BC7756495986}" destId="{715A062F-9856-4B63-9F9C-4BEE4EAFEF70}" srcOrd="0" destOrd="0" presId="urn:microsoft.com/office/officeart/2005/8/layout/hierarchy4"/>
    <dgm:cxn modelId="{81C547CA-87CB-4866-88EC-A01F74DBA10D}" srcId="{BF906DCC-7ABA-42A1-8A94-09371056E04E}" destId="{52299AB4-B062-46BC-8473-5EAFD36D23FB}" srcOrd="0" destOrd="0" parTransId="{B8A5566C-F5D0-45B1-A250-C4DC13D9C33A}" sibTransId="{AC9A9990-6292-4FC8-9C04-EAA1A4715E9C}"/>
    <dgm:cxn modelId="{DE6FB5DE-3F69-429A-B9BA-F511300656D1}" srcId="{52299AB4-B062-46BC-8473-5EAFD36D23FB}" destId="{06A543E5-4BB8-4735-AE9F-BC7756495986}" srcOrd="1" destOrd="0" parTransId="{E87551B8-4049-4E39-879F-BFA72073B38D}" sibTransId="{AC5B6D03-1897-41E4-8D56-2A4CE7BC7447}"/>
    <dgm:cxn modelId="{ABCA9AD9-2C1F-4B3B-91AB-B641B21F5122}" srcId="{52299AB4-B062-46BC-8473-5EAFD36D23FB}" destId="{3A117CD1-E8B7-4BC0-8012-C298D9A21C25}" srcOrd="0" destOrd="0" parTransId="{6BA02899-84D1-4AEB-B90C-D34B9A9CBE2A}" sibTransId="{8179ACFF-B198-4C56-9BCE-05F34E9AE398}"/>
    <dgm:cxn modelId="{13E92D87-3481-4AF5-BE00-F77F933C7104}" srcId="{3A117CD1-E8B7-4BC0-8012-C298D9A21C25}" destId="{754B79E4-CDB7-4E2A-A9B5-41DFF38DED0A}" srcOrd="0" destOrd="0" parTransId="{D197CF10-1FA7-4A95-B929-53EDC6CFC3ED}" sibTransId="{C966E08C-09E2-4BEC-ACDD-D70B1C4E9457}"/>
    <dgm:cxn modelId="{B4DCF605-D4F2-445A-AA59-67E25EE99064}" type="presOf" srcId="{52299AB4-B062-46BC-8473-5EAFD36D23FB}" destId="{59B04494-97AB-4391-A952-5CB3B4DC32A6}" srcOrd="0" destOrd="0" presId="urn:microsoft.com/office/officeart/2005/8/layout/hierarchy4"/>
    <dgm:cxn modelId="{45CCB7DC-7435-4182-A51E-77CFA7555C55}" srcId="{06A543E5-4BB8-4735-AE9F-BC7756495986}" destId="{58D34244-3F79-490E-9B7E-6322AE4ED8CC}" srcOrd="0" destOrd="0" parTransId="{0A65877A-D4FB-4489-B396-EE28FD9B2E24}" sibTransId="{60A8B6E0-A710-42C3-80FB-DAD3183584CD}"/>
    <dgm:cxn modelId="{BEC5D863-5163-4327-88F9-E542BA7D03D8}" type="presOf" srcId="{754B79E4-CDB7-4E2A-A9B5-41DFF38DED0A}" destId="{5373BB07-084D-4FA4-BBCC-BECB4EBE8A45}" srcOrd="0" destOrd="0" presId="urn:microsoft.com/office/officeart/2005/8/layout/hierarchy4"/>
    <dgm:cxn modelId="{59FE7591-FD7D-42DD-BD70-C5B6920D5AF5}" type="presOf" srcId="{3A117CD1-E8B7-4BC0-8012-C298D9A21C25}" destId="{55068CAA-0D78-4FEA-AAAA-CF67659B06D5}" srcOrd="0" destOrd="0" presId="urn:microsoft.com/office/officeart/2005/8/layout/hierarchy4"/>
    <dgm:cxn modelId="{DAF9E20F-9949-45FF-A692-8760805B3B49}" type="presOf" srcId="{58D34244-3F79-490E-9B7E-6322AE4ED8CC}" destId="{1E77BA2B-4504-4261-AE5E-B21512E14270}" srcOrd="0" destOrd="0" presId="urn:microsoft.com/office/officeart/2005/8/layout/hierarchy4"/>
    <dgm:cxn modelId="{1D00BCF0-F7D8-454A-BAA8-49999E79BF36}" type="presParOf" srcId="{26003AF5-4D7F-4FE3-AEA6-CC41A9C7B051}" destId="{0511E6F3-28CB-4968-848D-AABBD2A5F576}" srcOrd="0" destOrd="0" presId="urn:microsoft.com/office/officeart/2005/8/layout/hierarchy4"/>
    <dgm:cxn modelId="{985DC974-6C13-49D9-B5C3-0ADEF39F9184}" type="presParOf" srcId="{0511E6F3-28CB-4968-848D-AABBD2A5F576}" destId="{59B04494-97AB-4391-A952-5CB3B4DC32A6}" srcOrd="0" destOrd="0" presId="urn:microsoft.com/office/officeart/2005/8/layout/hierarchy4"/>
    <dgm:cxn modelId="{09C4BF9C-DC5A-4024-8F5D-25074E1B14B7}" type="presParOf" srcId="{0511E6F3-28CB-4968-848D-AABBD2A5F576}" destId="{DB89E210-FBCF-4988-8EBA-59895834AFDB}" srcOrd="1" destOrd="0" presId="urn:microsoft.com/office/officeart/2005/8/layout/hierarchy4"/>
    <dgm:cxn modelId="{F3CB6AEA-12A7-44BC-8C67-3DBDBE1F49DA}" type="presParOf" srcId="{0511E6F3-28CB-4968-848D-AABBD2A5F576}" destId="{EFF45AFA-E481-42AD-9E50-C5B0542D1320}" srcOrd="2" destOrd="0" presId="urn:microsoft.com/office/officeart/2005/8/layout/hierarchy4"/>
    <dgm:cxn modelId="{151C36EE-A1D8-4D4B-A353-57C43D1ECF69}" type="presParOf" srcId="{EFF45AFA-E481-42AD-9E50-C5B0542D1320}" destId="{3C73A447-F50B-4EC9-B2ED-1C875A07A9A7}" srcOrd="0" destOrd="0" presId="urn:microsoft.com/office/officeart/2005/8/layout/hierarchy4"/>
    <dgm:cxn modelId="{B1CBC2FF-BABF-4223-9A17-CBAD5EEF3C6B}" type="presParOf" srcId="{3C73A447-F50B-4EC9-B2ED-1C875A07A9A7}" destId="{55068CAA-0D78-4FEA-AAAA-CF67659B06D5}" srcOrd="0" destOrd="0" presId="urn:microsoft.com/office/officeart/2005/8/layout/hierarchy4"/>
    <dgm:cxn modelId="{80B6F148-4D63-4AD8-BABB-651028DF95D9}" type="presParOf" srcId="{3C73A447-F50B-4EC9-B2ED-1C875A07A9A7}" destId="{29BE65E2-5201-4115-ABD8-FA032ABBC02A}" srcOrd="1" destOrd="0" presId="urn:microsoft.com/office/officeart/2005/8/layout/hierarchy4"/>
    <dgm:cxn modelId="{49B42FC2-63E3-4656-BB78-254E6C13D3BD}" type="presParOf" srcId="{3C73A447-F50B-4EC9-B2ED-1C875A07A9A7}" destId="{D574CB9A-8E5D-4D3B-814A-11A005D43362}" srcOrd="2" destOrd="0" presId="urn:microsoft.com/office/officeart/2005/8/layout/hierarchy4"/>
    <dgm:cxn modelId="{4A8971D1-39AB-4663-B350-DE66A3E87F00}" type="presParOf" srcId="{D574CB9A-8E5D-4D3B-814A-11A005D43362}" destId="{429D89C9-9B8D-4496-9631-13132A0EA5B7}" srcOrd="0" destOrd="0" presId="urn:microsoft.com/office/officeart/2005/8/layout/hierarchy4"/>
    <dgm:cxn modelId="{A82A1330-5CA9-4241-BC29-0E8BE40A34B0}" type="presParOf" srcId="{429D89C9-9B8D-4496-9631-13132A0EA5B7}" destId="{5373BB07-084D-4FA4-BBCC-BECB4EBE8A45}" srcOrd="0" destOrd="0" presId="urn:microsoft.com/office/officeart/2005/8/layout/hierarchy4"/>
    <dgm:cxn modelId="{0FAFC72B-2E6F-425B-A4DC-663331D57481}" type="presParOf" srcId="{429D89C9-9B8D-4496-9631-13132A0EA5B7}" destId="{661CDC8C-D08D-48B6-B9DA-4DC9A148F94C}" srcOrd="1" destOrd="0" presId="urn:microsoft.com/office/officeart/2005/8/layout/hierarchy4"/>
    <dgm:cxn modelId="{F236CC64-A5CF-4A14-8B47-2B4E98B2F7D3}" type="presParOf" srcId="{EFF45AFA-E481-42AD-9E50-C5B0542D1320}" destId="{F8EE7355-A531-453D-A923-44B82D30152B}" srcOrd="1" destOrd="0" presId="urn:microsoft.com/office/officeart/2005/8/layout/hierarchy4"/>
    <dgm:cxn modelId="{093549C1-4330-4DB9-9DCE-5655A934FC7B}" type="presParOf" srcId="{EFF45AFA-E481-42AD-9E50-C5B0542D1320}" destId="{470F5FDA-53F8-4E3D-B798-B03D62E74B2B}" srcOrd="2" destOrd="0" presId="urn:microsoft.com/office/officeart/2005/8/layout/hierarchy4"/>
    <dgm:cxn modelId="{BD4698CF-0BB1-4DB3-87C8-CF029496886A}" type="presParOf" srcId="{470F5FDA-53F8-4E3D-B798-B03D62E74B2B}" destId="{715A062F-9856-4B63-9F9C-4BEE4EAFEF70}" srcOrd="0" destOrd="0" presId="urn:microsoft.com/office/officeart/2005/8/layout/hierarchy4"/>
    <dgm:cxn modelId="{F04FB454-749C-4D0F-BCEB-CAC4452957CE}" type="presParOf" srcId="{470F5FDA-53F8-4E3D-B798-B03D62E74B2B}" destId="{D2DF780B-0078-4E61-8ECF-C545FC44A093}" srcOrd="1" destOrd="0" presId="urn:microsoft.com/office/officeart/2005/8/layout/hierarchy4"/>
    <dgm:cxn modelId="{4118E847-132C-4368-A96F-35D552129490}" type="presParOf" srcId="{470F5FDA-53F8-4E3D-B798-B03D62E74B2B}" destId="{92501D58-DCE3-40E6-8B5C-5A4EB8A9B492}" srcOrd="2" destOrd="0" presId="urn:microsoft.com/office/officeart/2005/8/layout/hierarchy4"/>
    <dgm:cxn modelId="{2074B505-0B0D-400A-BA1B-F37237011637}" type="presParOf" srcId="{92501D58-DCE3-40E6-8B5C-5A4EB8A9B492}" destId="{C9D3FB24-5A5E-4875-B20B-888E71C9153B}" srcOrd="0" destOrd="0" presId="urn:microsoft.com/office/officeart/2005/8/layout/hierarchy4"/>
    <dgm:cxn modelId="{5130C29B-699E-495E-85F9-7AB379C62E3C}" type="presParOf" srcId="{C9D3FB24-5A5E-4875-B20B-888E71C9153B}" destId="{1E77BA2B-4504-4261-AE5E-B21512E14270}" srcOrd="0" destOrd="0" presId="urn:microsoft.com/office/officeart/2005/8/layout/hierarchy4"/>
    <dgm:cxn modelId="{A689F233-1439-4DD8-947E-9D75F7C28F62}" type="presParOf" srcId="{C9D3FB24-5A5E-4875-B20B-888E71C9153B}" destId="{AD8BBB8D-9221-4223-A29A-7B050C1A8EF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B04494-97AB-4391-A952-5CB3B4DC32A6}">
      <dsp:nvSpPr>
        <dsp:cNvPr id="0" name=""/>
        <dsp:cNvSpPr/>
      </dsp:nvSpPr>
      <dsp:spPr>
        <a:xfrm>
          <a:off x="288023" y="988"/>
          <a:ext cx="2664313" cy="880614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ECONOMIC IMPACT</a:t>
          </a:r>
          <a:r>
            <a:rPr lang="en-GB" sz="2400" kern="1200" dirty="0" smtClean="0"/>
            <a:t>   </a:t>
          </a:r>
          <a:endParaRPr lang="en-GB" sz="2400" kern="1200" dirty="0"/>
        </a:p>
      </dsp:txBody>
      <dsp:txXfrm>
        <a:off x="313815" y="26780"/>
        <a:ext cx="2612729" cy="829030"/>
      </dsp:txXfrm>
    </dsp:sp>
    <dsp:sp modelId="{55068CAA-0D78-4FEA-AAAA-CF67659B06D5}">
      <dsp:nvSpPr>
        <dsp:cNvPr id="0" name=""/>
        <dsp:cNvSpPr/>
      </dsp:nvSpPr>
      <dsp:spPr>
        <a:xfrm>
          <a:off x="0" y="1697872"/>
          <a:ext cx="1152981" cy="2019388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Financial contributions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Technology contributions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Employment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Exports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Government income</a:t>
          </a:r>
          <a:endParaRPr lang="en-GB" sz="1200" b="1" kern="1200" dirty="0"/>
        </a:p>
      </dsp:txBody>
      <dsp:txXfrm>
        <a:off x="33770" y="1731642"/>
        <a:ext cx="1085441" cy="1951848"/>
      </dsp:txXfrm>
    </dsp:sp>
    <dsp:sp modelId="{5373BB07-084D-4FA4-BBCC-BECB4EBE8A45}">
      <dsp:nvSpPr>
        <dsp:cNvPr id="0" name=""/>
        <dsp:cNvSpPr/>
      </dsp:nvSpPr>
      <dsp:spPr>
        <a:xfrm>
          <a:off x="13611" y="965924"/>
          <a:ext cx="1115785" cy="627181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Direct economic effects</a:t>
          </a:r>
          <a:endParaRPr lang="en-GB" sz="1400" kern="1200" dirty="0"/>
        </a:p>
      </dsp:txBody>
      <dsp:txXfrm>
        <a:off x="31981" y="984294"/>
        <a:ext cx="1079045" cy="590441"/>
      </dsp:txXfrm>
    </dsp:sp>
    <dsp:sp modelId="{08CB4954-4952-41B5-916C-16183F36C625}">
      <dsp:nvSpPr>
        <dsp:cNvPr id="0" name=""/>
        <dsp:cNvSpPr/>
      </dsp:nvSpPr>
      <dsp:spPr>
        <a:xfrm>
          <a:off x="1193097" y="965924"/>
          <a:ext cx="996423" cy="627181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Indirect economic effects</a:t>
          </a:r>
          <a:endParaRPr lang="en-GB" sz="1400" kern="1200" dirty="0"/>
        </a:p>
      </dsp:txBody>
      <dsp:txXfrm>
        <a:off x="1211467" y="984294"/>
        <a:ext cx="959683" cy="590441"/>
      </dsp:txXfrm>
    </dsp:sp>
    <dsp:sp modelId="{715A062F-9856-4B63-9F9C-4BEE4EAFEF70}">
      <dsp:nvSpPr>
        <dsp:cNvPr id="0" name=""/>
        <dsp:cNvSpPr/>
      </dsp:nvSpPr>
      <dsp:spPr>
        <a:xfrm>
          <a:off x="2240847" y="955399"/>
          <a:ext cx="996423" cy="627181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Overall impact</a:t>
          </a:r>
          <a:endParaRPr lang="en-GB" sz="1400" kern="1200" dirty="0"/>
        </a:p>
      </dsp:txBody>
      <dsp:txXfrm>
        <a:off x="2259217" y="973769"/>
        <a:ext cx="959683" cy="590441"/>
      </dsp:txXfrm>
    </dsp:sp>
    <dsp:sp modelId="{1E77BA2B-4504-4261-AE5E-B21512E14270}">
      <dsp:nvSpPr>
        <dsp:cNvPr id="0" name=""/>
        <dsp:cNvSpPr/>
      </dsp:nvSpPr>
      <dsp:spPr>
        <a:xfrm>
          <a:off x="2271841" y="1706474"/>
          <a:ext cx="949123" cy="2019388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err="1" smtClean="0"/>
            <a:t>Implica-tions</a:t>
          </a:r>
          <a:r>
            <a:rPr lang="en-GB" sz="1200" b="1" kern="1200" dirty="0" smtClean="0"/>
            <a:t> for macro-economic </a:t>
          </a:r>
          <a:r>
            <a:rPr lang="en-GB" sz="1200" b="1" kern="1200" dirty="0" err="1" smtClean="0"/>
            <a:t>perfor-mance</a:t>
          </a:r>
          <a:endParaRPr lang="en-GB" sz="1200" b="1" kern="1200" dirty="0"/>
        </a:p>
      </dsp:txBody>
      <dsp:txXfrm>
        <a:off x="2299640" y="1734273"/>
        <a:ext cx="893525" cy="19637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B04494-97AB-4391-A952-5CB3B4DC32A6}">
      <dsp:nvSpPr>
        <dsp:cNvPr id="0" name=""/>
        <dsp:cNvSpPr/>
      </dsp:nvSpPr>
      <dsp:spPr>
        <a:xfrm>
          <a:off x="1131" y="1856"/>
          <a:ext cx="2157976" cy="814927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ENVIRONMENTAL IMPACT</a:t>
          </a:r>
          <a:r>
            <a:rPr lang="en-GB" sz="1700" kern="1200" dirty="0" smtClean="0"/>
            <a:t>   </a:t>
          </a:r>
          <a:endParaRPr lang="en-GB" sz="1700" kern="1200" dirty="0"/>
        </a:p>
      </dsp:txBody>
      <dsp:txXfrm>
        <a:off x="24999" y="25724"/>
        <a:ext cx="2110240" cy="767191"/>
      </dsp:txXfrm>
    </dsp:sp>
    <dsp:sp modelId="{55068CAA-0D78-4FEA-AAAA-CF67659B06D5}">
      <dsp:nvSpPr>
        <dsp:cNvPr id="0" name=""/>
        <dsp:cNvSpPr/>
      </dsp:nvSpPr>
      <dsp:spPr>
        <a:xfrm>
          <a:off x="72006" y="1633772"/>
          <a:ext cx="1032719" cy="2092090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err="1" smtClean="0"/>
            <a:t>Landuse</a:t>
          </a:r>
          <a:endParaRPr lang="en-GB" sz="1200" b="1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200" b="1" kern="1200" dirty="0" smtClean="0"/>
            <a:t>Defore-station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200" b="1" kern="1200" dirty="0" smtClean="0"/>
            <a:t>Toxic waste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b="1" kern="1200" dirty="0"/>
        </a:p>
      </dsp:txBody>
      <dsp:txXfrm>
        <a:off x="102253" y="1664019"/>
        <a:ext cx="972225" cy="2031596"/>
      </dsp:txXfrm>
    </dsp:sp>
    <dsp:sp modelId="{5373BB07-084D-4FA4-BBCC-BECB4EBE8A45}">
      <dsp:nvSpPr>
        <dsp:cNvPr id="0" name=""/>
        <dsp:cNvSpPr/>
      </dsp:nvSpPr>
      <dsp:spPr>
        <a:xfrm>
          <a:off x="13768" y="931150"/>
          <a:ext cx="1066351" cy="634484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Direct effects</a:t>
          </a:r>
          <a:endParaRPr lang="en-GB" sz="1400" kern="1200" dirty="0"/>
        </a:p>
      </dsp:txBody>
      <dsp:txXfrm>
        <a:off x="32351" y="949733"/>
        <a:ext cx="1029185" cy="597318"/>
      </dsp:txXfrm>
    </dsp:sp>
    <dsp:sp modelId="{715A062F-9856-4B63-9F9C-4BEE4EAFEF70}">
      <dsp:nvSpPr>
        <dsp:cNvPr id="0" name=""/>
        <dsp:cNvSpPr/>
      </dsp:nvSpPr>
      <dsp:spPr>
        <a:xfrm>
          <a:off x="1153799" y="913542"/>
          <a:ext cx="1003266" cy="652081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Indirect effects</a:t>
          </a:r>
        </a:p>
      </dsp:txBody>
      <dsp:txXfrm>
        <a:off x="1172898" y="932641"/>
        <a:ext cx="965068" cy="613883"/>
      </dsp:txXfrm>
    </dsp:sp>
    <dsp:sp modelId="{1E77BA2B-4504-4261-AE5E-B21512E14270}">
      <dsp:nvSpPr>
        <dsp:cNvPr id="0" name=""/>
        <dsp:cNvSpPr/>
      </dsp:nvSpPr>
      <dsp:spPr>
        <a:xfrm>
          <a:off x="1185006" y="1608233"/>
          <a:ext cx="955641" cy="2117629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CO</a:t>
          </a:r>
          <a:r>
            <a:rPr lang="en-GB" sz="1200" b="1" kern="1200" baseline="-25000" dirty="0" smtClean="0"/>
            <a:t>2</a:t>
          </a:r>
          <a:r>
            <a:rPr lang="en-GB" sz="1200" b="1" kern="1200" dirty="0" smtClean="0"/>
            <a:t>-emissions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200" b="1" kern="1200" dirty="0" smtClean="0"/>
            <a:t>Mine closure</a:t>
          </a:r>
          <a:endParaRPr lang="en-GB" sz="1200" b="1" kern="1200" dirty="0"/>
        </a:p>
      </dsp:txBody>
      <dsp:txXfrm>
        <a:off x="1212996" y="1636223"/>
        <a:ext cx="899661" cy="20616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B04494-97AB-4391-A952-5CB3B4DC32A6}">
      <dsp:nvSpPr>
        <dsp:cNvPr id="0" name=""/>
        <dsp:cNvSpPr/>
      </dsp:nvSpPr>
      <dsp:spPr>
        <a:xfrm>
          <a:off x="144009" y="1597"/>
          <a:ext cx="2592300" cy="805125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SOCIAL AND POLITICAL IMPACT</a:t>
          </a:r>
          <a:r>
            <a:rPr lang="en-GB" sz="2100" kern="1200" dirty="0" smtClean="0"/>
            <a:t>   </a:t>
          </a:r>
          <a:endParaRPr lang="en-GB" sz="2100" kern="1200" dirty="0"/>
        </a:p>
      </dsp:txBody>
      <dsp:txXfrm>
        <a:off x="167590" y="25178"/>
        <a:ext cx="2545138" cy="757963"/>
      </dsp:txXfrm>
    </dsp:sp>
    <dsp:sp modelId="{55068CAA-0D78-4FEA-AAAA-CF67659B06D5}">
      <dsp:nvSpPr>
        <dsp:cNvPr id="0" name=""/>
        <dsp:cNvSpPr/>
      </dsp:nvSpPr>
      <dsp:spPr>
        <a:xfrm>
          <a:off x="94598" y="1637169"/>
          <a:ext cx="1378403" cy="2066927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Human rights implications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Corruption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Conflicts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/>
            <a:t>Other political issues</a:t>
          </a:r>
          <a:endParaRPr lang="en-GB" sz="1200" b="1" kern="1200" dirty="0"/>
        </a:p>
      </dsp:txBody>
      <dsp:txXfrm>
        <a:off x="134970" y="1677541"/>
        <a:ext cx="1297659" cy="1986183"/>
      </dsp:txXfrm>
    </dsp:sp>
    <dsp:sp modelId="{5373BB07-084D-4FA4-BBCC-BECB4EBE8A45}">
      <dsp:nvSpPr>
        <dsp:cNvPr id="0" name=""/>
        <dsp:cNvSpPr/>
      </dsp:nvSpPr>
      <dsp:spPr>
        <a:xfrm>
          <a:off x="16865" y="893846"/>
          <a:ext cx="1423294" cy="626852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Health and safety</a:t>
          </a:r>
          <a:endParaRPr lang="en-GB" sz="1400" kern="1200" dirty="0"/>
        </a:p>
      </dsp:txBody>
      <dsp:txXfrm>
        <a:off x="35225" y="912206"/>
        <a:ext cx="1386574" cy="590132"/>
      </dsp:txXfrm>
    </dsp:sp>
    <dsp:sp modelId="{715A062F-9856-4B63-9F9C-4BEE4EAFEF70}">
      <dsp:nvSpPr>
        <dsp:cNvPr id="0" name=""/>
        <dsp:cNvSpPr/>
      </dsp:nvSpPr>
      <dsp:spPr>
        <a:xfrm>
          <a:off x="1538502" y="874682"/>
          <a:ext cx="1339092" cy="644238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Social impacts on local community</a:t>
          </a:r>
          <a:endParaRPr lang="en-GB" sz="1400" kern="1200" dirty="0"/>
        </a:p>
      </dsp:txBody>
      <dsp:txXfrm>
        <a:off x="1557371" y="893551"/>
        <a:ext cx="1301354" cy="606500"/>
      </dsp:txXfrm>
    </dsp:sp>
    <dsp:sp modelId="{1E77BA2B-4504-4261-AE5E-B21512E14270}">
      <dsp:nvSpPr>
        <dsp:cNvPr id="0" name=""/>
        <dsp:cNvSpPr/>
      </dsp:nvSpPr>
      <dsp:spPr>
        <a:xfrm>
          <a:off x="1580155" y="1633703"/>
          <a:ext cx="1275525" cy="2092159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200" b="1" kern="1200" dirty="0" smtClean="0"/>
            <a:t>Schools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200" b="1" kern="1200" dirty="0" smtClean="0"/>
            <a:t>Hospitals</a:t>
          </a:r>
        </a:p>
      </dsp:txBody>
      <dsp:txXfrm>
        <a:off x="1617514" y="1671062"/>
        <a:ext cx="1200807" cy="20174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0.7975</cdr:x>
      <cdr:y>0.81587</cdr:y>
    </cdr:from>
    <cdr:to>
      <cdr:x>0.83947</cdr:x>
      <cdr:y>0.98567</cdr:y>
    </cdr:to>
    <cdr:sp macro="" textlink="">
      <cdr:nvSpPr>
        <cdr:cNvPr id="2" name="TextBox 1"/>
        <cdr:cNvSpPr txBox="1"/>
      </cdr:nvSpPr>
      <cdr:spPr>
        <a:xfrm xmlns:a="http://schemas.openxmlformats.org/drawingml/2006/main" rot="16200000">
          <a:off x="6383053" y="3569531"/>
          <a:ext cx="705438" cy="345399"/>
        </a:xfrm>
        <a:prstGeom xmlns:a="http://schemas.openxmlformats.org/drawingml/2006/main" prst="rect">
          <a:avLst/>
        </a:prstGeom>
        <a:solidFill xmlns:a="http://schemas.openxmlformats.org/drawingml/2006/main">
          <a:schemeClr val="tx1">
            <a:lumMod val="85000"/>
            <a:lumOff val="15000"/>
          </a:schemeClr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/>
          <a:r>
            <a:rPr lang="sv-SE" sz="1600" b="1" dirty="0" smtClean="0">
              <a:solidFill>
                <a:schemeClr val="bg1"/>
              </a:solidFill>
            </a:rPr>
            <a:t>2017</a:t>
          </a:r>
          <a:endParaRPr lang="en-GB" sz="1600" b="1" dirty="0">
            <a:solidFill>
              <a:schemeClr val="bg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87192F-B6E3-4FC2-9814-E6A6867BEC09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7288"/>
            <a:ext cx="3013075" cy="4619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0175" y="8777288"/>
            <a:ext cx="3013075" cy="4619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B3FC32-B099-4656-BC22-F1DC3E468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9808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2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98463" y="693738"/>
            <a:ext cx="6157912" cy="3463925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>
              <a:cxn ang="0">
                <a:pos x="0" y="0"/>
              </a:cxn>
              <a:cxn ang="0">
                <a:pos x="120000" y="0"/>
              </a:cxn>
              <a:cxn ang="0">
                <a:pos x="120000" y="120000"/>
              </a:cxn>
              <a:cxn ang="0">
                <a:pos x="0" y="120000"/>
              </a:cxn>
            </a:cxnLst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95484" y="4389398"/>
            <a:ext cx="5563870" cy="41583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pPr lvl="0"/>
            <a:endParaRPr noProof="0"/>
          </a:p>
        </p:txBody>
      </p:sp>
    </p:spTree>
    <p:extLst>
      <p:ext uri="{BB962C8B-B14F-4D97-AF65-F5344CB8AC3E}">
        <p14:creationId xmlns:p14="http://schemas.microsoft.com/office/powerpoint/2010/main" val="489568443"/>
      </p:ext>
    </p:extLst>
  </p:cSld>
  <p:clrMap bg1="lt1" tx1="dk1" bg2="dk2" tx2="lt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7796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Rubrik jmf bilden efter</a:t>
            </a:r>
          </a:p>
          <a:p>
            <a:r>
              <a:rPr lang="sv-SE" dirty="0" smtClean="0"/>
              <a:t>Källa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8423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Ta bort länder namn räcker med att jag vet om frågan kommer</a:t>
            </a:r>
          </a:p>
          <a:p>
            <a:r>
              <a:rPr lang="sv-SE" dirty="0" smtClean="0"/>
              <a:t>Källa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26489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Gör tydligare färg</a:t>
            </a:r>
            <a:r>
              <a:rPr lang="sv-SE" baseline="0" dirty="0" smtClean="0"/>
              <a:t> på mining den som är nu skiljer sig nästa inte från bakgrunden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4837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Tydligare</a:t>
            </a:r>
            <a:r>
              <a:rPr lang="sv-SE" baseline="0" dirty="0" smtClean="0"/>
              <a:t> färger! Kansk akn man sammanfatta i en tydligare bild utan uppdelning mellan år utan bara ta hela perioden?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4526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1100" dirty="0" smtClean="0">
                <a:solidFill>
                  <a:schemeClr val="bg1"/>
                </a:solidFill>
              </a:rPr>
              <a:t>Kan jag ändra</a:t>
            </a:r>
            <a:r>
              <a:rPr lang="sv-SE" sz="1100" baseline="0" dirty="0" smtClean="0">
                <a:solidFill>
                  <a:schemeClr val="bg1"/>
                </a:solidFill>
              </a:rPr>
              <a:t> i denna bild jmfConclusoion 1 ovan</a:t>
            </a:r>
            <a:endParaRPr lang="en-GB" sz="11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9756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Fröstår inte riktigt</a:t>
            </a:r>
            <a:r>
              <a:rPr lang="sv-SE" baseline="0" dirty="0" smtClean="0"/>
              <a:t> hur du tänkt i de två kolumnerna kängst till höger. Vi måste snacka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8618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Ska det vara ett svart streck underst?</a:t>
            </a:r>
          </a:p>
          <a:p>
            <a:r>
              <a:rPr lang="sv-SE" dirty="0" smtClean="0"/>
              <a:t>Källa!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5614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Ny bild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8072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Anpassa till vprt format</a:t>
            </a:r>
          </a:p>
          <a:p>
            <a:r>
              <a:rPr lang="sv-SE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Källa någonstans</a:t>
            </a:r>
            <a:endParaRPr lang="en-GB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8628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sv-SE" sz="1100" kern="0" dirty="0" smtClean="0">
                <a:solidFill>
                  <a:schemeClr val="bg1"/>
                </a:solidFill>
                <a:latin typeface="+mn-lt"/>
              </a:rPr>
              <a:t>Gör så att</a:t>
            </a:r>
            <a:r>
              <a:rPr lang="sv-SE" sz="1100" kern="0" baseline="0" dirty="0" smtClean="0">
                <a:solidFill>
                  <a:schemeClr val="bg1"/>
                </a:solidFill>
                <a:latin typeface="+mn-lt"/>
              </a:rPr>
              <a:t> jag kan göra detaljändringar</a:t>
            </a:r>
            <a:endParaRPr lang="en-GB" sz="1100" kern="0" dirty="0" smtClean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85028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7796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7796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Källor!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1954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Anpassa till vårt format med rubrik osv</a:t>
            </a:r>
          </a:p>
          <a:p>
            <a:r>
              <a:rPr lang="sv-SE" dirty="0" smtClean="0"/>
              <a:t>Gör på engelska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0402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le 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7258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Fron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28626" y="4577119"/>
            <a:ext cx="8715375" cy="350044"/>
          </a:xfrm>
          <a:prstGeom prst="rect">
            <a:avLst/>
          </a:prstGeom>
          <a:solidFill>
            <a:schemeClr val="tx2"/>
          </a:solidFill>
        </p:spPr>
        <p:txBody>
          <a:bodyPr>
            <a:normAutofit/>
          </a:bodyPr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9644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485900"/>
            <a:ext cx="7772400" cy="30861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4686300"/>
            <a:ext cx="1905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061030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Anton Löf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77000" y="4686300"/>
            <a:ext cx="1905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6184E-F251-44FE-9FA2-816F30A2F85D}" type="slidenum">
              <a:rPr lang="en-GB"/>
              <a:pPr>
                <a:defRPr/>
              </a:pPr>
              <a:t>‹#›</a:t>
            </a:fld>
            <a:r>
              <a:rPr lang="en-GB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0853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5"/>
          <p:cNvSpPr txBox="1"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  <p:sp>
        <p:nvSpPr>
          <p:cNvPr id="1027" name="Shape 6"/>
          <p:cNvSpPr txBox="1"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72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  <p:sp>
        <p:nvSpPr>
          <p:cNvPr id="1028" name="Shape 7"/>
          <p:cNvSpPr txBox="1">
            <a:spLocks noGrp="1"/>
          </p:cNvSpPr>
          <p:nvPr/>
        </p:nvSpPr>
        <p:spPr bwMode="auto">
          <a:xfrm>
            <a:off x="8556627" y="4749801"/>
            <a:ext cx="54927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 anchor="ctr"/>
          <a:lstStyle/>
          <a:p>
            <a:pPr algn="r"/>
            <a:fld id="{05020393-9C55-43EA-97BD-F52D6C8E5AAE}" type="slidenum">
              <a:rPr lang="en-US" sz="1300">
                <a:solidFill>
                  <a:srgbClr val="FFFFFF"/>
                </a:solidFill>
              </a:rPr>
              <a:pPr algn="r"/>
              <a:t>‹#›</a:t>
            </a:fld>
            <a:endParaRPr lang="en-US" sz="1300">
              <a:solidFill>
                <a:srgbClr val="FFFFFF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61" r:id="rId2"/>
    <p:sldLayoutId id="2147483663" r:id="rId3"/>
    <p:sldLayoutId id="2147483664" r:id="rId4"/>
  </p:sldLayoutIdLst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png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.xml"/><Relationship Id="rId3" Type="http://schemas.openxmlformats.org/officeDocument/2006/relationships/chart" Target="../charts/chart9.xml"/><Relationship Id="rId7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15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8" t="15250" r="14839" b="20718"/>
          <a:stretch>
            <a:fillRect/>
          </a:stretch>
        </p:blipFill>
        <p:spPr bwMode="auto">
          <a:xfrm>
            <a:off x="-36512" y="-452586"/>
            <a:ext cx="9285486" cy="571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133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1646" y="123478"/>
            <a:ext cx="4460874" cy="857400"/>
          </a:xfrm>
        </p:spPr>
        <p:txBody>
          <a:bodyPr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 &amp; D.   </a:t>
            </a:r>
            <a:endParaRPr lang="en-GB" sz="4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Picture 2" descr="Ytterbyko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46" t="6310" r="3557" b="12619"/>
          <a:stretch>
            <a:fillRect/>
          </a:stretch>
        </p:blipFill>
        <p:spPr bwMode="auto">
          <a:xfrm>
            <a:off x="-36512" y="-92546"/>
            <a:ext cx="4262438" cy="52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1520" y="4889400"/>
            <a:ext cx="26654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AU" altLang="en-US" sz="1200" dirty="0">
                <a:latin typeface="Arial" pitchFamily="34" charset="0"/>
              </a:rPr>
              <a:t>REM</a:t>
            </a:r>
            <a:r>
              <a:rPr lang="sv-SE" altLang="en-US" sz="1200" dirty="0">
                <a:latin typeface="Arial" pitchFamily="34" charset="0"/>
              </a:rPr>
              <a:t> </a:t>
            </a:r>
            <a:r>
              <a:rPr lang="en-AU" altLang="en-US" sz="1200" dirty="0">
                <a:latin typeface="Arial" pitchFamily="34" charset="0"/>
              </a:rPr>
              <a:t>drawing</a:t>
            </a:r>
            <a:r>
              <a:rPr lang="sv-SE" altLang="en-US" sz="1200" dirty="0">
                <a:latin typeface="Arial" pitchFamily="34" charset="0"/>
              </a:rPr>
              <a:t>: </a:t>
            </a:r>
            <a:r>
              <a:rPr lang="en-AU" altLang="en-US" sz="1200" dirty="0" err="1">
                <a:latin typeface="Arial" pitchFamily="34" charset="0"/>
              </a:rPr>
              <a:t>Kaianders</a:t>
            </a:r>
            <a:r>
              <a:rPr lang="sv-SE" altLang="en-US" sz="1200" dirty="0">
                <a:latin typeface="Arial" pitchFamily="34" charset="0"/>
              </a:rPr>
              <a:t> </a:t>
            </a:r>
            <a:r>
              <a:rPr lang="en-AU" altLang="en-US" sz="1200" dirty="0" err="1">
                <a:latin typeface="Arial" pitchFamily="34" charset="0"/>
              </a:rPr>
              <a:t>Sempler</a:t>
            </a:r>
            <a:r>
              <a:rPr lang="en-AU" altLang="en-US" sz="1200" dirty="0">
                <a:latin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3769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" t="965"/>
          <a:stretch/>
        </p:blipFill>
        <p:spPr bwMode="auto">
          <a:xfrm>
            <a:off x="5461685" y="0"/>
            <a:ext cx="3790835" cy="5236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20538"/>
            <a:ext cx="8229600" cy="857400"/>
          </a:xfrm>
        </p:spPr>
        <p:txBody>
          <a:bodyPr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Technological develo</a:t>
            </a:r>
            <a:r>
              <a:rPr lang="sv-SE" sz="4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pment</a:t>
            </a:r>
            <a:endParaRPr lang="en-GB" sz="48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475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Nickeltomt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75"/>
            <a:ext cx="3419872" cy="5222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7504" y="4889400"/>
            <a:ext cx="27923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AU" altLang="en-US" sz="1200" dirty="0" smtClean="0">
                <a:latin typeface="Arial" pitchFamily="34" charset="0"/>
              </a:rPr>
              <a:t>Nickel</a:t>
            </a:r>
            <a:r>
              <a:rPr lang="sv-SE" altLang="en-US" sz="1200" dirty="0" smtClean="0">
                <a:latin typeface="Arial" pitchFamily="34" charset="0"/>
              </a:rPr>
              <a:t> </a:t>
            </a:r>
            <a:r>
              <a:rPr lang="en-AU" altLang="en-US" sz="1200" dirty="0">
                <a:latin typeface="Arial" pitchFamily="34" charset="0"/>
              </a:rPr>
              <a:t>drawing</a:t>
            </a:r>
            <a:r>
              <a:rPr lang="sv-SE" altLang="en-US" sz="1200" dirty="0">
                <a:latin typeface="Arial" pitchFamily="34" charset="0"/>
              </a:rPr>
              <a:t>: </a:t>
            </a:r>
            <a:r>
              <a:rPr lang="en-AU" altLang="en-US" sz="1200" dirty="0" err="1">
                <a:latin typeface="Arial" pitchFamily="34" charset="0"/>
              </a:rPr>
              <a:t>Kaianders</a:t>
            </a:r>
            <a:r>
              <a:rPr lang="sv-SE" altLang="en-US" sz="1200" dirty="0">
                <a:latin typeface="Arial" pitchFamily="34" charset="0"/>
              </a:rPr>
              <a:t> </a:t>
            </a:r>
            <a:r>
              <a:rPr lang="en-AU" altLang="en-US" sz="1200" dirty="0" err="1">
                <a:latin typeface="Arial" pitchFamily="34" charset="0"/>
              </a:rPr>
              <a:t>Sempler</a:t>
            </a:r>
            <a:r>
              <a:rPr lang="en-AU" altLang="en-US" sz="1200" dirty="0">
                <a:latin typeface="Arial" pitchFamily="34" charset="0"/>
              </a:rPr>
              <a:t>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644008" y="130174"/>
            <a:ext cx="4125144" cy="8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l" rtl="0" eaLnBrk="0" fontAlgn="base" hangingPunct="0">
              <a:spcBef>
                <a:spcPts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1pPr>
            <a:lvl2pPr algn="l" rtl="0" eaLnBrk="0" fontAlgn="base" hangingPunct="0">
              <a:spcBef>
                <a:spcPts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2pPr>
            <a:lvl3pPr algn="l" rtl="0" eaLnBrk="0" fontAlgn="base" hangingPunct="0">
              <a:spcBef>
                <a:spcPts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algn="l" rtl="0" eaLnBrk="0" fontAlgn="base" hangingPunct="0">
              <a:spcBef>
                <a:spcPts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algn="l" rtl="0" eaLnBrk="0" fontAlgn="base" hangingPunct="0">
              <a:spcBef>
                <a:spcPts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algn="l" rtl="0" eaLnBrk="0" fontAlgn="base" hangingPunct="0">
              <a:spcBef>
                <a:spcPts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algn="l" rtl="0" eaLnBrk="0" fontAlgn="base" hangingPunct="0">
              <a:spcBef>
                <a:spcPts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algn="l" rtl="0" eaLnBrk="0" fontAlgn="base" hangingPunct="0">
              <a:spcBef>
                <a:spcPts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algn="l" rtl="0" eaLnBrk="0" fontAlgn="base" hangingPunct="0">
              <a:spcBef>
                <a:spcPts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r>
              <a:rPr lang="sv-SE" sz="4800" b="1" kern="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Exploration.</a:t>
            </a:r>
            <a:endParaRPr lang="en-GB" sz="4800" b="1" kern="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17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8858861"/>
              </p:ext>
            </p:extLst>
          </p:nvPr>
        </p:nvGraphicFramePr>
        <p:xfrm>
          <a:off x="467544" y="771550"/>
          <a:ext cx="7992888" cy="4237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hape 31"/>
          <p:cNvSpPr txBox="1">
            <a:spLocks/>
          </p:cNvSpPr>
          <p:nvPr/>
        </p:nvSpPr>
        <p:spPr bwMode="auto">
          <a:xfrm>
            <a:off x="251668" y="-164554"/>
            <a:ext cx="7920732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altLang="ja-JP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Exploration Nordic countries</a:t>
            </a:r>
            <a:endParaRPr lang="en-US" altLang="ja-JP" sz="4800" b="1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28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0241"/>
            <a:ext cx="8915400" cy="857251"/>
          </a:xfrm>
        </p:spPr>
        <p:txBody>
          <a:bodyPr/>
          <a:lstStyle/>
          <a:p>
            <a:pPr eaLnBrk="1" hangingPunct="1"/>
            <a:r>
              <a:rPr lang="sv-SE" altLang="en-US" smtClean="0">
                <a:solidFill>
                  <a:schemeClr val="tx1"/>
                </a:solidFill>
                <a:latin typeface="Arial" pitchFamily="34" charset="0"/>
              </a:rPr>
              <a:t>Need / reality</a:t>
            </a:r>
            <a:endParaRPr lang="en-GB" altLang="en-US" smtClean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58373" name="Chart 9"/>
          <p:cNvGraphicFramePr>
            <a:graphicFrameLocks/>
          </p:cNvGraphicFramePr>
          <p:nvPr/>
        </p:nvGraphicFramePr>
        <p:xfrm>
          <a:off x="-866775" y="532210"/>
          <a:ext cx="9077325" cy="221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r:id="rId3" imgW="9077731" imgH="2962913" progId="Excel.Chart.8">
                  <p:embed/>
                </p:oleObj>
              </mc:Choice>
              <mc:Fallback>
                <p:oleObj r:id="rId3" imgW="9077731" imgH="2962913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866775" y="532210"/>
                        <a:ext cx="9077325" cy="221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4" name="Chart 11"/>
          <p:cNvGraphicFramePr>
            <a:graphicFrameLocks/>
          </p:cNvGraphicFramePr>
          <p:nvPr/>
        </p:nvGraphicFramePr>
        <p:xfrm>
          <a:off x="39689" y="1777604"/>
          <a:ext cx="7966075" cy="3617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r:id="rId5" imgW="7962066" imgH="4822354" progId="Excel.Chart.8">
                  <p:embed/>
                </p:oleObj>
              </mc:Choice>
              <mc:Fallback>
                <p:oleObj r:id="rId5" imgW="7962066" imgH="4822354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9" y="1777604"/>
                        <a:ext cx="7966075" cy="36171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5" name="TextBox 2"/>
          <p:cNvSpPr txBox="1">
            <a:spLocks noChangeArrowheads="1"/>
          </p:cNvSpPr>
          <p:nvPr/>
        </p:nvSpPr>
        <p:spPr bwMode="auto">
          <a:xfrm>
            <a:off x="7019926" y="844153"/>
            <a:ext cx="1871663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v-SE" alt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Efficiency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v-SE" alt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Technical </a:t>
            </a:r>
            <a:r>
              <a:rPr lang="sv-SE" alt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difficulties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sv-SE" alt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Demand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v-SE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v-SE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v-SE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v-SE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v-SE" alt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Real</a:t>
            </a:r>
            <a:endParaRPr lang="en-GB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hape 31"/>
          <p:cNvSpPr txBox="1">
            <a:spLocks/>
          </p:cNvSpPr>
          <p:nvPr/>
        </p:nvSpPr>
        <p:spPr bwMode="auto">
          <a:xfrm>
            <a:off x="251668" y="-164554"/>
            <a:ext cx="6336556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altLang="ja-JP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Exploration</a:t>
            </a:r>
            <a:endParaRPr lang="en-US" altLang="ja-JP" sz="4800" b="1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047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0" t="2098" r="14568" b="-4599"/>
          <a:stretch/>
        </p:blipFill>
        <p:spPr bwMode="auto">
          <a:xfrm>
            <a:off x="-36512" y="-31391"/>
            <a:ext cx="4464496" cy="541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1188" y="4803998"/>
            <a:ext cx="3600772" cy="27699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latin typeface="Arial" pitchFamily="34" charset="0"/>
              </a:rPr>
              <a:t>Scandium drawing: Kaianders Sempler</a:t>
            </a:r>
            <a:r>
              <a:rPr lang="sv-SE" altLang="en-US" sz="1200" dirty="0">
                <a:latin typeface="Arial" pitchFamily="34" charset="0"/>
              </a:rPr>
              <a:t>.</a:t>
            </a:r>
            <a:endParaRPr lang="en-GB" altLang="en-US" sz="1200" dirty="0">
              <a:latin typeface="Arial" pitchFamily="34" charset="0"/>
            </a:endParaRPr>
          </a:p>
        </p:txBody>
      </p:sp>
      <p:sp>
        <p:nvSpPr>
          <p:cNvPr id="5" name="Shape 31"/>
          <p:cNvSpPr txBox="1">
            <a:spLocks/>
          </p:cNvSpPr>
          <p:nvPr/>
        </p:nvSpPr>
        <p:spPr bwMode="auto">
          <a:xfrm>
            <a:off x="4932040" y="51470"/>
            <a:ext cx="396044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Mining’s contribution to development.</a:t>
            </a:r>
            <a:endParaRPr lang="en-US" altLang="ja-JP" sz="4800" b="1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530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" descr="C:\Users\Anton\Downloads\image (6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34" y="-164554"/>
            <a:ext cx="8559924" cy="528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Bildresultat för greysca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20" y="4815032"/>
            <a:ext cx="7560840" cy="28803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0920" y="4803998"/>
            <a:ext cx="3312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</a:rPr>
              <a:t>More contribution to </a:t>
            </a:r>
            <a:r>
              <a:rPr lang="en-GB" sz="1600" dirty="0" smtClean="0">
                <a:solidFill>
                  <a:schemeClr val="bg1"/>
                </a:solidFill>
              </a:rPr>
              <a:t>wealth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79392" y="4803999"/>
            <a:ext cx="3312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/>
              <a:t>Less contribution to wealth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539232" y="4968498"/>
            <a:ext cx="2112888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084712" y="3768421"/>
            <a:ext cx="695424" cy="3231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5896" y="4089359"/>
            <a:ext cx="900100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/>
              <a:t>1. DRC</a:t>
            </a:r>
            <a:endParaRPr lang="en-GB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700148" y="4104245"/>
            <a:ext cx="927636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/>
              <a:t>2</a:t>
            </a:r>
            <a:r>
              <a:rPr lang="sv-SE" b="1" dirty="0" smtClean="0"/>
              <a:t>. Chile</a:t>
            </a:r>
            <a:endParaRPr lang="en-GB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429546" y="4434666"/>
            <a:ext cx="1224570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/>
              <a:t>3. Australia</a:t>
            </a:r>
            <a:endParaRPr lang="en-GB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362486" y="1851670"/>
            <a:ext cx="1161842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>
                <a:solidFill>
                  <a:schemeClr val="bg1"/>
                </a:solidFill>
              </a:rPr>
              <a:t>4</a:t>
            </a:r>
            <a:r>
              <a:rPr lang="sv-SE" b="1" dirty="0" smtClean="0">
                <a:solidFill>
                  <a:schemeClr val="bg1"/>
                </a:solidFill>
              </a:rPr>
              <a:t>. Mongolia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1712" y="3291830"/>
            <a:ext cx="998398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>
                <a:solidFill>
                  <a:schemeClr val="tx1"/>
                </a:solidFill>
              </a:rPr>
              <a:t>5. PNG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4894" y="3752007"/>
            <a:ext cx="1240681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>
                <a:solidFill>
                  <a:schemeClr val="tx1"/>
                </a:solidFill>
              </a:rPr>
              <a:t>6</a:t>
            </a:r>
            <a:r>
              <a:rPr lang="sv-SE" b="1" dirty="0" smtClean="0">
                <a:solidFill>
                  <a:schemeClr val="tx1"/>
                </a:solidFill>
              </a:rPr>
              <a:t>. Zambia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66759" y="3750518"/>
            <a:ext cx="840690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>
                <a:solidFill>
                  <a:schemeClr val="tx1"/>
                </a:solidFill>
              </a:rPr>
              <a:t>7. Peru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1879" y="3363838"/>
            <a:ext cx="1681105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>
                <a:solidFill>
                  <a:schemeClr val="tx1"/>
                </a:solidFill>
              </a:rPr>
              <a:t>8</a:t>
            </a:r>
            <a:r>
              <a:rPr lang="sv-SE" b="1" dirty="0" smtClean="0">
                <a:solidFill>
                  <a:schemeClr val="tx1"/>
                </a:solidFill>
              </a:rPr>
              <a:t>. Burkina Faso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78914" y="2649091"/>
            <a:ext cx="894071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>
                <a:solidFill>
                  <a:schemeClr val="tx1"/>
                </a:solidFill>
              </a:rPr>
              <a:t>9. Mali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71310" y="3003798"/>
            <a:ext cx="1152618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>
                <a:solidFill>
                  <a:schemeClr val="tx1"/>
                </a:solidFill>
              </a:rPr>
              <a:t>10. Guyana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5" name="Shape 31"/>
          <p:cNvSpPr txBox="1">
            <a:spLocks/>
          </p:cNvSpPr>
          <p:nvPr/>
        </p:nvSpPr>
        <p:spPr bwMode="auto">
          <a:xfrm>
            <a:off x="395536" y="-92546"/>
            <a:ext cx="7560692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Mining’s contribution 2014</a:t>
            </a:r>
            <a:endParaRPr lang="en-US" sz="4800" b="1" i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97812" y="4157667"/>
            <a:ext cx="106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200" dirty="0" smtClean="0">
                <a:solidFill>
                  <a:schemeClr val="tx1"/>
                </a:solidFill>
              </a:rPr>
              <a:t>Source: RMG Consulting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943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,</a:t>
            </a:r>
            <a:endParaRPr lang="en-GB" dirty="0"/>
          </a:p>
        </p:txBody>
      </p:sp>
      <p:pic>
        <p:nvPicPr>
          <p:cNvPr id="3" name="Picture 2" descr="C:\Users\Anton\Downloads\chart (7)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2" t="27704" r="35762" b="45059"/>
          <a:stretch/>
        </p:blipFill>
        <p:spPr bwMode="auto">
          <a:xfrm>
            <a:off x="755577" y="771550"/>
            <a:ext cx="5904655" cy="431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hape 31"/>
          <p:cNvSpPr txBox="1">
            <a:spLocks/>
          </p:cNvSpPr>
          <p:nvPr/>
        </p:nvSpPr>
        <p:spPr bwMode="auto">
          <a:xfrm>
            <a:off x="251668" y="-92546"/>
            <a:ext cx="8892332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Mining’s contribution, Europe 2014.</a:t>
            </a:r>
          </a:p>
          <a:p>
            <a:endParaRPr lang="en-US" altLang="ja-JP" sz="4800" b="1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1563638"/>
            <a:ext cx="1163509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/>
              <a:t>58. Sweden</a:t>
            </a:r>
            <a:endParaRPr lang="en-GB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987824" y="4412682"/>
            <a:ext cx="1431692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/>
              <a:t>46. Macedonia</a:t>
            </a:r>
            <a:endParaRPr lang="en-GB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03848" y="3950356"/>
            <a:ext cx="1143660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/>
              <a:t>43. Serbia</a:t>
            </a:r>
            <a:endParaRPr lang="en-GB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148064" y="2775291"/>
            <a:ext cx="1080120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>
                <a:solidFill>
                  <a:schemeClr val="bg1"/>
                </a:solidFill>
              </a:rPr>
              <a:t>32. Russia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24" y="4227934"/>
            <a:ext cx="1224136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/>
              <a:t>50. Bulgaria</a:t>
            </a:r>
            <a:endParaRPr lang="en-GB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08491" y="3200077"/>
            <a:ext cx="1163509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/>
              <a:t>63. Poland</a:t>
            </a:r>
            <a:endParaRPr lang="en-GB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55976" y="1886339"/>
            <a:ext cx="1163509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>
                <a:solidFill>
                  <a:schemeClr val="bg1"/>
                </a:solidFill>
              </a:rPr>
              <a:t>60. Finland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97834" y="3507854"/>
            <a:ext cx="1163509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>
                <a:solidFill>
                  <a:schemeClr val="bg1"/>
                </a:solidFill>
              </a:rPr>
              <a:t>57. Ukraine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99992" y="4712245"/>
            <a:ext cx="1224136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/>
              <a:t>61. Greece</a:t>
            </a:r>
            <a:endParaRPr lang="en-GB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0" y="3867894"/>
            <a:ext cx="1440160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b="1" dirty="0" smtClean="0"/>
              <a:t>95. Romania</a:t>
            </a:r>
            <a:endParaRPr lang="en-GB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83568" y="4815031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200" dirty="0" smtClean="0">
                <a:solidFill>
                  <a:schemeClr val="tx1"/>
                </a:solidFill>
              </a:rPr>
              <a:t>Source: RMG Consulting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473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1"/>
          <p:cNvSpPr txBox="1">
            <a:spLocks/>
          </p:cNvSpPr>
          <p:nvPr/>
        </p:nvSpPr>
        <p:spPr bwMode="auto">
          <a:xfrm>
            <a:off x="251668" y="-92546"/>
            <a:ext cx="7416676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Mining’s contribution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95536" y="1080120"/>
            <a:ext cx="8640959" cy="458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Mineral rich countries grow economically.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Growth continues after the super cycle ended.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Most mining countries are among the developing nations or in peripheral regions of developed economies.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Mining  </a:t>
            </a:r>
            <a:r>
              <a:rPr lang="en-GB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triggers development! </a:t>
            </a:r>
            <a:endParaRPr lang="sv-SE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Contribution </a:t>
            </a:r>
            <a:r>
              <a:rPr lang="en-GB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NOT dependency!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GB" sz="28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794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07" y="-740618"/>
            <a:ext cx="9112211" cy="60286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-59447"/>
            <a:ext cx="9036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chemeClr val="bg1"/>
                </a:solidFill>
              </a:rPr>
              <a:t>Summary.</a:t>
            </a:r>
            <a:endParaRPr lang="en-GB" sz="4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768771" y="4815031"/>
            <a:ext cx="29645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Photo: Boliden, Lars deWall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19622"/>
            <a:ext cx="90364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 indent="-514350">
              <a:buFont typeface="+mj-lt"/>
              <a:buAutoNum type="arabicPeriod"/>
            </a:pPr>
            <a:r>
              <a:rPr lang="sv-SE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 and minerals are necessary for a sustainable </a:t>
            </a:r>
            <a:r>
              <a:rPr lang="sv-SE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future -	particulalry in developing countries.</a:t>
            </a:r>
            <a:endParaRPr lang="sv-SE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57150" indent="-514350">
              <a:buFont typeface="+mj-lt"/>
              <a:buAutoNum type="arabicPeriod"/>
            </a:pPr>
            <a:r>
              <a:rPr lang="sv-SE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All minerals </a:t>
            </a:r>
            <a:r>
              <a:rPr lang="sv-SE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&amp; </a:t>
            </a:r>
            <a:r>
              <a:rPr lang="sv-SE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metalls are important  -  not only                       	fancy battery minerals and REE.</a:t>
            </a:r>
          </a:p>
          <a:p>
            <a:pPr marL="57150" indent="-514350">
              <a:buFont typeface="+mj-lt"/>
              <a:buAutoNum type="arabicPeriod"/>
            </a:pPr>
            <a:r>
              <a:rPr lang="sv-SE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 contributes to economic and social progress.</a:t>
            </a:r>
            <a:endParaRPr lang="sv-SE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57150" indent="-514350">
              <a:buFont typeface="+mj-lt"/>
              <a:buAutoNum type="arabicPeriod"/>
            </a:pPr>
            <a:r>
              <a:rPr lang="sv-SE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Virgin mine production </a:t>
            </a:r>
            <a:r>
              <a:rPr lang="sv-SE" sz="2800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AND</a:t>
            </a:r>
            <a:r>
              <a:rPr lang="sv-SE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maximum recycling needed.</a:t>
            </a:r>
            <a:endParaRPr lang="sv-SE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57150" indent="-514350">
              <a:buFont typeface="+mj-lt"/>
              <a:buAutoNum type="arabicPeriod"/>
            </a:pPr>
            <a:r>
              <a:rPr lang="sv-SE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Intensified, direct co-operation between the Nordics and </a:t>
            </a:r>
          </a:p>
          <a:p>
            <a:r>
              <a:rPr lang="sv-SE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sv-SE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         south-east Europe to further the sector and its benefits. </a:t>
            </a:r>
            <a:endParaRPr lang="sv-SE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647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07" y="-740618"/>
            <a:ext cx="9112211" cy="60286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11400"/>
            <a:ext cx="903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European Mining Business Forum, Sofia</a:t>
            </a:r>
            <a:r>
              <a:rPr lang="sv-SE" sz="2000" b="1" dirty="0" smtClean="0">
                <a:solidFill>
                  <a:schemeClr val="bg1"/>
                </a:solidFill>
              </a:rPr>
              <a:t>                                18 May 2018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72008" y="3506331"/>
            <a:ext cx="9180512" cy="1323439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  <a:effectLst/>
        </p:spPr>
        <p:txBody>
          <a:bodyPr vert="horz" wrap="square" lIns="25200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</a:rPr>
              <a:t>Mining in Europe into the future – the Nordic </a:t>
            </a:r>
            <a:r>
              <a:rPr lang="en-GB" sz="4000" b="1" dirty="0" smtClean="0">
                <a:solidFill>
                  <a:schemeClr val="bg1"/>
                </a:solidFill>
              </a:rPr>
              <a:t>experience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816" y="4155926"/>
            <a:ext cx="5364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Magnus Ericsson, </a:t>
            </a:r>
            <a:r>
              <a:rPr lang="en-GB" sz="1800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Olof</a:t>
            </a:r>
            <a:r>
              <a:rPr lang="en-GB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en-GB" sz="1800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Löf</a:t>
            </a:r>
            <a:endParaRPr lang="en-GB" sz="18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r"/>
            <a:r>
              <a:rPr lang="sv-SE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sv-SE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LTU, Georange </a:t>
            </a:r>
            <a:r>
              <a:rPr lang="sv-SE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and RMG Consulting</a:t>
            </a:r>
            <a:endParaRPr lang="en-GB" sz="1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768771" y="4815031"/>
            <a:ext cx="29645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Photo: Boliden, Lars deWall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504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504" y="195486"/>
            <a:ext cx="903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European Mining Business Forum, Sofia</a:t>
            </a:r>
            <a:r>
              <a:rPr lang="sv-SE" sz="2000" b="1" dirty="0" smtClean="0">
                <a:solidFill>
                  <a:schemeClr val="bg1"/>
                </a:solidFill>
              </a:rPr>
              <a:t>                                18 May 2018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2008" y="1463755"/>
            <a:ext cx="9180512" cy="1446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25200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az-Cyrl-AZ" sz="4400" b="1" dirty="0">
                <a:solidFill>
                  <a:schemeClr val="bg1"/>
                </a:solidFill>
              </a:rPr>
              <a:t>Благодаря</a:t>
            </a:r>
            <a:endParaRPr lang="en-GB" sz="4400" b="1" dirty="0" smtClean="0">
              <a:solidFill>
                <a:schemeClr val="bg1"/>
              </a:solidFill>
            </a:endParaRPr>
          </a:p>
          <a:p>
            <a:r>
              <a:rPr lang="en-GB" sz="4400" b="1" dirty="0" smtClean="0">
                <a:solidFill>
                  <a:schemeClr val="bg1"/>
                </a:solidFill>
              </a:rPr>
              <a:t>Thank you</a:t>
            </a:r>
            <a:endParaRPr lang="en-GB" sz="4400" b="1" dirty="0">
              <a:solidFill>
                <a:schemeClr val="bg1"/>
              </a:solidFill>
            </a:endParaRPr>
          </a:p>
        </p:txBody>
      </p:sp>
      <p:pic>
        <p:nvPicPr>
          <p:cNvPr id="9" name="Picture 23" descr="Koppar 2009 bil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45" b="94097" l="0" r="97468">
                        <a14:backgroundMark x1="51429" y1="29090" x2="51429" y2="29090"/>
                        <a14:backgroundMark x1="13831" y1="47724" x2="13831" y2="47724"/>
                        <a14:backgroundMark x1="72662" y1="33286" x2="72662" y2="33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82"/>
          <a:stretch>
            <a:fillRect/>
          </a:stretch>
        </p:blipFill>
        <p:spPr bwMode="auto">
          <a:xfrm>
            <a:off x="4499992" y="123478"/>
            <a:ext cx="4473687" cy="424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1560" y="3867894"/>
            <a:ext cx="3059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Magnus Ericsson</a:t>
            </a:r>
          </a:p>
          <a:p>
            <a:endParaRPr lang="sv-SE" sz="1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r>
              <a:rPr lang="sv-SE" sz="1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magnus@gladtjarnen.se</a:t>
            </a:r>
            <a:endParaRPr lang="en-GB" sz="1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463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Nickeltomt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8" y="-116214"/>
            <a:ext cx="3443233" cy="5259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Ytterbyko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12" t="6310" r="3557" b="12619"/>
          <a:stretch>
            <a:fillRect/>
          </a:stretch>
        </p:blipFill>
        <p:spPr bwMode="auto">
          <a:xfrm>
            <a:off x="6167998" y="-812626"/>
            <a:ext cx="3035035" cy="364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Mang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42"/>
          <a:stretch>
            <a:fillRect/>
          </a:stretch>
        </p:blipFill>
        <p:spPr bwMode="auto">
          <a:xfrm>
            <a:off x="7020272" y="2704715"/>
            <a:ext cx="2124485" cy="2459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8" t="-3251" r="5112" b="1454"/>
          <a:stretch/>
        </p:blipFill>
        <p:spPr bwMode="auto">
          <a:xfrm>
            <a:off x="3203848" y="-164554"/>
            <a:ext cx="2974849" cy="299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3108177" y="3272656"/>
            <a:ext cx="427213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Metals first isolated in Sweden/Finland</a:t>
            </a:r>
          </a:p>
          <a:p>
            <a:pPr algn="ctr" eaLnBrk="1" hangingPunct="1">
              <a:buFontTx/>
              <a:buNone/>
            </a:pPr>
            <a:r>
              <a:rPr lang="sv-SE" alt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Please visit </a:t>
            </a:r>
            <a:r>
              <a:rPr lang="sv-SE" altLang="en-US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www.rmgconsulting.org</a:t>
            </a:r>
            <a:endParaRPr lang="en-US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486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32" y="123478"/>
            <a:ext cx="9036496" cy="857250"/>
          </a:xfrm>
        </p:spPr>
        <p:txBody>
          <a:bodyPr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Cum. metal demand 6 D 2013-2050</a:t>
            </a:r>
            <a:endParaRPr lang="en-GB" sz="4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1" b="3724"/>
          <a:stretch/>
        </p:blipFill>
        <p:spPr bwMode="auto">
          <a:xfrm>
            <a:off x="755576" y="1059582"/>
            <a:ext cx="7272808" cy="379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4183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9612495"/>
              </p:ext>
            </p:extLst>
          </p:nvPr>
        </p:nvGraphicFramePr>
        <p:xfrm>
          <a:off x="457200" y="699542"/>
          <a:ext cx="8229600" cy="4226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31"/>
          <p:cNvSpPr txBox="1">
            <a:spLocks/>
          </p:cNvSpPr>
          <p:nvPr/>
        </p:nvSpPr>
        <p:spPr bwMode="auto">
          <a:xfrm>
            <a:off x="251668" y="-11336"/>
            <a:ext cx="8496796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 - a historical perspective</a:t>
            </a:r>
            <a:endParaRPr lang="en-US" altLang="ja-JP" sz="4800" b="1" dirty="0" smtClean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en-US" sz="2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4866500"/>
            <a:ext cx="2794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Sources: Sames, Raw Materials Data.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98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4087821"/>
              </p:ext>
            </p:extLst>
          </p:nvPr>
        </p:nvGraphicFramePr>
        <p:xfrm>
          <a:off x="467544" y="991082"/>
          <a:ext cx="8208912" cy="38738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5582"/>
                <a:gridCol w="1376347"/>
                <a:gridCol w="1011192"/>
                <a:gridCol w="1179725"/>
                <a:gridCol w="1235901"/>
                <a:gridCol w="1320165"/>
              </a:tblGrid>
              <a:tr h="53335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Commodity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Mined 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Price 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 </a:t>
                      </a:r>
                      <a:r>
                        <a:rPr lang="en-GB" sz="16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</a:p>
                    <a:p>
                      <a:pPr algn="ctr" fontAlgn="ctr"/>
                      <a:r>
                        <a:rPr lang="en-GB" sz="16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(USD billon)</a:t>
                      </a:r>
                      <a:endParaRPr lang="en-GB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1"/>
                    </a:solidFill>
                  </a:tcPr>
                </a:tc>
              </a:tr>
              <a:tr h="284258">
                <a:tc>
                  <a:txBody>
                    <a:bodyPr/>
                    <a:lstStyle/>
                    <a:p>
                      <a:pPr algn="l" fontAlgn="b"/>
                      <a:r>
                        <a:rPr lang="sv-SE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Aggregates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48 000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2842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Coal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8 085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USD/t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647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2842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 ore      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3 415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USD/t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146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2842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          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1266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USD/</a:t>
                      </a:r>
                      <a:r>
                        <a:rPr lang="en-GB" sz="1600" b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oz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2842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        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18.5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6869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USD/t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2842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Nickel        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16860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USD/t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2842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Potash        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39.9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580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USD/t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294522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Phosphate rock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242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USD/t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2842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          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13.7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2162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USD/t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2842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Diamonds 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Mcts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2842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 10 </a:t>
                      </a:r>
                      <a:r>
                        <a:rPr lang="en-GB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       (excl. aggregates)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11817</a:t>
                      </a: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1133</a:t>
                      </a:r>
                    </a:p>
                  </a:txBody>
                  <a:tcPr marL="0" marR="0" marT="0" marB="0" anchor="b">
                    <a:noFill/>
                  </a:tcPr>
                </a:tc>
              </a:tr>
            </a:tbl>
          </a:graphicData>
        </a:graphic>
      </p:graphicFrame>
      <p:sp>
        <p:nvSpPr>
          <p:cNvPr id="4" name="Shape 31"/>
          <p:cNvSpPr txBox="1">
            <a:spLocks/>
          </p:cNvSpPr>
          <p:nvPr/>
        </p:nvSpPr>
        <p:spPr bwMode="auto">
          <a:xfrm>
            <a:off x="251668" y="60672"/>
            <a:ext cx="6336556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Minerals produced</a:t>
            </a:r>
          </a:p>
          <a:p>
            <a:endParaRPr lang="en-US" altLang="ja-JP" sz="2400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en-US" sz="2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7489530" y="4132160"/>
            <a:ext cx="2794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Raw Materials Data.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268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5246829"/>
              </p:ext>
            </p:extLst>
          </p:nvPr>
        </p:nvGraphicFramePr>
        <p:xfrm>
          <a:off x="457200" y="843559"/>
          <a:ext cx="8229600" cy="402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hape 31"/>
          <p:cNvSpPr txBox="1">
            <a:spLocks/>
          </p:cNvSpPr>
          <p:nvPr/>
        </p:nvSpPr>
        <p:spPr bwMode="auto">
          <a:xfrm>
            <a:off x="395684" y="-92546"/>
            <a:ext cx="6336556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Price index 1</a:t>
            </a:r>
            <a:endParaRPr lang="en-US" sz="4800" b="1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4866500"/>
            <a:ext cx="2794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RMG Consulting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508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676400" y="4095750"/>
            <a:ext cx="45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3276600" y="4019550"/>
            <a:ext cx="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276600" y="40195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352800" y="3943350"/>
            <a:ext cx="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352800" y="39433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429000" y="3943350"/>
            <a:ext cx="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429000" y="40195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505200" y="3790950"/>
            <a:ext cx="0" cy="228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05200" y="3790950"/>
            <a:ext cx="152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657600" y="3790950"/>
            <a:ext cx="0" cy="114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657600" y="39052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3733800" y="3638550"/>
            <a:ext cx="0" cy="2667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733800" y="36385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810000" y="3638550"/>
            <a:ext cx="0" cy="1333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810000" y="3771900"/>
            <a:ext cx="228600" cy="190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4038600" y="3638550"/>
            <a:ext cx="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4038600" y="3562350"/>
            <a:ext cx="7620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114800" y="3562350"/>
            <a:ext cx="7620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191000" y="3638550"/>
            <a:ext cx="0" cy="666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4191000" y="3705225"/>
            <a:ext cx="76200" cy="95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4267200" y="3600450"/>
            <a:ext cx="0" cy="1047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267200" y="36004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4343400" y="3562350"/>
            <a:ext cx="0" cy="381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343400" y="35623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4419600" y="3409950"/>
            <a:ext cx="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419600" y="3409950"/>
            <a:ext cx="152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4572000" y="3257550"/>
            <a:ext cx="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572000" y="3257550"/>
            <a:ext cx="152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4724400" y="3105150"/>
            <a:ext cx="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724400" y="31051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4762500" y="2876550"/>
            <a:ext cx="0" cy="228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762500" y="28765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4800600" y="2724150"/>
            <a:ext cx="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800600" y="27241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4876800" y="2647950"/>
            <a:ext cx="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876800" y="26479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953000" y="2647950"/>
            <a:ext cx="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953000" y="27241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029200" y="2724150"/>
            <a:ext cx="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029200" y="2876550"/>
            <a:ext cx="4632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5075526" y="2571750"/>
            <a:ext cx="0" cy="3048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075526" y="2571750"/>
            <a:ext cx="10607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181600" y="2571750"/>
            <a:ext cx="0" cy="114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181600" y="2686050"/>
            <a:ext cx="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181600" y="2686050"/>
            <a:ext cx="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181600" y="26860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5257800" y="2495550"/>
            <a:ext cx="0" cy="1905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5257800" y="2419350"/>
            <a:ext cx="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5257800" y="24193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5295900" y="2266950"/>
            <a:ext cx="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5295900" y="24193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334000" y="2419350"/>
            <a:ext cx="0" cy="1714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5334000" y="259080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372100" y="2590800"/>
            <a:ext cx="0" cy="1333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5372100" y="27241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410200" y="27241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5486400" y="2495550"/>
            <a:ext cx="0" cy="228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5486400" y="2457450"/>
            <a:ext cx="76200" cy="381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562600" y="2457450"/>
            <a:ext cx="76200" cy="476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5638800" y="2505075"/>
            <a:ext cx="0" cy="2190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5638800" y="27241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5715000" y="2724150"/>
            <a:ext cx="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715000" y="28003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5791200" y="2266950"/>
            <a:ext cx="0" cy="533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5791200" y="22669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5829300" y="2228850"/>
            <a:ext cx="0" cy="381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829300" y="22288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867400" y="2228850"/>
            <a:ext cx="0" cy="381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867400" y="22669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905500" y="2266950"/>
            <a:ext cx="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905500" y="24193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V="1">
            <a:off x="5943600" y="1581150"/>
            <a:ext cx="0" cy="838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5943600" y="15811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V="1">
            <a:off x="6019800" y="1352550"/>
            <a:ext cx="0" cy="228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6019800" y="15811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6096000" y="1581150"/>
            <a:ext cx="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6096000" y="17335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6134100" y="1733550"/>
            <a:ext cx="0" cy="381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6134100" y="21145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6172200" y="2114550"/>
            <a:ext cx="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V="1">
            <a:off x="6172200" y="1924050"/>
            <a:ext cx="0" cy="1905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6172200" y="19240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V="1">
            <a:off x="6210300" y="1885950"/>
            <a:ext cx="0" cy="381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6210300" y="18859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6248400" y="1885950"/>
            <a:ext cx="0" cy="381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6248400" y="19240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6286500" y="1924050"/>
            <a:ext cx="0" cy="1905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V="1">
            <a:off x="6286500" y="2038350"/>
            <a:ext cx="3810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6324600" y="1924050"/>
            <a:ext cx="0" cy="114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V="1">
            <a:off x="6324600" y="1809750"/>
            <a:ext cx="76200" cy="114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V="1">
            <a:off x="6400800" y="1733550"/>
            <a:ext cx="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6400800" y="1809750"/>
            <a:ext cx="76200" cy="114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6477000" y="1924050"/>
            <a:ext cx="0" cy="495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6477000" y="24193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V="1">
            <a:off x="6553200" y="2190750"/>
            <a:ext cx="0" cy="228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6553200" y="21907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6629400" y="2190750"/>
            <a:ext cx="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6629400" y="2266950"/>
            <a:ext cx="76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flipV="1">
            <a:off x="6705600" y="2038350"/>
            <a:ext cx="0" cy="228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V="1">
            <a:off x="6705600" y="1981200"/>
            <a:ext cx="38100" cy="571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V="1">
            <a:off x="6743700" y="1771650"/>
            <a:ext cx="0" cy="2095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6743700" y="17716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V="1">
            <a:off x="6781800" y="1428750"/>
            <a:ext cx="0" cy="3429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6781800" y="14287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6819900" y="1276350"/>
            <a:ext cx="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6819900" y="1238250"/>
            <a:ext cx="114300" cy="381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V="1">
            <a:off x="6934200" y="1047750"/>
            <a:ext cx="0" cy="1905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6934200" y="1238250"/>
            <a:ext cx="381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6972300" y="1238250"/>
            <a:ext cx="0" cy="533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6972300" y="1771650"/>
            <a:ext cx="1143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flipV="1">
            <a:off x="7086600" y="1143000"/>
            <a:ext cx="0" cy="6286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7086600" y="1143000"/>
            <a:ext cx="152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 flipV="1">
            <a:off x="7239000" y="1047750"/>
            <a:ext cx="0" cy="95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flipV="1">
            <a:off x="7239000" y="971550"/>
            <a:ext cx="381000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 flipH="1" flipV="1">
            <a:off x="7391400" y="895350"/>
            <a:ext cx="230982" cy="76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 flipH="1">
            <a:off x="7469981" y="971550"/>
            <a:ext cx="152400" cy="1714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 flipV="1">
            <a:off x="2133600" y="3981450"/>
            <a:ext cx="0" cy="114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V="1">
            <a:off x="2133600" y="3790950"/>
            <a:ext cx="152400" cy="1905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>
            <a:off x="2286000" y="3790950"/>
            <a:ext cx="152400" cy="1905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2438400" y="3981450"/>
            <a:ext cx="0" cy="114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2438400" y="4095750"/>
            <a:ext cx="838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Isosceles Triangle 124"/>
          <p:cNvSpPr/>
          <p:nvPr/>
        </p:nvSpPr>
        <p:spPr>
          <a:xfrm rot="7993399">
            <a:off x="2135715" y="3548893"/>
            <a:ext cx="114300" cy="269081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Isosceles Triangle 125"/>
          <p:cNvSpPr/>
          <p:nvPr/>
        </p:nvSpPr>
        <p:spPr>
          <a:xfrm rot="13535228">
            <a:off x="2337898" y="3525760"/>
            <a:ext cx="114300" cy="269081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Isosceles Triangle 126"/>
          <p:cNvSpPr/>
          <p:nvPr/>
        </p:nvSpPr>
        <p:spPr>
          <a:xfrm rot="3284822">
            <a:off x="2106750" y="3713560"/>
            <a:ext cx="114300" cy="269081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Isosceles Triangle 127"/>
          <p:cNvSpPr/>
          <p:nvPr/>
        </p:nvSpPr>
        <p:spPr>
          <a:xfrm rot="18373592">
            <a:off x="2340337" y="3713560"/>
            <a:ext cx="114300" cy="269081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288032" y="8340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Mineral demand</a:t>
            </a:r>
            <a:endParaRPr lang="en-US" sz="4800" b="1" dirty="0">
              <a:solidFill>
                <a:schemeClr val="bg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2291437" y="1059582"/>
            <a:ext cx="4440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Improved living conditions</a:t>
            </a:r>
            <a:endParaRPr lang="en-US" sz="24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1333500" y="290509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Urbanisation</a:t>
            </a:r>
            <a:endParaRPr lang="en-US" sz="24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1835696" y="1966069"/>
            <a:ext cx="472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Population growth</a:t>
            </a:r>
            <a:endParaRPr lang="en-US" sz="2400" b="1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05998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5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9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1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3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4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6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9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1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2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3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4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6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85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95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05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150"/>
                            </p:stCondLst>
                            <p:childTnLst>
                              <p:par>
                                <p:cTn id="1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25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35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450"/>
                            </p:stCondLst>
                            <p:childTnLst>
                              <p:par>
                                <p:cTn id="1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55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65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750"/>
                            </p:stCondLst>
                            <p:childTnLst>
                              <p:par>
                                <p:cTn id="1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850"/>
                            </p:stCondLst>
                            <p:childTnLst>
                              <p:par>
                                <p:cTn id="1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950"/>
                            </p:stCondLst>
                            <p:childTnLst>
                              <p:par>
                                <p:cTn id="1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50"/>
                            </p:stCondLst>
                            <p:childTnLst>
                              <p:par>
                                <p:cTn id="1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150"/>
                            </p:stCondLst>
                            <p:childTnLst>
                              <p:par>
                                <p:cTn id="1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250"/>
                            </p:stCondLst>
                            <p:childTnLst>
                              <p:par>
                                <p:cTn id="1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350"/>
                            </p:stCondLst>
                            <p:childTnLst>
                              <p:par>
                                <p:cTn id="1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450"/>
                            </p:stCondLst>
                            <p:childTnLst>
                              <p:par>
                                <p:cTn id="1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550"/>
                            </p:stCondLst>
                            <p:childTnLst>
                              <p:par>
                                <p:cTn id="2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65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750"/>
                            </p:stCondLst>
                            <p:childTnLst>
                              <p:par>
                                <p:cTn id="2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850"/>
                            </p:stCondLst>
                            <p:childTnLst>
                              <p:par>
                                <p:cTn id="2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950"/>
                            </p:stCondLst>
                            <p:childTnLst>
                              <p:par>
                                <p:cTn id="2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050"/>
                            </p:stCondLst>
                            <p:childTnLst>
                              <p:par>
                                <p:cTn id="2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6300"/>
                            </p:stCondLst>
                            <p:childTnLst>
                              <p:par>
                                <p:cTn id="2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6400"/>
                            </p:stCondLst>
                            <p:childTnLst>
                              <p:par>
                                <p:cTn id="2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6500"/>
                            </p:stCondLst>
                            <p:childTnLst>
                              <p:par>
                                <p:cTn id="2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6600"/>
                            </p:stCondLst>
                            <p:childTnLst>
                              <p:par>
                                <p:cTn id="2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6700"/>
                            </p:stCondLst>
                            <p:childTnLst>
                              <p:par>
                                <p:cTn id="2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6800"/>
                            </p:stCondLst>
                            <p:childTnLst>
                              <p:par>
                                <p:cTn id="2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6900"/>
                            </p:stCondLst>
                            <p:childTnLst>
                              <p:par>
                                <p:cTn id="2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7000"/>
                            </p:stCondLst>
                            <p:childTnLst>
                              <p:par>
                                <p:cTn id="2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7100"/>
                            </p:stCondLst>
                            <p:childTnLst>
                              <p:par>
                                <p:cTn id="2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7200"/>
                            </p:stCondLst>
                            <p:childTnLst>
                              <p:par>
                                <p:cTn id="2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7300"/>
                            </p:stCondLst>
                            <p:childTnLst>
                              <p:par>
                                <p:cTn id="2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7400"/>
                            </p:stCondLst>
                            <p:childTnLst>
                              <p:par>
                                <p:cTn id="2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7500"/>
                            </p:stCondLst>
                            <p:childTnLst>
                              <p:par>
                                <p:cTn id="2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7600"/>
                            </p:stCondLst>
                            <p:childTnLst>
                              <p:par>
                                <p:cTn id="2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7700"/>
                            </p:stCondLst>
                            <p:childTnLst>
                              <p:par>
                                <p:cTn id="2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7800"/>
                            </p:stCondLst>
                            <p:childTnLst>
                              <p:par>
                                <p:cTn id="2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7900"/>
                            </p:stCondLst>
                            <p:childTnLst>
                              <p:par>
                                <p:cTn id="2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8000"/>
                            </p:stCondLst>
                            <p:childTnLst>
                              <p:par>
                                <p:cTn id="2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8100"/>
                            </p:stCondLst>
                            <p:childTnLst>
                              <p:par>
                                <p:cTn id="3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8350"/>
                            </p:stCondLst>
                            <p:childTnLst>
                              <p:par>
                                <p:cTn id="3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8450"/>
                            </p:stCondLst>
                            <p:childTnLst>
                              <p:par>
                                <p:cTn id="3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8550"/>
                            </p:stCondLst>
                            <p:childTnLst>
                              <p:par>
                                <p:cTn id="3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8650"/>
                            </p:stCondLst>
                            <p:childTnLst>
                              <p:par>
                                <p:cTn id="3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8750"/>
                            </p:stCondLst>
                            <p:childTnLst>
                              <p:par>
                                <p:cTn id="3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1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8850"/>
                            </p:stCondLst>
                            <p:childTnLst>
                              <p:par>
                                <p:cTn id="3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8950"/>
                            </p:stCondLst>
                            <p:childTnLst>
                              <p:par>
                                <p:cTn id="3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9050"/>
                            </p:stCondLst>
                            <p:childTnLst>
                              <p:par>
                                <p:cTn id="3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9150"/>
                            </p:stCondLst>
                            <p:childTnLst>
                              <p:par>
                                <p:cTn id="3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9250"/>
                            </p:stCondLst>
                            <p:childTnLst>
                              <p:par>
                                <p:cTn id="3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6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9350"/>
                            </p:stCondLst>
                            <p:childTnLst>
                              <p:par>
                                <p:cTn id="3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9450"/>
                            </p:stCondLst>
                            <p:childTnLst>
                              <p:par>
                                <p:cTn id="3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4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9550"/>
                            </p:stCondLst>
                            <p:childTnLst>
                              <p:par>
                                <p:cTn id="3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8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9650"/>
                            </p:stCondLst>
                            <p:childTnLst>
                              <p:par>
                                <p:cTn id="3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9750"/>
                            </p:stCondLst>
                            <p:childTnLst>
                              <p:par>
                                <p:cTn id="3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6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9850"/>
                            </p:stCondLst>
                            <p:childTnLst>
                              <p:par>
                                <p:cTn id="3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9950"/>
                            </p:stCondLst>
                            <p:childTnLst>
                              <p:par>
                                <p:cTn id="3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10050"/>
                            </p:stCondLst>
                            <p:childTnLst>
                              <p:par>
                                <p:cTn id="3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8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0150"/>
                            </p:stCondLst>
                            <p:childTnLst>
                              <p:par>
                                <p:cTn id="3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0250"/>
                            </p:stCondLst>
                            <p:childTnLst>
                              <p:par>
                                <p:cTn id="3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6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10350"/>
                            </p:stCondLst>
                            <p:childTnLst>
                              <p:par>
                                <p:cTn id="3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0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0450"/>
                            </p:stCondLst>
                            <p:childTnLst>
                              <p:par>
                                <p:cTn id="3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0550"/>
                            </p:stCondLst>
                            <p:childTnLst>
                              <p:par>
                                <p:cTn id="3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8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10650"/>
                            </p:stCondLst>
                            <p:childTnLst>
                              <p:par>
                                <p:cTn id="4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2" dur="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0750"/>
                            </p:stCondLst>
                            <p:childTnLst>
                              <p:par>
                                <p:cTn id="4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0850"/>
                            </p:stCondLst>
                            <p:childTnLst>
                              <p:par>
                                <p:cTn id="4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0" dur="1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10950"/>
                            </p:stCondLst>
                            <p:childTnLst>
                              <p:par>
                                <p:cTn id="4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4" dur="1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1050"/>
                            </p:stCondLst>
                            <p:childTnLst>
                              <p:par>
                                <p:cTn id="4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8" dur="1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1150"/>
                            </p:stCondLst>
                            <p:childTnLst>
                              <p:par>
                                <p:cTn id="4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2" dur="1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11250"/>
                            </p:stCondLst>
                            <p:childTnLst>
                              <p:par>
                                <p:cTn id="4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6" dur="1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1350"/>
                            </p:stCondLst>
                            <p:childTnLst>
                              <p:par>
                                <p:cTn id="4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0" dur="1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11450"/>
                            </p:stCondLst>
                            <p:childTnLst>
                              <p:par>
                                <p:cTn id="4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4" dur="1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11550"/>
                            </p:stCondLst>
                            <p:childTnLst>
                              <p:par>
                                <p:cTn id="4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8" dur="1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1650"/>
                            </p:stCondLst>
                            <p:childTnLst>
                              <p:par>
                                <p:cTn id="4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2" dur="1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11750"/>
                            </p:stCondLst>
                            <p:childTnLst>
                              <p:par>
                                <p:cTn id="4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6" dur="1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11850"/>
                            </p:stCondLst>
                            <p:childTnLst>
                              <p:par>
                                <p:cTn id="4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0" dur="1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1950"/>
                            </p:stCondLst>
                            <p:childTnLst>
                              <p:par>
                                <p:cTn id="4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4" dur="1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12050"/>
                            </p:stCondLst>
                            <p:childTnLst>
                              <p:par>
                                <p:cTn id="4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8" dur="1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12150"/>
                            </p:stCondLst>
                            <p:childTnLst>
                              <p:par>
                                <p:cTn id="4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2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2250"/>
                            </p:stCondLst>
                            <p:childTnLst>
                              <p:par>
                                <p:cTn id="4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6" dur="1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2350"/>
                            </p:stCondLst>
                            <p:childTnLst>
                              <p:par>
                                <p:cTn id="4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0" dur="1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12450"/>
                            </p:stCondLst>
                            <p:childTnLst>
                              <p:par>
                                <p:cTn id="4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4" dur="1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2550"/>
                            </p:stCondLst>
                            <p:childTnLst>
                              <p:par>
                                <p:cTn id="4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8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2650"/>
                            </p:stCondLst>
                            <p:childTnLst>
                              <p:par>
                                <p:cTn id="4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2" dur="1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12750"/>
                            </p:stCondLst>
                            <p:childTnLst>
                              <p:par>
                                <p:cTn id="4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6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2850"/>
                            </p:stCondLst>
                            <p:childTnLst>
                              <p:par>
                                <p:cTn id="4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0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12950"/>
                            </p:stCondLst>
                            <p:childTnLst>
                              <p:par>
                                <p:cTn id="4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4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13050"/>
                            </p:stCondLst>
                            <p:childTnLst>
                              <p:par>
                                <p:cTn id="4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8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3150"/>
                            </p:stCondLst>
                            <p:childTnLst>
                              <p:par>
                                <p:cTn id="5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2" dur="1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13250"/>
                            </p:stCondLst>
                            <p:childTnLst>
                              <p:par>
                                <p:cTn id="5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6" dur="1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7" fill="hold">
                            <p:stCondLst>
                              <p:cond delay="13350"/>
                            </p:stCondLst>
                            <p:childTnLst>
                              <p:par>
                                <p:cTn id="5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0" dur="1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 animBg="1"/>
      <p:bldP spid="127" grpId="0" animBg="1"/>
      <p:bldP spid="128" grpId="0" animBg="1"/>
      <p:bldP spid="129" grpId="0"/>
      <p:bldP spid="130" grpId="0"/>
      <p:bldP spid="131" grpId="0"/>
      <p:bldP spid="1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0"/>
          <p:cNvSpPr txBox="1"/>
          <p:nvPr/>
        </p:nvSpPr>
        <p:spPr>
          <a:xfrm rot="21111754">
            <a:off x="1006358" y="3729538"/>
            <a:ext cx="2651395" cy="4112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dirty="0" smtClean="0">
                <a:solidFill>
                  <a:srgbClr val="FFFFFF"/>
                </a:solidFill>
              </a:rPr>
              <a:t>Indonesia</a:t>
            </a:r>
            <a:endParaRPr lang="en" sz="1800" dirty="0">
              <a:solidFill>
                <a:srgbClr val="FFFFFF"/>
              </a:solidFill>
            </a:endParaRPr>
          </a:p>
        </p:txBody>
      </p:sp>
      <p:sp>
        <p:nvSpPr>
          <p:cNvPr id="5" name="Shape 101"/>
          <p:cNvSpPr txBox="1"/>
          <p:nvPr/>
        </p:nvSpPr>
        <p:spPr>
          <a:xfrm rot="20478622">
            <a:off x="2665654" y="3442942"/>
            <a:ext cx="1472655" cy="41144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dirty="0" smtClean="0">
                <a:solidFill>
                  <a:srgbClr val="FFFFFF"/>
                </a:solidFill>
              </a:rPr>
              <a:t>India</a:t>
            </a:r>
            <a:endParaRPr lang="en" sz="1800" dirty="0">
              <a:solidFill>
                <a:srgbClr val="FFFFFF"/>
              </a:solidFill>
            </a:endParaRPr>
          </a:p>
        </p:txBody>
      </p:sp>
      <p:sp>
        <p:nvSpPr>
          <p:cNvPr id="6" name="Shape 102"/>
          <p:cNvSpPr txBox="1"/>
          <p:nvPr/>
        </p:nvSpPr>
        <p:spPr>
          <a:xfrm rot="19084901">
            <a:off x="3362059" y="2263509"/>
            <a:ext cx="2651294" cy="4113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dirty="0" smtClean="0">
                <a:solidFill>
                  <a:srgbClr val="FFFFFF"/>
                </a:solidFill>
              </a:rPr>
              <a:t>China</a:t>
            </a:r>
            <a:endParaRPr lang="en" sz="1800" dirty="0">
              <a:solidFill>
                <a:srgbClr val="FFFFFF"/>
              </a:solidFill>
            </a:endParaRPr>
          </a:p>
        </p:txBody>
      </p:sp>
      <p:sp>
        <p:nvSpPr>
          <p:cNvPr id="7" name="Shape 103"/>
          <p:cNvSpPr txBox="1"/>
          <p:nvPr/>
        </p:nvSpPr>
        <p:spPr>
          <a:xfrm rot="21443970">
            <a:off x="4896521" y="1875005"/>
            <a:ext cx="1260786" cy="4114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dirty="0" smtClean="0">
                <a:solidFill>
                  <a:srgbClr val="FFFFFF"/>
                </a:solidFill>
              </a:rPr>
              <a:t>Korea</a:t>
            </a:r>
            <a:endParaRPr lang="en" sz="1800" dirty="0">
              <a:solidFill>
                <a:srgbClr val="FFFFFF"/>
              </a:solidFill>
            </a:endParaRPr>
          </a:p>
        </p:txBody>
      </p:sp>
      <p:sp>
        <p:nvSpPr>
          <p:cNvPr id="8" name="Shape 104"/>
          <p:cNvSpPr txBox="1"/>
          <p:nvPr/>
        </p:nvSpPr>
        <p:spPr>
          <a:xfrm rot="262876">
            <a:off x="5575218" y="1957856"/>
            <a:ext cx="1647770" cy="4114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dirty="0">
                <a:solidFill>
                  <a:srgbClr val="FFFFFF"/>
                </a:solidFill>
              </a:rPr>
              <a:t>Japan</a:t>
            </a:r>
          </a:p>
        </p:txBody>
      </p:sp>
      <p:sp>
        <p:nvSpPr>
          <p:cNvPr id="9" name="Shape 105"/>
          <p:cNvSpPr txBox="1"/>
          <p:nvPr/>
        </p:nvSpPr>
        <p:spPr>
          <a:xfrm rot="657562">
            <a:off x="6506134" y="2060074"/>
            <a:ext cx="1094020" cy="4114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600" dirty="0">
                <a:solidFill>
                  <a:srgbClr val="FFFFFF"/>
                </a:solidFill>
              </a:rPr>
              <a:t>EU</a:t>
            </a:r>
          </a:p>
        </p:txBody>
      </p:sp>
      <p:sp>
        <p:nvSpPr>
          <p:cNvPr id="10" name="Shape 106"/>
          <p:cNvSpPr txBox="1"/>
          <p:nvPr/>
        </p:nvSpPr>
        <p:spPr>
          <a:xfrm rot="572079">
            <a:off x="7195977" y="2216485"/>
            <a:ext cx="1093911" cy="4115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dirty="0">
                <a:solidFill>
                  <a:srgbClr val="FFFFFF"/>
                </a:solidFill>
              </a:rPr>
              <a:t>USA</a:t>
            </a:r>
          </a:p>
        </p:txBody>
      </p:sp>
      <p:sp>
        <p:nvSpPr>
          <p:cNvPr id="11" name="Shape 107"/>
          <p:cNvSpPr txBox="1"/>
          <p:nvPr/>
        </p:nvSpPr>
        <p:spPr>
          <a:xfrm rot="18570085">
            <a:off x="3424523" y="2779221"/>
            <a:ext cx="1473367" cy="4115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dirty="0" smtClean="0">
                <a:solidFill>
                  <a:srgbClr val="FFFFFF"/>
                </a:solidFill>
              </a:rPr>
              <a:t>Brazil</a:t>
            </a:r>
            <a:endParaRPr lang="en" sz="1800" dirty="0">
              <a:solidFill>
                <a:srgbClr val="FFFFFF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001380" y="2282305"/>
            <a:ext cx="6552319" cy="2016425"/>
            <a:chOff x="1001380" y="2282305"/>
            <a:chExt cx="6552319" cy="2016425"/>
          </a:xfrm>
        </p:grpSpPr>
        <p:sp>
          <p:nvSpPr>
            <p:cNvPr id="13" name="Shape 99"/>
            <p:cNvSpPr/>
            <p:nvPr/>
          </p:nvSpPr>
          <p:spPr>
            <a:xfrm>
              <a:off x="1001380" y="2282305"/>
              <a:ext cx="6362550" cy="2016425"/>
            </a:xfrm>
            <a:custGeom>
              <a:avLst/>
              <a:gdLst/>
              <a:ahLst/>
              <a:cxnLst/>
              <a:rect l="0" t="0" r="0" b="0"/>
              <a:pathLst>
                <a:path w="254502" h="80657" extrusionOk="0">
                  <a:moveTo>
                    <a:pt x="0" y="80657"/>
                  </a:moveTo>
                  <a:cubicBezTo>
                    <a:pt x="18352" y="77030"/>
                    <a:pt x="82011" y="71929"/>
                    <a:pt x="110116" y="58898"/>
                  </a:cubicBezTo>
                  <a:cubicBezTo>
                    <a:pt x="138220" y="45866"/>
                    <a:pt x="144564" y="10604"/>
                    <a:pt x="168629" y="2468"/>
                  </a:cubicBezTo>
                  <a:cubicBezTo>
                    <a:pt x="192693" y="-5668"/>
                    <a:pt x="240189" y="8812"/>
                    <a:pt x="254502" y="10081"/>
                  </a:cubicBezTo>
                </a:path>
              </a:pathLst>
            </a:custGeom>
            <a:noFill/>
            <a:ln w="38100" cap="flat" cmpd="sng">
              <a:solidFill>
                <a:schemeClr val="bg1"/>
              </a:solidFill>
              <a:prstDash val="solid"/>
              <a:round/>
              <a:headEnd type="none" w="lg" len="lg"/>
              <a:tailEnd type="none" w="lg" len="lg"/>
            </a:ln>
          </p:spPr>
        </p:sp>
        <p:cxnSp>
          <p:nvCxnSpPr>
            <p:cNvPr id="14" name="Shape 109"/>
            <p:cNvCxnSpPr/>
            <p:nvPr/>
          </p:nvCxnSpPr>
          <p:spPr>
            <a:xfrm>
              <a:off x="6781800" y="2419350"/>
              <a:ext cx="771899" cy="142800"/>
            </a:xfrm>
            <a:prstGeom prst="straightConnector1">
              <a:avLst/>
            </a:prstGeom>
            <a:noFill/>
            <a:ln w="38100" cap="flat" cmpd="sng">
              <a:solidFill>
                <a:schemeClr val="bg1"/>
              </a:solidFill>
              <a:prstDash val="solid"/>
              <a:round/>
              <a:headEnd type="none" w="lg" len="lg"/>
              <a:tailEnd type="triangle" w="lg" len="lg"/>
            </a:ln>
          </p:spPr>
        </p:cxnSp>
      </p:grpSp>
      <p:sp>
        <p:nvSpPr>
          <p:cNvPr id="15" name="Shape 110"/>
          <p:cNvSpPr txBox="1"/>
          <p:nvPr/>
        </p:nvSpPr>
        <p:spPr>
          <a:xfrm>
            <a:off x="657292" y="-20538"/>
            <a:ext cx="5858924" cy="411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4800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Metal</a:t>
            </a:r>
            <a:r>
              <a:rPr lang="en" sz="4800" b="1" dirty="0" smtClean="0">
                <a:solidFill>
                  <a:srgbClr val="FFFFFF"/>
                </a:solidFill>
              </a:rPr>
              <a:t> intensity</a:t>
            </a:r>
            <a:endParaRPr lang="en" sz="4800" b="1" dirty="0">
              <a:solidFill>
                <a:srgbClr val="FFFFFF"/>
              </a:solidFill>
            </a:endParaRPr>
          </a:p>
        </p:txBody>
      </p:sp>
      <p:sp>
        <p:nvSpPr>
          <p:cNvPr id="16" name="Shape 110"/>
          <p:cNvSpPr txBox="1"/>
          <p:nvPr/>
        </p:nvSpPr>
        <p:spPr>
          <a:xfrm>
            <a:off x="845535" y="2024620"/>
            <a:ext cx="1500375" cy="121321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dirty="0" smtClean="0">
                <a:solidFill>
                  <a:srgbClr val="FFFFFF"/>
                </a:solidFill>
              </a:rPr>
              <a:t>Indonesia use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800" dirty="0">
                <a:solidFill>
                  <a:srgbClr val="FFFFFF"/>
                </a:solidFill>
              </a:rPr>
              <a:t>5</a:t>
            </a:r>
            <a:r>
              <a:rPr lang="en" sz="1800" dirty="0" smtClean="0">
                <a:solidFill>
                  <a:srgbClr val="FFFFFF"/>
                </a:solidFill>
              </a:rPr>
              <a:t>1 kg steel per person </a:t>
            </a:r>
            <a:endParaRPr lang="en" sz="1800" dirty="0">
              <a:solidFill>
                <a:srgbClr val="FFFFFF"/>
              </a:solidFill>
            </a:endParaRPr>
          </a:p>
        </p:txBody>
      </p:sp>
      <p:sp>
        <p:nvSpPr>
          <p:cNvPr id="17" name="Shape 110"/>
          <p:cNvSpPr txBox="1"/>
          <p:nvPr/>
        </p:nvSpPr>
        <p:spPr>
          <a:xfrm>
            <a:off x="7192131" y="1114561"/>
            <a:ext cx="1722828" cy="10007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dirty="0" smtClean="0">
                <a:solidFill>
                  <a:srgbClr val="FFFFFF"/>
                </a:solidFill>
              </a:rPr>
              <a:t>USA use 335 kg steel per person</a:t>
            </a:r>
            <a:endParaRPr lang="en" sz="1800" dirty="0">
              <a:solidFill>
                <a:srgbClr val="FFFFFF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85800" y="4476750"/>
            <a:ext cx="7426668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685800" y="819150"/>
            <a:ext cx="0" cy="36576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hape 110"/>
          <p:cNvSpPr txBox="1"/>
          <p:nvPr/>
        </p:nvSpPr>
        <p:spPr>
          <a:xfrm>
            <a:off x="2774184" y="4552950"/>
            <a:ext cx="3249899" cy="411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dirty="0" smtClean="0">
                <a:solidFill>
                  <a:srgbClr val="FFFFFF"/>
                </a:solidFill>
              </a:rPr>
              <a:t>GDP</a:t>
            </a:r>
            <a:endParaRPr lang="en" sz="2400" dirty="0">
              <a:solidFill>
                <a:srgbClr val="FFFFFF"/>
              </a:solidFill>
            </a:endParaRPr>
          </a:p>
        </p:txBody>
      </p:sp>
      <p:sp>
        <p:nvSpPr>
          <p:cNvPr id="21" name="Shape 110"/>
          <p:cNvSpPr txBox="1"/>
          <p:nvPr/>
        </p:nvSpPr>
        <p:spPr>
          <a:xfrm rot="16200000">
            <a:off x="-1343100" y="2722351"/>
            <a:ext cx="3249899" cy="411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 dirty="0" smtClean="0">
                <a:solidFill>
                  <a:srgbClr val="FFFFFF"/>
                </a:solidFill>
              </a:rPr>
              <a:t>Metal intensity</a:t>
            </a:r>
            <a:endParaRPr lang="en" sz="2400" b="1" dirty="0">
              <a:solidFill>
                <a:srgbClr val="FFFFFF"/>
              </a:solidFill>
            </a:endParaRPr>
          </a:p>
        </p:txBody>
      </p:sp>
      <p:sp>
        <p:nvSpPr>
          <p:cNvPr id="22" name="Shape 110"/>
          <p:cNvSpPr txBox="1"/>
          <p:nvPr/>
        </p:nvSpPr>
        <p:spPr>
          <a:xfrm>
            <a:off x="4893323" y="2773596"/>
            <a:ext cx="2518284" cy="91071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dirty="0" smtClean="0">
                <a:solidFill>
                  <a:srgbClr val="FFFFFF"/>
                </a:solidFill>
              </a:rPr>
              <a:t>Industrialised economies uses more metals per person</a:t>
            </a:r>
            <a:endParaRPr lang="en" sz="1800" dirty="0">
              <a:solidFill>
                <a:srgbClr val="FFFF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41628" y="4815031"/>
            <a:ext cx="2794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World Steel Association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456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5" grpId="0"/>
      <p:bldP spid="16" grpId="0" animBg="1"/>
      <p:bldP spid="17" grpId="0" animBg="1"/>
      <p:bldP spid="20" grpId="0"/>
      <p:bldP spid="21" grpId="0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1152" y="411509"/>
            <a:ext cx="8229600" cy="652115"/>
          </a:xfrm>
        </p:spPr>
        <p:txBody>
          <a:bodyPr/>
          <a:lstStyle/>
          <a:p>
            <a:pPr algn="ctr"/>
            <a:r>
              <a:rPr lang="sv-SE" sz="2400" dirty="0" smtClean="0">
                <a:solidFill>
                  <a:schemeClr val="bg1"/>
                </a:solidFill>
              </a:rPr>
              <a:t>1996</a:t>
            </a:r>
            <a:endParaRPr lang="en-GB" sz="2400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1547101"/>
              </p:ext>
            </p:extLst>
          </p:nvPr>
        </p:nvGraphicFramePr>
        <p:xfrm>
          <a:off x="480478" y="978610"/>
          <a:ext cx="8229600" cy="382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87824" y="156363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dirty="0" smtClean="0">
                <a:solidFill>
                  <a:schemeClr val="bg1"/>
                </a:solidFill>
              </a:rPr>
              <a:t>Mining countries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379588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dirty="0" smtClean="0">
                <a:solidFill>
                  <a:schemeClr val="bg1"/>
                </a:solidFill>
              </a:rPr>
              <a:t>Non-mining countries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0176" y="4803998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smtClean="0">
                <a:solidFill>
                  <a:schemeClr val="bg1"/>
                </a:solidFill>
              </a:rPr>
              <a:t>Gross national income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0" name="Shape 31"/>
          <p:cNvSpPr txBox="1">
            <a:spLocks/>
          </p:cNvSpPr>
          <p:nvPr/>
        </p:nvSpPr>
        <p:spPr bwMode="auto">
          <a:xfrm>
            <a:off x="251668" y="-92546"/>
            <a:ext cx="8892332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Mining’s contribution</a:t>
            </a:r>
            <a:endParaRPr lang="en-US" altLang="ja-JP" sz="4800" b="1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4866500"/>
            <a:ext cx="2794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RMG Consulting, World Bank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1080628" y="2582493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smtClean="0">
                <a:solidFill>
                  <a:schemeClr val="bg1"/>
                </a:solidFill>
              </a:rPr>
              <a:t>Mining contribution index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016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872" y="206375"/>
            <a:ext cx="8229600" cy="857250"/>
          </a:xfrm>
        </p:spPr>
        <p:txBody>
          <a:bodyPr/>
          <a:lstStyle/>
          <a:p>
            <a:pPr algn="ctr"/>
            <a:r>
              <a:rPr lang="sv-SE" sz="2400" dirty="0" smtClean="0">
                <a:solidFill>
                  <a:schemeClr val="bg1"/>
                </a:solidFill>
              </a:rPr>
              <a:t>2014</a:t>
            </a:r>
            <a:endParaRPr lang="en-GB" sz="2400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8445780"/>
              </p:ext>
            </p:extLst>
          </p:nvPr>
        </p:nvGraphicFramePr>
        <p:xfrm>
          <a:off x="457200" y="1059582"/>
          <a:ext cx="8229600" cy="3725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95936" y="213970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dirty="0" smtClean="0">
                <a:solidFill>
                  <a:schemeClr val="bg1"/>
                </a:solidFill>
              </a:rPr>
              <a:t>Mining countries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358694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dirty="0" smtClean="0">
                <a:solidFill>
                  <a:schemeClr val="bg1"/>
                </a:solidFill>
              </a:rPr>
              <a:t>Non-mining countries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2" name="Shape 31"/>
          <p:cNvSpPr txBox="1">
            <a:spLocks/>
          </p:cNvSpPr>
          <p:nvPr/>
        </p:nvSpPr>
        <p:spPr bwMode="auto">
          <a:xfrm>
            <a:off x="251668" y="-11336"/>
            <a:ext cx="8892332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Mining’s contribution</a:t>
            </a:r>
            <a:endParaRPr lang="en-US" altLang="ja-JP" sz="4800" b="1" dirty="0" smtClean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en-US" sz="2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47864" y="473199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dirty="0" smtClean="0">
                <a:solidFill>
                  <a:schemeClr val="bg1"/>
                </a:solidFill>
              </a:rPr>
              <a:t>Gross national income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-1080628" y="256710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dirty="0" smtClean="0">
                <a:solidFill>
                  <a:schemeClr val="bg1"/>
                </a:solidFill>
              </a:rPr>
              <a:t>Mining contribution index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8184" y="4866500"/>
            <a:ext cx="2794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RMG Consulting, World Bank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631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875110"/>
            <a:ext cx="6800850" cy="339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925" y="875110"/>
            <a:ext cx="6800850" cy="339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" y="867966"/>
            <a:ext cx="6819900" cy="340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867966"/>
            <a:ext cx="6800850" cy="340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1" y="906067"/>
            <a:ext cx="6810375" cy="339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264" y="885825"/>
            <a:ext cx="681037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263" y="898923"/>
            <a:ext cx="6819900" cy="340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1" y="906067"/>
            <a:ext cx="6791325" cy="339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897732"/>
            <a:ext cx="6800850" cy="339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1" y="897732"/>
            <a:ext cx="6791325" cy="339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1" y="897731"/>
            <a:ext cx="681037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897731"/>
            <a:ext cx="680085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1" y="897732"/>
            <a:ext cx="6810375" cy="339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1" y="897731"/>
            <a:ext cx="681037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878681"/>
            <a:ext cx="678180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1" y="897731"/>
            <a:ext cx="6791325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1" y="897731"/>
            <a:ext cx="6791325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9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897731"/>
            <a:ext cx="678180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0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-3397" r="-775"/>
          <a:stretch>
            <a:fillRect/>
          </a:stretch>
        </p:blipFill>
        <p:spPr bwMode="auto">
          <a:xfrm>
            <a:off x="1187450" y="782241"/>
            <a:ext cx="6834188" cy="3501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863600" y="4758928"/>
            <a:ext cx="7416800" cy="33855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% of Export</a:t>
            </a:r>
            <a:endParaRPr lang="en-GB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 rot="16200000">
            <a:off x="-1142842" y="2460815"/>
            <a:ext cx="2862263" cy="33855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% of GDP</a:t>
            </a:r>
            <a:endParaRPr lang="en-GB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145208" y="4354116"/>
            <a:ext cx="6876430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1145208" y="906066"/>
            <a:ext cx="0" cy="34480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763713" y="4354117"/>
            <a:ext cx="0" cy="678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411413" y="4354117"/>
            <a:ext cx="0" cy="678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059113" y="4358879"/>
            <a:ext cx="0" cy="678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635375" y="4354117"/>
            <a:ext cx="0" cy="678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284663" y="4354117"/>
            <a:ext cx="0" cy="678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859338" y="4354117"/>
            <a:ext cx="0" cy="678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508625" y="4354117"/>
            <a:ext cx="0" cy="678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156325" y="4354117"/>
            <a:ext cx="0" cy="678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732588" y="4354117"/>
            <a:ext cx="0" cy="678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380288" y="4354117"/>
            <a:ext cx="0" cy="678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1"/>
          <p:cNvSpPr txBox="1">
            <a:spLocks noChangeArrowheads="1"/>
          </p:cNvSpPr>
          <p:nvPr/>
        </p:nvSpPr>
        <p:spPr bwMode="auto">
          <a:xfrm>
            <a:off x="1619325" y="4379094"/>
            <a:ext cx="288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000" dirty="0">
                <a:solidFill>
                  <a:schemeClr val="bg1"/>
                </a:solidFill>
                <a:latin typeface="+mn-lt"/>
              </a:rPr>
              <a:t>2</a:t>
            </a:r>
            <a:endParaRPr lang="en-GB" altLang="en-U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8" name="TextBox 44"/>
          <p:cNvSpPr txBox="1">
            <a:spLocks noChangeArrowheads="1"/>
          </p:cNvSpPr>
          <p:nvPr/>
        </p:nvSpPr>
        <p:spPr bwMode="auto">
          <a:xfrm>
            <a:off x="2268613" y="4379094"/>
            <a:ext cx="2873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000">
                <a:solidFill>
                  <a:schemeClr val="bg1"/>
                </a:solidFill>
                <a:latin typeface="+mn-lt"/>
              </a:rPr>
              <a:t>4</a:t>
            </a:r>
            <a:endParaRPr lang="en-GB" altLang="en-US" sz="20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9" name="TextBox 45"/>
          <p:cNvSpPr txBox="1">
            <a:spLocks noChangeArrowheads="1"/>
          </p:cNvSpPr>
          <p:nvPr/>
        </p:nvSpPr>
        <p:spPr bwMode="auto">
          <a:xfrm>
            <a:off x="2916313" y="4379094"/>
            <a:ext cx="2873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000">
                <a:solidFill>
                  <a:schemeClr val="bg1"/>
                </a:solidFill>
                <a:latin typeface="+mn-lt"/>
              </a:rPr>
              <a:t>6</a:t>
            </a:r>
            <a:endParaRPr lang="en-GB" altLang="en-US" sz="20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0" name="TextBox 46"/>
          <p:cNvSpPr txBox="1">
            <a:spLocks noChangeArrowheads="1"/>
          </p:cNvSpPr>
          <p:nvPr/>
        </p:nvSpPr>
        <p:spPr bwMode="auto">
          <a:xfrm>
            <a:off x="3492574" y="4379094"/>
            <a:ext cx="287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000">
                <a:solidFill>
                  <a:schemeClr val="bg1"/>
                </a:solidFill>
                <a:latin typeface="+mn-lt"/>
              </a:rPr>
              <a:t>8</a:t>
            </a:r>
            <a:endParaRPr lang="en-GB" altLang="en-US" sz="20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1" name="TextBox 47"/>
          <p:cNvSpPr txBox="1">
            <a:spLocks noChangeArrowheads="1"/>
          </p:cNvSpPr>
          <p:nvPr/>
        </p:nvSpPr>
        <p:spPr bwMode="auto">
          <a:xfrm>
            <a:off x="3923928" y="4379094"/>
            <a:ext cx="6302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000" dirty="0">
                <a:solidFill>
                  <a:schemeClr val="bg1"/>
                </a:solidFill>
                <a:latin typeface="+mn-lt"/>
              </a:rPr>
              <a:t>10</a:t>
            </a:r>
            <a:endParaRPr lang="en-GB" altLang="en-U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2" name="TextBox 48"/>
          <p:cNvSpPr txBox="1">
            <a:spLocks noChangeArrowheads="1"/>
          </p:cNvSpPr>
          <p:nvPr/>
        </p:nvSpPr>
        <p:spPr bwMode="auto">
          <a:xfrm>
            <a:off x="4519241" y="4379094"/>
            <a:ext cx="630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000">
                <a:solidFill>
                  <a:schemeClr val="bg1"/>
                </a:solidFill>
                <a:latin typeface="+mn-lt"/>
              </a:rPr>
              <a:t>12</a:t>
            </a:r>
            <a:endParaRPr lang="en-GB" altLang="en-US" sz="20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TextBox 49"/>
          <p:cNvSpPr txBox="1">
            <a:spLocks noChangeArrowheads="1"/>
          </p:cNvSpPr>
          <p:nvPr/>
        </p:nvSpPr>
        <p:spPr bwMode="auto">
          <a:xfrm>
            <a:off x="5166942" y="4371950"/>
            <a:ext cx="630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000">
                <a:solidFill>
                  <a:schemeClr val="bg1"/>
                </a:solidFill>
                <a:latin typeface="+mn-lt"/>
              </a:rPr>
              <a:t>14</a:t>
            </a:r>
            <a:endParaRPr lang="en-GB" altLang="en-US" sz="20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4" name="TextBox 50"/>
          <p:cNvSpPr txBox="1">
            <a:spLocks noChangeArrowheads="1"/>
          </p:cNvSpPr>
          <p:nvPr/>
        </p:nvSpPr>
        <p:spPr bwMode="auto">
          <a:xfrm>
            <a:off x="5816228" y="4371950"/>
            <a:ext cx="6286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000">
                <a:solidFill>
                  <a:schemeClr val="bg1"/>
                </a:solidFill>
                <a:latin typeface="+mn-lt"/>
              </a:rPr>
              <a:t>16</a:t>
            </a:r>
            <a:endParaRPr lang="en-GB" altLang="en-US" sz="20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5" name="TextBox 51"/>
          <p:cNvSpPr txBox="1">
            <a:spLocks noChangeArrowheads="1"/>
          </p:cNvSpPr>
          <p:nvPr/>
        </p:nvSpPr>
        <p:spPr bwMode="auto">
          <a:xfrm>
            <a:off x="6392491" y="4379094"/>
            <a:ext cx="6286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000">
                <a:solidFill>
                  <a:schemeClr val="bg1"/>
                </a:solidFill>
                <a:latin typeface="+mn-lt"/>
              </a:rPr>
              <a:t>18</a:t>
            </a:r>
            <a:endParaRPr lang="en-GB" altLang="en-US" sz="20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6" name="TextBox 52"/>
          <p:cNvSpPr txBox="1">
            <a:spLocks noChangeArrowheads="1"/>
          </p:cNvSpPr>
          <p:nvPr/>
        </p:nvSpPr>
        <p:spPr bwMode="auto">
          <a:xfrm>
            <a:off x="7040191" y="4379094"/>
            <a:ext cx="6286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000" dirty="0">
                <a:solidFill>
                  <a:schemeClr val="bg1"/>
                </a:solidFill>
                <a:latin typeface="+mn-lt"/>
              </a:rPr>
              <a:t>20</a:t>
            </a:r>
            <a:endParaRPr lang="en-GB" altLang="en-U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6372225" y="2680098"/>
            <a:ext cx="1125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400" dirty="0">
                <a:latin typeface="+mn-lt"/>
              </a:rPr>
              <a:t>2014</a:t>
            </a:r>
            <a:endParaRPr lang="en-GB" altLang="en-US" sz="2400" dirty="0">
              <a:latin typeface="+mn-lt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775595" y="3150778"/>
            <a:ext cx="11315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sv-SE" altLang="en-US" sz="2400" dirty="0">
                <a:latin typeface="+mn-lt"/>
              </a:rPr>
              <a:t>2014</a:t>
            </a:r>
            <a:endParaRPr lang="en-GB" altLang="en-US" sz="2400" dirty="0">
              <a:latin typeface="+mn-lt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1043608" y="3706416"/>
            <a:ext cx="1079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69"/>
          <p:cNvSpPr txBox="1">
            <a:spLocks noChangeArrowheads="1"/>
          </p:cNvSpPr>
          <p:nvPr/>
        </p:nvSpPr>
        <p:spPr bwMode="auto">
          <a:xfrm>
            <a:off x="395289" y="3567113"/>
            <a:ext cx="7191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buFontTx/>
              <a:buNone/>
            </a:pPr>
            <a:r>
              <a:rPr lang="sv-SE" altLang="en-US" sz="2000">
                <a:solidFill>
                  <a:schemeClr val="bg1"/>
                </a:solidFill>
                <a:latin typeface="+mn-lt"/>
              </a:rPr>
              <a:t>0.5</a:t>
            </a:r>
            <a:endParaRPr lang="en-GB" altLang="en-US" sz="200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1043608" y="3165872"/>
            <a:ext cx="1079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43608" y="2625329"/>
            <a:ext cx="1079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1043608" y="2085975"/>
            <a:ext cx="1079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043608" y="1545431"/>
            <a:ext cx="1079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043608" y="897731"/>
            <a:ext cx="1079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96"/>
          <p:cNvSpPr txBox="1">
            <a:spLocks noChangeArrowheads="1"/>
          </p:cNvSpPr>
          <p:nvPr/>
        </p:nvSpPr>
        <p:spPr bwMode="auto">
          <a:xfrm>
            <a:off x="395289" y="3027760"/>
            <a:ext cx="7191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buFontTx/>
              <a:buNone/>
            </a:pPr>
            <a:r>
              <a:rPr lang="sv-SE" altLang="en-US" sz="2000">
                <a:solidFill>
                  <a:schemeClr val="bg1"/>
                </a:solidFill>
                <a:latin typeface="+mn-lt"/>
              </a:rPr>
              <a:t>1.0</a:t>
            </a:r>
            <a:endParaRPr lang="en-GB" altLang="en-US" sz="20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7" name="TextBox 97"/>
          <p:cNvSpPr txBox="1">
            <a:spLocks noChangeArrowheads="1"/>
          </p:cNvSpPr>
          <p:nvPr/>
        </p:nvSpPr>
        <p:spPr bwMode="auto">
          <a:xfrm>
            <a:off x="395289" y="2463404"/>
            <a:ext cx="7191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buFontTx/>
              <a:buNone/>
            </a:pPr>
            <a:r>
              <a:rPr lang="sv-SE" altLang="en-US" sz="2000" dirty="0">
                <a:solidFill>
                  <a:schemeClr val="bg1"/>
                </a:solidFill>
                <a:latin typeface="+mn-lt"/>
              </a:rPr>
              <a:t>1.5</a:t>
            </a:r>
            <a:endParaRPr lang="en-GB" altLang="en-U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8" name="TextBox 98"/>
          <p:cNvSpPr txBox="1">
            <a:spLocks noChangeArrowheads="1"/>
          </p:cNvSpPr>
          <p:nvPr/>
        </p:nvSpPr>
        <p:spPr bwMode="auto">
          <a:xfrm>
            <a:off x="395289" y="1924050"/>
            <a:ext cx="7191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buFontTx/>
              <a:buNone/>
            </a:pPr>
            <a:r>
              <a:rPr lang="sv-SE" altLang="en-US" sz="2000">
                <a:solidFill>
                  <a:schemeClr val="bg1"/>
                </a:solidFill>
                <a:latin typeface="+mn-lt"/>
              </a:rPr>
              <a:t>2.0</a:t>
            </a:r>
            <a:endParaRPr lang="en-GB" altLang="en-US" sz="20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9" name="TextBox 99"/>
          <p:cNvSpPr txBox="1">
            <a:spLocks noChangeArrowheads="1"/>
          </p:cNvSpPr>
          <p:nvPr/>
        </p:nvSpPr>
        <p:spPr bwMode="auto">
          <a:xfrm>
            <a:off x="395289" y="1383506"/>
            <a:ext cx="7191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buFontTx/>
              <a:buNone/>
            </a:pPr>
            <a:r>
              <a:rPr lang="sv-SE" altLang="en-US" sz="2000" dirty="0">
                <a:solidFill>
                  <a:schemeClr val="bg1"/>
                </a:solidFill>
                <a:latin typeface="+mn-lt"/>
              </a:rPr>
              <a:t>2.5</a:t>
            </a:r>
            <a:endParaRPr lang="en-GB" altLang="en-U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0" name="TextBox 100"/>
          <p:cNvSpPr txBox="1">
            <a:spLocks noChangeArrowheads="1"/>
          </p:cNvSpPr>
          <p:nvPr/>
        </p:nvSpPr>
        <p:spPr bwMode="auto">
          <a:xfrm>
            <a:off x="395536" y="782241"/>
            <a:ext cx="7191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buFontTx/>
              <a:buNone/>
            </a:pPr>
            <a:r>
              <a:rPr lang="sv-SE" altLang="en-US" sz="2000" dirty="0">
                <a:solidFill>
                  <a:schemeClr val="bg1"/>
                </a:solidFill>
                <a:latin typeface="+mn-lt"/>
              </a:rPr>
              <a:t>3.0</a:t>
            </a:r>
            <a:endParaRPr lang="en-GB" altLang="en-U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2" name="Shape 31"/>
          <p:cNvSpPr txBox="1">
            <a:spLocks/>
          </p:cNvSpPr>
          <p:nvPr/>
        </p:nvSpPr>
        <p:spPr bwMode="auto">
          <a:xfrm>
            <a:off x="323676" y="-20538"/>
            <a:ext cx="6336556" cy="17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Mining’s contribution</a:t>
            </a:r>
            <a:endParaRPr lang="en-US" altLang="ja-JP" sz="4800" b="1" dirty="0" smtClean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en-US" sz="2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130553" y="4815031"/>
            <a:ext cx="29645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Raw Materials Data, World Bank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220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1"/>
          <p:cNvSpPr txBox="1">
            <a:spLocks/>
          </p:cNvSpPr>
          <p:nvPr/>
        </p:nvSpPr>
        <p:spPr bwMode="auto">
          <a:xfrm>
            <a:off x="251668" y="60672"/>
            <a:ext cx="8892332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Mining’s contribution</a:t>
            </a:r>
            <a:endParaRPr lang="en-US" altLang="ja-JP" sz="4400" b="1" dirty="0" smtClean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en-US" sz="2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82189" y="2726105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smtClean="0">
                <a:solidFill>
                  <a:srgbClr val="FFFFFF"/>
                </a:solidFill>
                <a:latin typeface="Calibri"/>
              </a:rPr>
              <a:t>Chile</a:t>
            </a:r>
            <a:endParaRPr lang="en-GB" sz="1600" dirty="0"/>
          </a:p>
        </p:txBody>
      </p:sp>
      <p:sp>
        <p:nvSpPr>
          <p:cNvPr id="16" name="Rectangle 15"/>
          <p:cNvSpPr/>
          <p:nvPr/>
        </p:nvSpPr>
        <p:spPr>
          <a:xfrm>
            <a:off x="2520063" y="2355726"/>
            <a:ext cx="17629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en-GB" sz="1600" dirty="0" smtClean="0">
                <a:solidFill>
                  <a:srgbClr val="FFFFFF"/>
                </a:solidFill>
                <a:latin typeface="Calibri"/>
              </a:rPr>
              <a:t>Papua New Guinea</a:t>
            </a:r>
            <a:endParaRPr lang="en-GB" sz="16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69476" y="2828483"/>
            <a:ext cx="7761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Guinea</a:t>
            </a:r>
            <a:endParaRPr lang="en-GB" sz="1600" dirty="0"/>
          </a:p>
        </p:txBody>
      </p:sp>
      <p:sp>
        <p:nvSpPr>
          <p:cNvPr id="21" name="Rectangle 20"/>
          <p:cNvSpPr/>
          <p:nvPr/>
        </p:nvSpPr>
        <p:spPr>
          <a:xfrm>
            <a:off x="5245683" y="1894641"/>
            <a:ext cx="12008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en-GB" sz="1600" dirty="0">
                <a:solidFill>
                  <a:srgbClr val="FFFFFF"/>
                </a:solidFill>
                <a:latin typeface="Calibri"/>
              </a:rPr>
              <a:t>South Africa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039335" y="3365439"/>
            <a:ext cx="5684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Peru</a:t>
            </a:r>
            <a:endParaRPr lang="en-GB" sz="1600" dirty="0"/>
          </a:p>
        </p:txBody>
      </p:sp>
      <p:sp>
        <p:nvSpPr>
          <p:cNvPr id="25" name="Rectangle 24"/>
          <p:cNvSpPr/>
          <p:nvPr/>
        </p:nvSpPr>
        <p:spPr>
          <a:xfrm>
            <a:off x="2799718" y="3115327"/>
            <a:ext cx="11124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Kazakhstan</a:t>
            </a:r>
            <a:endParaRPr lang="en-GB" sz="1600" dirty="0"/>
          </a:p>
        </p:txBody>
      </p:sp>
      <p:sp>
        <p:nvSpPr>
          <p:cNvPr id="28" name="Rectangle 27"/>
          <p:cNvSpPr/>
          <p:nvPr/>
        </p:nvSpPr>
        <p:spPr>
          <a:xfrm>
            <a:off x="554578" y="3729746"/>
            <a:ext cx="7927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Zambia</a:t>
            </a:r>
            <a:endParaRPr lang="en-GB" sz="1600" dirty="0"/>
          </a:p>
        </p:txBody>
      </p:sp>
      <p:sp>
        <p:nvSpPr>
          <p:cNvPr id="30" name="Rectangle 29"/>
          <p:cNvSpPr/>
          <p:nvPr/>
        </p:nvSpPr>
        <p:spPr>
          <a:xfrm>
            <a:off x="554578" y="4065162"/>
            <a:ext cx="724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Ghana</a:t>
            </a:r>
            <a:endParaRPr lang="en-GB" sz="1600" dirty="0"/>
          </a:p>
        </p:txBody>
      </p:sp>
      <p:sp>
        <p:nvSpPr>
          <p:cNvPr id="2" name="Rectangle 1"/>
          <p:cNvSpPr/>
          <p:nvPr/>
        </p:nvSpPr>
        <p:spPr>
          <a:xfrm>
            <a:off x="569476" y="3421969"/>
            <a:ext cx="8147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Guyana</a:t>
            </a:r>
            <a:endParaRPr lang="en-GB" sz="1600" dirty="0"/>
          </a:p>
        </p:txBody>
      </p:sp>
      <p:sp>
        <p:nvSpPr>
          <p:cNvPr id="3" name="Rectangle 2"/>
          <p:cNvSpPr/>
          <p:nvPr/>
        </p:nvSpPr>
        <p:spPr>
          <a:xfrm>
            <a:off x="467589" y="3105316"/>
            <a:ext cx="1050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Zimbabwe</a:t>
            </a:r>
            <a:endParaRPr lang="en-GB" sz="1600" dirty="0"/>
          </a:p>
        </p:txBody>
      </p:sp>
      <p:sp>
        <p:nvSpPr>
          <p:cNvPr id="11" name="Rectangle 10"/>
          <p:cNvSpPr/>
          <p:nvPr/>
        </p:nvSpPr>
        <p:spPr>
          <a:xfrm>
            <a:off x="418161" y="4323045"/>
            <a:ext cx="10990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Mauritania</a:t>
            </a:r>
            <a:endParaRPr lang="en-GB" sz="1600" dirty="0"/>
          </a:p>
        </p:txBody>
      </p:sp>
      <p:sp>
        <p:nvSpPr>
          <p:cNvPr id="13" name="Rectangle 12"/>
          <p:cNvSpPr/>
          <p:nvPr/>
        </p:nvSpPr>
        <p:spPr>
          <a:xfrm>
            <a:off x="446984" y="4617161"/>
            <a:ext cx="9703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Mongolia</a:t>
            </a:r>
            <a:endParaRPr lang="en-GB" sz="1600" dirty="0"/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293649" y="696665"/>
            <a:ext cx="1594520" cy="652115"/>
          </a:xfrm>
        </p:spPr>
        <p:txBody>
          <a:bodyPr/>
          <a:lstStyle/>
          <a:p>
            <a:pPr algn="ctr"/>
            <a:r>
              <a:rPr lang="sv-SE" sz="2400" dirty="0" smtClean="0">
                <a:solidFill>
                  <a:schemeClr val="bg1"/>
                </a:solidFill>
              </a:rPr>
              <a:t>1996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60407" y="3632125"/>
            <a:ext cx="9765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Suriname</a:t>
            </a:r>
            <a:endParaRPr lang="en-GB" sz="1600" dirty="0"/>
          </a:p>
        </p:txBody>
      </p:sp>
      <p:sp>
        <p:nvSpPr>
          <p:cNvPr id="26" name="Rectangle 25"/>
          <p:cNvSpPr/>
          <p:nvPr/>
        </p:nvSpPr>
        <p:spPr>
          <a:xfrm>
            <a:off x="2838499" y="3920157"/>
            <a:ext cx="10020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Botswana</a:t>
            </a:r>
            <a:endParaRPr lang="en-GB" sz="1600" dirty="0"/>
          </a:p>
        </p:txBody>
      </p:sp>
      <p:sp>
        <p:nvSpPr>
          <p:cNvPr id="32" name="Rectangle 31"/>
          <p:cNvSpPr/>
          <p:nvPr/>
        </p:nvSpPr>
        <p:spPr>
          <a:xfrm>
            <a:off x="2863760" y="2859782"/>
            <a:ext cx="9941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Indonesia</a:t>
            </a:r>
            <a:endParaRPr lang="en-GB" sz="1600" dirty="0"/>
          </a:p>
        </p:txBody>
      </p:sp>
      <p:sp>
        <p:nvSpPr>
          <p:cNvPr id="33" name="Rectangle 32"/>
          <p:cNvSpPr/>
          <p:nvPr/>
        </p:nvSpPr>
        <p:spPr>
          <a:xfrm>
            <a:off x="2915816" y="4537452"/>
            <a:ext cx="7088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Russia</a:t>
            </a:r>
            <a:endParaRPr lang="en-GB" sz="1600" dirty="0"/>
          </a:p>
        </p:txBody>
      </p:sp>
      <p:sp>
        <p:nvSpPr>
          <p:cNvPr id="34" name="Rectangle 33"/>
          <p:cNvSpPr/>
          <p:nvPr/>
        </p:nvSpPr>
        <p:spPr>
          <a:xfrm>
            <a:off x="2978355" y="2593236"/>
            <a:ext cx="7360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Bolivia</a:t>
            </a:r>
            <a:endParaRPr lang="en-GB" sz="1600" dirty="0"/>
          </a:p>
        </p:txBody>
      </p:sp>
      <p:sp>
        <p:nvSpPr>
          <p:cNvPr id="35" name="Rectangle 34"/>
          <p:cNvSpPr/>
          <p:nvPr/>
        </p:nvSpPr>
        <p:spPr>
          <a:xfrm>
            <a:off x="2898379" y="4188198"/>
            <a:ext cx="8771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Namibia</a:t>
            </a:r>
            <a:endParaRPr lang="en-GB" sz="1600" dirty="0"/>
          </a:p>
        </p:txBody>
      </p:sp>
      <p:sp>
        <p:nvSpPr>
          <p:cNvPr id="36" name="Rectangle 35"/>
          <p:cNvSpPr/>
          <p:nvPr/>
        </p:nvSpPr>
        <p:spPr>
          <a:xfrm>
            <a:off x="5482189" y="2305204"/>
            <a:ext cx="6372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Brazil</a:t>
            </a:r>
            <a:endParaRPr lang="en-GB" sz="1600" dirty="0"/>
          </a:p>
        </p:txBody>
      </p:sp>
      <p:sp>
        <p:nvSpPr>
          <p:cNvPr id="37" name="Rectangle 36"/>
          <p:cNvSpPr/>
          <p:nvPr/>
        </p:nvSpPr>
        <p:spPr>
          <a:xfrm>
            <a:off x="6951945" y="495712"/>
            <a:ext cx="1724511" cy="70788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HIGH INCOME </a:t>
            </a:r>
          </a:p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ECONOMY</a:t>
            </a:r>
            <a:endParaRPr lang="en-GB" sz="2000" dirty="0"/>
          </a:p>
        </p:txBody>
      </p:sp>
      <p:sp>
        <p:nvSpPr>
          <p:cNvPr id="38" name="Rectangle 37"/>
          <p:cNvSpPr/>
          <p:nvPr/>
        </p:nvSpPr>
        <p:spPr>
          <a:xfrm>
            <a:off x="4644008" y="1203598"/>
            <a:ext cx="2225802" cy="70788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UPPER MIDDLE </a:t>
            </a:r>
          </a:p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INCOME ECONOMY</a:t>
            </a:r>
            <a:endParaRPr lang="en-GB" sz="2000" dirty="0"/>
          </a:p>
        </p:txBody>
      </p:sp>
      <p:sp>
        <p:nvSpPr>
          <p:cNvPr id="39" name="Rectangle 38"/>
          <p:cNvSpPr/>
          <p:nvPr/>
        </p:nvSpPr>
        <p:spPr>
          <a:xfrm>
            <a:off x="2239187" y="1635646"/>
            <a:ext cx="2225802" cy="70788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LOWER MIDDLE </a:t>
            </a:r>
          </a:p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INCOME ECONOMY</a:t>
            </a:r>
            <a:endParaRPr lang="en-GB" sz="2000" dirty="0"/>
          </a:p>
        </p:txBody>
      </p:sp>
      <p:sp>
        <p:nvSpPr>
          <p:cNvPr id="40" name="Rectangle 39"/>
          <p:cNvSpPr/>
          <p:nvPr/>
        </p:nvSpPr>
        <p:spPr>
          <a:xfrm>
            <a:off x="164435" y="2139702"/>
            <a:ext cx="1674434" cy="70788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LOW INCOME </a:t>
            </a:r>
          </a:p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ECONOMY</a:t>
            </a:r>
            <a:endParaRPr lang="en-GB" sz="2000" dirty="0"/>
          </a:p>
        </p:txBody>
      </p:sp>
      <p:sp>
        <p:nvSpPr>
          <p:cNvPr id="41" name="Rectangle 40"/>
          <p:cNvSpPr/>
          <p:nvPr/>
        </p:nvSpPr>
        <p:spPr>
          <a:xfrm>
            <a:off x="3039335" y="4809443"/>
            <a:ext cx="3930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FFFFFF"/>
                </a:solidFill>
                <a:latin typeface="Calibri"/>
              </a:rPr>
              <a:t>Fiji</a:t>
            </a:r>
            <a:endParaRPr lang="en-GB" dirty="0"/>
          </a:p>
        </p:txBody>
      </p:sp>
      <p:sp>
        <p:nvSpPr>
          <p:cNvPr id="42" name="TextBox 41"/>
          <p:cNvSpPr txBox="1"/>
          <p:nvPr/>
        </p:nvSpPr>
        <p:spPr>
          <a:xfrm>
            <a:off x="6228184" y="4866500"/>
            <a:ext cx="2794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World Bank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607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951945" y="495712"/>
            <a:ext cx="1724511" cy="70788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HIGH INCOME </a:t>
            </a:r>
          </a:p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ECONOMY</a:t>
            </a:r>
            <a:endParaRPr lang="en-GB" sz="2000" dirty="0"/>
          </a:p>
        </p:txBody>
      </p:sp>
      <p:sp>
        <p:nvSpPr>
          <p:cNvPr id="8" name="Rectangle 7"/>
          <p:cNvSpPr/>
          <p:nvPr/>
        </p:nvSpPr>
        <p:spPr>
          <a:xfrm>
            <a:off x="4644008" y="1203598"/>
            <a:ext cx="2225802" cy="70788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UPPER MIDDLE </a:t>
            </a:r>
          </a:p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INCOME ECONOMY</a:t>
            </a:r>
            <a:endParaRPr lang="en-GB" sz="2000" dirty="0"/>
          </a:p>
        </p:txBody>
      </p:sp>
      <p:sp>
        <p:nvSpPr>
          <p:cNvPr id="9" name="Rectangle 8"/>
          <p:cNvSpPr/>
          <p:nvPr/>
        </p:nvSpPr>
        <p:spPr>
          <a:xfrm>
            <a:off x="2239187" y="1635646"/>
            <a:ext cx="2225802" cy="70788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LOWER MIDDLE </a:t>
            </a:r>
          </a:p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INCOME ECONOMY</a:t>
            </a:r>
            <a:endParaRPr lang="en-GB" sz="2000" dirty="0"/>
          </a:p>
        </p:txBody>
      </p:sp>
      <p:sp>
        <p:nvSpPr>
          <p:cNvPr id="10" name="Rectangle 9"/>
          <p:cNvSpPr/>
          <p:nvPr/>
        </p:nvSpPr>
        <p:spPr>
          <a:xfrm>
            <a:off x="164435" y="2139702"/>
            <a:ext cx="1674434" cy="70788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LOW INCOME </a:t>
            </a:r>
          </a:p>
          <a:p>
            <a:pPr algn="ctr"/>
            <a:r>
              <a:rPr lang="sv-SE" sz="2000" dirty="0" smtClean="0">
                <a:solidFill>
                  <a:srgbClr val="FFFFFF"/>
                </a:solidFill>
                <a:latin typeface="Calibri"/>
              </a:rPr>
              <a:t>ECONOMY</a:t>
            </a:r>
            <a:endParaRPr lang="en-GB" sz="2000" dirty="0"/>
          </a:p>
        </p:txBody>
      </p:sp>
      <p:sp>
        <p:nvSpPr>
          <p:cNvPr id="16" name="Rectangle 15"/>
          <p:cNvSpPr/>
          <p:nvPr/>
        </p:nvSpPr>
        <p:spPr>
          <a:xfrm>
            <a:off x="2520063" y="2355726"/>
            <a:ext cx="17629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en-GB" sz="1600" dirty="0" smtClean="0">
                <a:solidFill>
                  <a:srgbClr val="FFFFFF"/>
                </a:solidFill>
                <a:latin typeface="Calibri"/>
              </a:rPr>
              <a:t>Papua New Guinea</a:t>
            </a:r>
            <a:endParaRPr lang="en-GB" sz="16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69476" y="2828483"/>
            <a:ext cx="7761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Guinea</a:t>
            </a:r>
            <a:endParaRPr lang="en-GB" sz="1600" dirty="0"/>
          </a:p>
        </p:txBody>
      </p:sp>
      <p:sp>
        <p:nvSpPr>
          <p:cNvPr id="21" name="Rectangle 20"/>
          <p:cNvSpPr/>
          <p:nvPr/>
        </p:nvSpPr>
        <p:spPr>
          <a:xfrm>
            <a:off x="5245683" y="1894641"/>
            <a:ext cx="12008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en-GB" sz="1600" dirty="0">
                <a:solidFill>
                  <a:srgbClr val="FFFFFF"/>
                </a:solidFill>
                <a:latin typeface="Calibri"/>
              </a:rPr>
              <a:t>South Africa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29675" y="3253910"/>
            <a:ext cx="5684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Peru</a:t>
            </a:r>
            <a:endParaRPr lang="en-GB" sz="1600" dirty="0"/>
          </a:p>
        </p:txBody>
      </p:sp>
      <p:sp>
        <p:nvSpPr>
          <p:cNvPr id="25" name="Rectangle 24"/>
          <p:cNvSpPr/>
          <p:nvPr/>
        </p:nvSpPr>
        <p:spPr>
          <a:xfrm>
            <a:off x="5328447" y="3003798"/>
            <a:ext cx="11124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Kazakhstan</a:t>
            </a:r>
            <a:endParaRPr lang="en-GB" sz="1600" dirty="0"/>
          </a:p>
        </p:txBody>
      </p:sp>
      <p:sp>
        <p:nvSpPr>
          <p:cNvPr id="28" name="Rectangle 27"/>
          <p:cNvSpPr/>
          <p:nvPr/>
        </p:nvSpPr>
        <p:spPr>
          <a:xfrm>
            <a:off x="2884781" y="3618217"/>
            <a:ext cx="7927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Zambia</a:t>
            </a:r>
            <a:endParaRPr lang="en-GB" sz="1600" dirty="0"/>
          </a:p>
        </p:txBody>
      </p:sp>
      <p:sp>
        <p:nvSpPr>
          <p:cNvPr id="30" name="Rectangle 29"/>
          <p:cNvSpPr/>
          <p:nvPr/>
        </p:nvSpPr>
        <p:spPr>
          <a:xfrm>
            <a:off x="2884781" y="3953633"/>
            <a:ext cx="724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Ghana</a:t>
            </a:r>
            <a:endParaRPr lang="en-GB" sz="1600" dirty="0"/>
          </a:p>
        </p:txBody>
      </p:sp>
      <p:sp>
        <p:nvSpPr>
          <p:cNvPr id="2" name="Rectangle 1"/>
          <p:cNvSpPr/>
          <p:nvPr/>
        </p:nvSpPr>
        <p:spPr>
          <a:xfrm>
            <a:off x="2899679" y="3310440"/>
            <a:ext cx="8147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Guyana</a:t>
            </a:r>
            <a:endParaRPr lang="en-GB" sz="1600" dirty="0"/>
          </a:p>
        </p:txBody>
      </p:sp>
      <p:sp>
        <p:nvSpPr>
          <p:cNvPr id="3" name="Rectangle 2"/>
          <p:cNvSpPr/>
          <p:nvPr/>
        </p:nvSpPr>
        <p:spPr>
          <a:xfrm>
            <a:off x="467589" y="3105316"/>
            <a:ext cx="1050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Zimbabwe</a:t>
            </a:r>
            <a:endParaRPr lang="en-GB" sz="1600" dirty="0"/>
          </a:p>
        </p:txBody>
      </p:sp>
      <p:sp>
        <p:nvSpPr>
          <p:cNvPr id="11" name="Rectangle 10"/>
          <p:cNvSpPr/>
          <p:nvPr/>
        </p:nvSpPr>
        <p:spPr>
          <a:xfrm>
            <a:off x="2748364" y="4211516"/>
            <a:ext cx="10990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Mauritania</a:t>
            </a:r>
            <a:endParaRPr lang="en-GB" sz="1600" dirty="0"/>
          </a:p>
        </p:txBody>
      </p:sp>
      <p:sp>
        <p:nvSpPr>
          <p:cNvPr id="13" name="Rectangle 12"/>
          <p:cNvSpPr/>
          <p:nvPr/>
        </p:nvSpPr>
        <p:spPr>
          <a:xfrm>
            <a:off x="5402602" y="4596942"/>
            <a:ext cx="9703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Mongolia</a:t>
            </a:r>
            <a:endParaRPr lang="en-GB" sz="1600" dirty="0"/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293649" y="696665"/>
            <a:ext cx="1594520" cy="652115"/>
          </a:xfrm>
        </p:spPr>
        <p:txBody>
          <a:bodyPr/>
          <a:lstStyle/>
          <a:p>
            <a:pPr algn="ctr"/>
            <a:r>
              <a:rPr lang="sv-SE" sz="2400" dirty="0" smtClean="0">
                <a:solidFill>
                  <a:schemeClr val="bg1"/>
                </a:solidFill>
              </a:rPr>
              <a:t>2014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863760" y="2859782"/>
            <a:ext cx="9941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Indonesia</a:t>
            </a:r>
            <a:endParaRPr lang="en-GB" sz="1600" dirty="0"/>
          </a:p>
        </p:txBody>
      </p:sp>
      <p:sp>
        <p:nvSpPr>
          <p:cNvPr id="34" name="Rectangle 33"/>
          <p:cNvSpPr/>
          <p:nvPr/>
        </p:nvSpPr>
        <p:spPr>
          <a:xfrm>
            <a:off x="2978355" y="2593236"/>
            <a:ext cx="7360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Bolivia</a:t>
            </a:r>
            <a:endParaRPr lang="en-GB" sz="1600" dirty="0"/>
          </a:p>
        </p:txBody>
      </p:sp>
      <p:sp>
        <p:nvSpPr>
          <p:cNvPr id="36" name="Rectangle 35"/>
          <p:cNvSpPr/>
          <p:nvPr/>
        </p:nvSpPr>
        <p:spPr>
          <a:xfrm>
            <a:off x="5482189" y="2305204"/>
            <a:ext cx="6372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Brazil</a:t>
            </a:r>
            <a:endParaRPr lang="en-GB" sz="1600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6078827" y="2893641"/>
            <a:ext cx="1332841" cy="174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7524328" y="2726105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smtClean="0">
                <a:solidFill>
                  <a:srgbClr val="FFFFFF"/>
                </a:solidFill>
                <a:latin typeface="Calibri"/>
              </a:rPr>
              <a:t>Chile</a:t>
            </a:r>
            <a:endParaRPr lang="en-GB" sz="1600" dirty="0"/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3857943" y="4596942"/>
            <a:ext cx="3553725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7524328" y="4404437"/>
            <a:ext cx="7088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Russia</a:t>
            </a:r>
            <a:endParaRPr lang="en-GB" sz="1600" dirty="0"/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3857943" y="4258680"/>
            <a:ext cx="1506145" cy="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5432413" y="4089403"/>
            <a:ext cx="8771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Namibia</a:t>
            </a:r>
            <a:endParaRPr lang="en-GB" sz="1600" dirty="0"/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3857943" y="3972390"/>
            <a:ext cx="1506145" cy="174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5369959" y="3773366"/>
            <a:ext cx="10020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Botswana</a:t>
            </a:r>
            <a:endParaRPr lang="en-GB" sz="1600" dirty="0"/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3857943" y="3684357"/>
            <a:ext cx="1542842" cy="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5396383" y="3497785"/>
            <a:ext cx="9765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rgbClr val="FFFFFF"/>
                </a:solidFill>
                <a:latin typeface="Calibri"/>
              </a:rPr>
              <a:t>Suriname</a:t>
            </a:r>
            <a:endParaRPr lang="en-GB" sz="1600" dirty="0"/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3857943" y="3396326"/>
            <a:ext cx="1542842" cy="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3857943" y="3146073"/>
            <a:ext cx="1542842" cy="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endCxn id="13" idx="1"/>
          </p:cNvCxnSpPr>
          <p:nvPr/>
        </p:nvCxnSpPr>
        <p:spPr>
          <a:xfrm>
            <a:off x="957563" y="4766219"/>
            <a:ext cx="4445039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V="1">
            <a:off x="957563" y="4398212"/>
            <a:ext cx="1755895" cy="622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957563" y="4110180"/>
            <a:ext cx="1792592" cy="174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957563" y="3822148"/>
            <a:ext cx="1792592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957563" y="3534115"/>
            <a:ext cx="1792592" cy="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5649576" y="4842524"/>
            <a:ext cx="3930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FFFFFF"/>
                </a:solidFill>
                <a:latin typeface="Calibri"/>
              </a:rPr>
              <a:t>Fiji</a:t>
            </a:r>
            <a:endParaRPr lang="en-GB" dirty="0"/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3847447" y="4996412"/>
            <a:ext cx="1555155" cy="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itle 1"/>
          <p:cNvSpPr txBox="1">
            <a:spLocks/>
          </p:cNvSpPr>
          <p:nvPr/>
        </p:nvSpPr>
        <p:spPr bwMode="auto">
          <a:xfrm>
            <a:off x="6516216" y="3215541"/>
            <a:ext cx="2281180" cy="114390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ctr"/>
            <a:r>
              <a:rPr lang="sv-SE" sz="2400" kern="0" dirty="0" smtClean="0">
                <a:solidFill>
                  <a:schemeClr val="bg1"/>
                </a:solidFill>
              </a:rPr>
              <a:t>13 countries climbed one step</a:t>
            </a:r>
            <a:endParaRPr lang="en-GB" sz="2400" kern="0" dirty="0">
              <a:solidFill>
                <a:schemeClr val="bg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228184" y="4866500"/>
            <a:ext cx="2794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World Bank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56" name="Shape 31"/>
          <p:cNvSpPr txBox="1">
            <a:spLocks/>
          </p:cNvSpPr>
          <p:nvPr/>
        </p:nvSpPr>
        <p:spPr bwMode="auto">
          <a:xfrm>
            <a:off x="251668" y="-11336"/>
            <a:ext cx="8892332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Mining’s contribution</a:t>
            </a:r>
            <a:endParaRPr lang="en-US" altLang="ja-JP" sz="4400" b="1" dirty="0" smtClean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en-US" sz="2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136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8927737"/>
              </p:ext>
            </p:extLst>
          </p:nvPr>
        </p:nvGraphicFramePr>
        <p:xfrm>
          <a:off x="251668" y="1100065"/>
          <a:ext cx="8640812" cy="3725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31"/>
          <p:cNvSpPr txBox="1">
            <a:spLocks/>
          </p:cNvSpPr>
          <p:nvPr/>
        </p:nvSpPr>
        <p:spPr bwMode="auto">
          <a:xfrm>
            <a:off x="407647" y="-164554"/>
            <a:ext cx="7908769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Human development index</a:t>
            </a:r>
            <a:endParaRPr lang="en-US" altLang="ja-JP" sz="4800" b="1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en-US" sz="2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41860" y="411510"/>
            <a:ext cx="8424936" cy="1152128"/>
          </a:xfrm>
        </p:spPr>
        <p:txBody>
          <a:bodyPr/>
          <a:lstStyle/>
          <a:p>
            <a:r>
              <a:rPr lang="sv-SE" sz="1800" dirty="0" smtClean="0">
                <a:solidFill>
                  <a:schemeClr val="bg1"/>
                </a:solidFill>
              </a:rPr>
              <a:t>Percentage change in Human Development Index in low- and lower middle </a:t>
            </a:r>
            <a:br>
              <a:rPr lang="sv-SE" sz="1800" dirty="0" smtClean="0">
                <a:solidFill>
                  <a:schemeClr val="bg1"/>
                </a:solidFill>
              </a:rPr>
            </a:br>
            <a:r>
              <a:rPr lang="sv-SE" sz="1800" dirty="0" smtClean="0">
                <a:solidFill>
                  <a:schemeClr val="bg1"/>
                </a:solidFill>
              </a:rPr>
              <a:t>Sub-Saharan African economies</a:t>
            </a:r>
            <a:br>
              <a:rPr lang="sv-SE" sz="1800" dirty="0" smtClean="0">
                <a:solidFill>
                  <a:schemeClr val="bg1"/>
                </a:solidFill>
              </a:rPr>
            </a:b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8" name="Left-Right Arrow 7"/>
          <p:cNvSpPr/>
          <p:nvPr/>
        </p:nvSpPr>
        <p:spPr>
          <a:xfrm rot="860418">
            <a:off x="3247445" y="1933125"/>
            <a:ext cx="1140544" cy="146457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Left-Right Arrow 8"/>
          <p:cNvSpPr/>
          <p:nvPr/>
        </p:nvSpPr>
        <p:spPr>
          <a:xfrm rot="328364">
            <a:off x="4366200" y="3024853"/>
            <a:ext cx="1304030" cy="144084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Left-Right Arrow 9"/>
          <p:cNvSpPr/>
          <p:nvPr/>
        </p:nvSpPr>
        <p:spPr>
          <a:xfrm rot="789532">
            <a:off x="6053718" y="4080111"/>
            <a:ext cx="1069007" cy="160136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3720264" y="1575654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59% </a:t>
            </a:r>
            <a:endParaRPr lang="en-GB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25205" y="272756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46%</a:t>
            </a:r>
            <a:endParaRPr lang="en-GB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16467" y="3662932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23% </a:t>
            </a:r>
            <a:endParaRPr lang="en-GB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41536" y="2947656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Mining boom years</a:t>
            </a:r>
            <a:endParaRPr lang="en-GB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12370" y="4702373"/>
            <a:ext cx="1896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RMG Consulting, World Bank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216024" y="4731990"/>
            <a:ext cx="7956376" cy="594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600" kern="0" dirty="0" smtClean="0">
                <a:solidFill>
                  <a:schemeClr val="bg1"/>
                </a:solidFill>
              </a:rPr>
              <a:t>Mining: Burkina Faso, DRC, Cote d'Ivoire, Eritrea, Ghana, Guinea, Liberia, Madagascar, Mali, Mauritania, Mozambique, Namibia, Niger, Rwanda, Senegal, Sierra Leone, Tanzania, Togo, Zambia, Zimbabwe. </a:t>
            </a:r>
          </a:p>
          <a:p>
            <a:r>
              <a:rPr lang="en-GB" sz="600" kern="0" dirty="0" smtClean="0">
                <a:solidFill>
                  <a:schemeClr val="bg1"/>
                </a:solidFill>
              </a:rPr>
              <a:t>Non-mining: Central African Rep., Ethiopia, Lesotho, Benin, Burundi, Cabo Verde, Djibouti, Gambia, Guinea-Bissau, Kenya, Malawi, Somalia, Swaziland, Uganda, </a:t>
            </a:r>
          </a:p>
          <a:p>
            <a:r>
              <a:rPr lang="sv-SE" sz="600" kern="0" dirty="0" smtClean="0">
                <a:solidFill>
                  <a:schemeClr val="bg1"/>
                </a:solidFill>
              </a:rPr>
              <a:t>Oil: </a:t>
            </a:r>
            <a:r>
              <a:rPr lang="en-GB" sz="600" kern="0" dirty="0" smtClean="0">
                <a:solidFill>
                  <a:schemeClr val="bg1"/>
                </a:solidFill>
              </a:rPr>
              <a:t>Sudan, Cameroon, Congo, Rep. Equatorial Guinea, Nigeria, South Sudan, Chad. </a:t>
            </a:r>
            <a:endParaRPr lang="sv-SE" sz="600" kern="0" dirty="0" smtClean="0">
              <a:solidFill>
                <a:schemeClr val="bg1"/>
              </a:solidFill>
            </a:endParaRPr>
          </a:p>
          <a:p>
            <a:endParaRPr lang="en-GB" sz="600" kern="0" dirty="0"/>
          </a:p>
        </p:txBody>
      </p:sp>
    </p:spTree>
    <p:extLst>
      <p:ext uri="{BB962C8B-B14F-4D97-AF65-F5344CB8AC3E}">
        <p14:creationId xmlns:p14="http://schemas.microsoft.com/office/powerpoint/2010/main" val="3883805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763144"/>
              </p:ext>
            </p:extLst>
          </p:nvPr>
        </p:nvGraphicFramePr>
        <p:xfrm>
          <a:off x="457200" y="793551"/>
          <a:ext cx="8229600" cy="4298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hape 31"/>
          <p:cNvSpPr txBox="1">
            <a:spLocks/>
          </p:cNvSpPr>
          <p:nvPr/>
        </p:nvSpPr>
        <p:spPr bwMode="auto">
          <a:xfrm>
            <a:off x="251668" y="-164554"/>
            <a:ext cx="6336556" cy="42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Governance</a:t>
            </a:r>
            <a:endParaRPr lang="en-US" altLang="ja-JP" sz="4800" b="1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8910" y="1153591"/>
            <a:ext cx="1310762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Control of Corruption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323528" y="1801663"/>
            <a:ext cx="1282756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Government </a:t>
            </a:r>
            <a:r>
              <a:rPr lang="en-GB" dirty="0" smtClean="0">
                <a:solidFill>
                  <a:schemeClr val="bg1"/>
                </a:solidFill>
              </a:rPr>
              <a:t>Effectiveness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4908" y="2377727"/>
            <a:ext cx="1070748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Political </a:t>
            </a:r>
            <a:r>
              <a:rPr lang="en-GB" dirty="0" smtClean="0">
                <a:solidFill>
                  <a:schemeClr val="bg1"/>
                </a:solidFill>
              </a:rPr>
              <a:t>Stability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849" y="3025799"/>
            <a:ext cx="1071807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Regulatory Quality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5218" y="3673871"/>
            <a:ext cx="1130438" cy="307777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Rule of </a:t>
            </a:r>
            <a:r>
              <a:rPr lang="en-GB" dirty="0" smtClean="0">
                <a:solidFill>
                  <a:schemeClr val="bg1"/>
                </a:solidFill>
              </a:rPr>
              <a:t>Law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8515" y="4158763"/>
            <a:ext cx="1411157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Voice and </a:t>
            </a:r>
            <a:r>
              <a:rPr lang="en-GB" dirty="0" smtClean="0">
                <a:solidFill>
                  <a:schemeClr val="bg1"/>
                </a:solidFill>
              </a:rPr>
              <a:t>Accountability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380312" y="1850341"/>
            <a:ext cx="28803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380312" y="2548165"/>
            <a:ext cx="288032" cy="26161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7380312" y="3340253"/>
            <a:ext cx="288032" cy="261610"/>
          </a:xfrm>
          <a:prstGeom prst="rect">
            <a:avLst/>
          </a:prstGeom>
          <a:solidFill>
            <a:srgbClr val="35C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7740352" y="1657647"/>
            <a:ext cx="1310762" cy="58477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Oil countries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725734" y="2430571"/>
            <a:ext cx="1310762" cy="58477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Non-mining countries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725734" y="3241823"/>
            <a:ext cx="1310762" cy="58477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Mining countries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107504" y="627534"/>
            <a:ext cx="9721080" cy="576064"/>
          </a:xfrm>
        </p:spPr>
        <p:txBody>
          <a:bodyPr/>
          <a:lstStyle/>
          <a:p>
            <a:r>
              <a:rPr lang="sv-SE" sz="1800" dirty="0" smtClean="0">
                <a:solidFill>
                  <a:schemeClr val="bg1"/>
                </a:solidFill>
              </a:rPr>
              <a:t>Percentage change in Governance indicators in low- and lower middle</a:t>
            </a:r>
            <a:r>
              <a:rPr lang="sv-SE" sz="1800" dirty="0">
                <a:solidFill>
                  <a:schemeClr val="bg1"/>
                </a:solidFill>
              </a:rPr>
              <a:t> </a:t>
            </a:r>
            <a:r>
              <a:rPr lang="sv-SE" sz="1800" dirty="0" smtClean="0">
                <a:solidFill>
                  <a:schemeClr val="bg1"/>
                </a:solidFill>
              </a:rPr>
              <a:t>SSA economies </a:t>
            </a:r>
            <a:br>
              <a:rPr lang="sv-SE" sz="1800" dirty="0" smtClean="0">
                <a:solidFill>
                  <a:schemeClr val="bg1"/>
                </a:solidFill>
              </a:rPr>
            </a:b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64088" y="4526999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RMG Consulting, World Bank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306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8210455"/>
              </p:ext>
            </p:extLst>
          </p:nvPr>
        </p:nvGraphicFramePr>
        <p:xfrm>
          <a:off x="611634" y="561014"/>
          <a:ext cx="5616623" cy="4536070"/>
        </p:xfrm>
        <a:graphic>
          <a:graphicData uri="http://schemas.openxmlformats.org/drawingml/2006/table">
            <a:tbl>
              <a:tblPr/>
              <a:tblGrid>
                <a:gridCol w="1666473"/>
                <a:gridCol w="790030"/>
                <a:gridCol w="790030"/>
                <a:gridCol w="790030"/>
                <a:gridCol w="790030"/>
                <a:gridCol w="790030"/>
              </a:tblGrid>
              <a:tr h="1693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Country</a:t>
                      </a:r>
                      <a:endParaRPr lang="en-GB" sz="13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GINI</a:t>
                      </a: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Year</a:t>
                      </a: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GINI</a:t>
                      </a: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Year</a:t>
                      </a: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  +/-</a:t>
                      </a:r>
                    </a:p>
                  </a:txBody>
                  <a:tcPr marL="8065" marR="8065" marT="80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Chile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56.43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50.45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-5.98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Papua New Guinea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50.9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43.88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2009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-7.02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Guinea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46.08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33.73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2012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-12.35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South Africa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59.33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63.38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2011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4.05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Peru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44.02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44.14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Kazakhstan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32.67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26.33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-6.34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Zambia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52.61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55.62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2010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3.01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Ghana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40.07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1997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42.77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2005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2.7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Guyana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52.8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2006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-17.8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Suriname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57.61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1999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..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Zimbabwe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72.45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43.15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2011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-29.3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Botswana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48.5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48.1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2010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-0.4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Brazil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57.98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51.48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-6.5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Indonesia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34.86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39.47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4.61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Russian Federation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48.38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41.59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2012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-6.79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Mauritania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50.05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32.42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-17.63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Bolivia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58.16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1997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48.4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-9.76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Namibia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74.3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1993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59.7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2010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-14.6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Fiji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39.62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2002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42.78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2008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3.16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Mongolia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33.2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1995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32.04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-1.16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169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Congo, Dem. Rep.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42.16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2004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42.1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2012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-0.06</a:t>
                      </a:r>
                    </a:p>
                  </a:txBody>
                  <a:tcPr marL="8065" marR="8065" marT="80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  <p:sp>
        <p:nvSpPr>
          <p:cNvPr id="6" name="Shape 31"/>
          <p:cNvSpPr txBox="1">
            <a:spLocks/>
          </p:cNvSpPr>
          <p:nvPr/>
        </p:nvSpPr>
        <p:spPr bwMode="auto">
          <a:xfrm>
            <a:off x="251668" y="-164554"/>
            <a:ext cx="6336556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altLang="ja-JP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Gini coefficent</a:t>
            </a:r>
            <a:endParaRPr lang="en-US" altLang="ja-JP" sz="4800" b="1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45076" y="4833911"/>
            <a:ext cx="32989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World Bank, UNU-WIDER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01112" y="2067694"/>
            <a:ext cx="2376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n-GB" sz="2000" dirty="0" smtClean="0">
                <a:solidFill>
                  <a:schemeClr val="bg1"/>
                </a:solidFill>
                <a:latin typeface="Calibri"/>
              </a:rPr>
              <a:t>+ = </a:t>
            </a:r>
            <a:r>
              <a:rPr lang="en-GB" sz="2000" dirty="0" err="1" smtClean="0">
                <a:solidFill>
                  <a:schemeClr val="bg1"/>
                </a:solidFill>
                <a:latin typeface="Calibri"/>
              </a:rPr>
              <a:t>Inequaliteis</a:t>
            </a:r>
            <a:r>
              <a:rPr lang="en-GB" sz="2000" dirty="0" smtClean="0">
                <a:solidFill>
                  <a:schemeClr val="bg1"/>
                </a:solidFill>
                <a:latin typeface="Calibri"/>
              </a:rPr>
              <a:t> has </a:t>
            </a:r>
            <a:r>
              <a:rPr lang="en-GB" sz="2000" b="1" dirty="0" smtClean="0">
                <a:solidFill>
                  <a:schemeClr val="bg1"/>
                </a:solidFill>
                <a:latin typeface="Calibri"/>
              </a:rPr>
              <a:t>Increased</a:t>
            </a:r>
          </a:p>
          <a:p>
            <a:pPr algn="ctr" fontAlgn="ctr"/>
            <a:r>
              <a:rPr lang="en-GB" sz="2000" dirty="0" smtClean="0">
                <a:solidFill>
                  <a:schemeClr val="bg1"/>
                </a:solidFill>
                <a:latin typeface="Calibri"/>
              </a:rPr>
              <a:t>- =</a:t>
            </a:r>
            <a:r>
              <a:rPr lang="en-GB" sz="2000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GB" sz="2000" dirty="0" err="1">
                <a:solidFill>
                  <a:schemeClr val="bg1"/>
                </a:solidFill>
                <a:latin typeface="Calibri"/>
              </a:rPr>
              <a:t>Inequaliteis</a:t>
            </a:r>
            <a:r>
              <a:rPr lang="en-GB" sz="2000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GB" sz="2000" dirty="0" smtClean="0">
                <a:solidFill>
                  <a:schemeClr val="bg1"/>
                </a:solidFill>
                <a:latin typeface="Calibri"/>
              </a:rPr>
              <a:t>has </a:t>
            </a:r>
            <a:r>
              <a:rPr lang="en-GB" sz="2000" b="1" dirty="0" smtClean="0">
                <a:solidFill>
                  <a:schemeClr val="bg1"/>
                </a:solidFill>
                <a:latin typeface="Calibri"/>
              </a:rPr>
              <a:t>Decreased</a:t>
            </a:r>
            <a:endParaRPr lang="en-GB" sz="2000" b="1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3574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1086080"/>
              </p:ext>
            </p:extLst>
          </p:nvPr>
        </p:nvGraphicFramePr>
        <p:xfrm>
          <a:off x="899592" y="817136"/>
          <a:ext cx="3261969" cy="1538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923678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solidFill>
                  <a:schemeClr val="bg1"/>
                </a:solidFill>
              </a:rPr>
              <a:t>1996-2015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496" y="1448667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solidFill>
                  <a:schemeClr val="bg1"/>
                </a:solidFill>
              </a:rPr>
              <a:t>2000-2011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924857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solidFill>
                  <a:schemeClr val="bg1"/>
                </a:solidFill>
              </a:rPr>
              <a:t>2011-2015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75656" y="555526"/>
            <a:ext cx="28083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Control of Corruption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23528" y="483518"/>
            <a:ext cx="84249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hape 31"/>
          <p:cNvSpPr txBox="1">
            <a:spLocks/>
          </p:cNvSpPr>
          <p:nvPr/>
        </p:nvSpPr>
        <p:spPr bwMode="auto">
          <a:xfrm>
            <a:off x="251668" y="60672"/>
            <a:ext cx="6336556" cy="42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2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GOVERNANCE</a:t>
            </a:r>
            <a:endParaRPr lang="en-US" altLang="ja-JP" sz="2400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20892" y="2275165"/>
            <a:ext cx="22813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Government </a:t>
            </a:r>
            <a:r>
              <a:rPr lang="en-GB" dirty="0" smtClean="0">
                <a:solidFill>
                  <a:schemeClr val="bg1"/>
                </a:solidFill>
              </a:rPr>
              <a:t>Effectiveness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868" y="3816610"/>
            <a:ext cx="5554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Political Stability and Absence of </a:t>
            </a:r>
            <a:r>
              <a:rPr lang="en-GB" dirty="0" smtClean="0">
                <a:solidFill>
                  <a:schemeClr val="bg1"/>
                </a:solidFill>
              </a:rPr>
              <a:t>Violence/Terrorism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40353" y="483072"/>
            <a:ext cx="16578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Regulatory Quality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99812" y="1995686"/>
            <a:ext cx="1130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Rule of </a:t>
            </a:r>
            <a:r>
              <a:rPr lang="en-GB" dirty="0" smtClean="0">
                <a:solidFill>
                  <a:schemeClr val="bg1"/>
                </a:solidFill>
              </a:rPr>
              <a:t>Law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436095" y="3815631"/>
            <a:ext cx="21173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Voice and </a:t>
            </a:r>
            <a:r>
              <a:rPr lang="en-GB" dirty="0" smtClean="0">
                <a:solidFill>
                  <a:schemeClr val="bg1"/>
                </a:solidFill>
              </a:rPr>
              <a:t>Accountability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18" name="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3618154"/>
              </p:ext>
            </p:extLst>
          </p:nvPr>
        </p:nvGraphicFramePr>
        <p:xfrm>
          <a:off x="128901" y="2580475"/>
          <a:ext cx="4572000" cy="1385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6454983"/>
              </p:ext>
            </p:extLst>
          </p:nvPr>
        </p:nvGraphicFramePr>
        <p:xfrm>
          <a:off x="124231" y="4124387"/>
          <a:ext cx="4572000" cy="1362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779893"/>
              </p:ext>
            </p:extLst>
          </p:nvPr>
        </p:nvGraphicFramePr>
        <p:xfrm>
          <a:off x="4302224" y="696094"/>
          <a:ext cx="4572000" cy="1381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1" name="Chart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0365003"/>
              </p:ext>
            </p:extLst>
          </p:nvPr>
        </p:nvGraphicFramePr>
        <p:xfrm>
          <a:off x="4535996" y="2303463"/>
          <a:ext cx="4572000" cy="1514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2" name="Chart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346522"/>
              </p:ext>
            </p:extLst>
          </p:nvPr>
        </p:nvGraphicFramePr>
        <p:xfrm>
          <a:off x="4444250" y="4030558"/>
          <a:ext cx="4572000" cy="1711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2374661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622" y="58166"/>
            <a:ext cx="4460874" cy="857400"/>
          </a:xfrm>
        </p:spPr>
        <p:txBody>
          <a:bodyPr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Summary</a:t>
            </a:r>
            <a:endParaRPr lang="en-GB" sz="4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Picture 2" descr="Ytterbyko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46" t="6310" r="3557" b="12619"/>
          <a:stretch>
            <a:fillRect/>
          </a:stretch>
        </p:blipFill>
        <p:spPr bwMode="auto">
          <a:xfrm>
            <a:off x="-36512" y="-92546"/>
            <a:ext cx="4262438" cy="52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1520" y="4889400"/>
            <a:ext cx="26654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AU" altLang="en-US" sz="1200" dirty="0">
                <a:latin typeface="Arial" pitchFamily="34" charset="0"/>
              </a:rPr>
              <a:t>REM</a:t>
            </a:r>
            <a:r>
              <a:rPr lang="sv-SE" altLang="en-US" sz="1200" dirty="0">
                <a:latin typeface="Arial" pitchFamily="34" charset="0"/>
              </a:rPr>
              <a:t> </a:t>
            </a:r>
            <a:r>
              <a:rPr lang="en-AU" altLang="en-US" sz="1200" dirty="0">
                <a:latin typeface="Arial" pitchFamily="34" charset="0"/>
              </a:rPr>
              <a:t>drawing</a:t>
            </a:r>
            <a:r>
              <a:rPr lang="sv-SE" altLang="en-US" sz="1200" dirty="0">
                <a:latin typeface="Arial" pitchFamily="34" charset="0"/>
              </a:rPr>
              <a:t>: </a:t>
            </a:r>
            <a:r>
              <a:rPr lang="en-AU" altLang="en-US" sz="1200" dirty="0" err="1">
                <a:latin typeface="Arial" pitchFamily="34" charset="0"/>
              </a:rPr>
              <a:t>Kaianders</a:t>
            </a:r>
            <a:r>
              <a:rPr lang="sv-SE" altLang="en-US" sz="1200" dirty="0">
                <a:latin typeface="Arial" pitchFamily="34" charset="0"/>
              </a:rPr>
              <a:t> </a:t>
            </a:r>
            <a:r>
              <a:rPr lang="en-AU" altLang="en-US" sz="1200" dirty="0" err="1">
                <a:latin typeface="Arial" pitchFamily="34" charset="0"/>
              </a:rPr>
              <a:t>Sempler</a:t>
            </a:r>
            <a:r>
              <a:rPr lang="en-AU" altLang="en-US" sz="1200" dirty="0">
                <a:latin typeface="Arial" pitchFamily="34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99992" y="1059582"/>
            <a:ext cx="432048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Mineral &amp; metaller och gruvor nödvändiga för hållbar utveckling.</a:t>
            </a:r>
          </a:p>
          <a:p>
            <a:endParaRPr lang="sv-SE" sz="24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Alla mineral &amp; metaller betydelsefulla inte bara batterimineral och REE.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sv-SE" sz="24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Ny gruvproduktion och återvinning - alla källor behövs.</a:t>
            </a:r>
          </a:p>
          <a:p>
            <a:r>
              <a:rPr lang="sv-SE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0296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23528" y="555526"/>
            <a:ext cx="763284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Peak </a:t>
            </a:r>
            <a:r>
              <a:rPr lang="en-GB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of </a:t>
            </a: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contribution in 2011, decline since, BUT significantly </a:t>
            </a:r>
            <a:r>
              <a:rPr lang="en-GB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larger contribution </a:t>
            </a: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from mining in 2015 than </a:t>
            </a:r>
            <a:r>
              <a:rPr lang="en-GB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in </a:t>
            </a: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1990’s. </a:t>
            </a:r>
            <a:endParaRPr lang="en-GB" sz="2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GB" sz="2000" b="1" kern="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Mineral </a:t>
            </a:r>
            <a:r>
              <a:rPr lang="en-GB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resources </a:t>
            </a: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do NOT automatically create </a:t>
            </a:r>
            <a:r>
              <a:rPr lang="en-GB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a difficult </a:t>
            </a: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dependency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GB" sz="20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If </a:t>
            </a:r>
            <a:r>
              <a:rPr lang="en-GB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more LIE and MIE were rich in </a:t>
            </a: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mineral resources </a:t>
            </a:r>
            <a:r>
              <a:rPr lang="en-GB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their chances of economic development would have been </a:t>
            </a: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better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sv-SE" sz="20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Inequalities has decreased in mineral rich countries!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GB" sz="20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Mining </a:t>
            </a: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triggers development! </a:t>
            </a:r>
            <a:endParaRPr lang="en-GB" sz="2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sv-SE" sz="2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Contribution NOT dependency! </a:t>
            </a:r>
            <a:endParaRPr lang="en-GB" sz="2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GB" sz="2000" b="1" kern="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Shape 31"/>
          <p:cNvSpPr txBox="1">
            <a:spLocks/>
          </p:cNvSpPr>
          <p:nvPr/>
        </p:nvSpPr>
        <p:spPr bwMode="auto">
          <a:xfrm>
            <a:off x="251668" y="-164554"/>
            <a:ext cx="6480572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Mining’s contribution 2</a:t>
            </a:r>
            <a:endParaRPr lang="en-US" sz="4800" b="1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506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9524960"/>
              </p:ext>
            </p:extLst>
          </p:nvPr>
        </p:nvGraphicFramePr>
        <p:xfrm>
          <a:off x="35496" y="1200150"/>
          <a:ext cx="3240360" cy="3725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1249969" y="2903429"/>
            <a:ext cx="1017775" cy="2026665"/>
            <a:chOff x="266164" y="1699195"/>
            <a:chExt cx="968318" cy="2026665"/>
          </a:xfrm>
        </p:grpSpPr>
        <p:sp>
          <p:nvSpPr>
            <p:cNvPr id="7" name="Rounded Rectangle 6"/>
            <p:cNvSpPr/>
            <p:nvPr/>
          </p:nvSpPr>
          <p:spPr>
            <a:xfrm>
              <a:off x="266164" y="1699195"/>
              <a:ext cx="968318" cy="2026665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94525" y="1727556"/>
              <a:ext cx="911596" cy="1969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2400" kern="120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15616" y="3507854"/>
            <a:ext cx="1224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 </a:t>
            </a:r>
            <a:r>
              <a:rPr lang="en-GB" sz="1200" b="1" dirty="0">
                <a:solidFill>
                  <a:schemeClr val="bg1"/>
                </a:solidFill>
              </a:rPr>
              <a:t>Linkages</a:t>
            </a:r>
          </a:p>
          <a:p>
            <a:pPr algn="ctr"/>
            <a:r>
              <a:rPr lang="en-GB" sz="1200" b="1" dirty="0" err="1" smtClean="0">
                <a:solidFill>
                  <a:schemeClr val="bg1"/>
                </a:solidFill>
              </a:rPr>
              <a:t>Infrastrucutre</a:t>
            </a:r>
            <a:endParaRPr lang="en-GB" b="1" dirty="0"/>
          </a:p>
        </p:txBody>
      </p:sp>
      <p:graphicFrame>
        <p:nvGraphicFramePr>
          <p:cNvPr id="1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3857897"/>
              </p:ext>
            </p:extLst>
          </p:nvPr>
        </p:nvGraphicFramePr>
        <p:xfrm>
          <a:off x="3419872" y="1222151"/>
          <a:ext cx="2160240" cy="3725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5668905"/>
              </p:ext>
            </p:extLst>
          </p:nvPr>
        </p:nvGraphicFramePr>
        <p:xfrm>
          <a:off x="5940152" y="1211564"/>
          <a:ext cx="2880320" cy="3725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4" name="Shape 31"/>
          <p:cNvSpPr txBox="1">
            <a:spLocks/>
          </p:cNvSpPr>
          <p:nvPr/>
        </p:nvSpPr>
        <p:spPr bwMode="auto">
          <a:xfrm>
            <a:off x="251668" y="-20538"/>
            <a:ext cx="7776716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en-GB" sz="48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Impact of mining </a:t>
            </a:r>
            <a:endParaRPr lang="en-US" sz="4800" b="1" i="1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28184" y="4887039"/>
            <a:ext cx="2794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UNCTAD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558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2"/>
          <a:stretch/>
        </p:blipFill>
        <p:spPr bwMode="auto">
          <a:xfrm>
            <a:off x="-1" y="622570"/>
            <a:ext cx="9232633" cy="4520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6" name="Shape 31"/>
          <p:cNvSpPr txBox="1">
            <a:spLocks/>
          </p:cNvSpPr>
          <p:nvPr/>
        </p:nvSpPr>
        <p:spPr bwMode="auto">
          <a:xfrm>
            <a:off x="251668" y="-164554"/>
            <a:ext cx="6336556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European mining</a:t>
            </a:r>
            <a:endParaRPr lang="en-US" altLang="ja-JP" sz="4800" b="1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en-US" sz="2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2200" y="4887039"/>
            <a:ext cx="2794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tx1"/>
                </a:solidFill>
              </a:rPr>
              <a:t>Source: Raw Materials Data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153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6836389"/>
              </p:ext>
            </p:extLst>
          </p:nvPr>
        </p:nvGraphicFramePr>
        <p:xfrm>
          <a:off x="457200" y="771550"/>
          <a:ext cx="8229600" cy="4154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hape 31"/>
          <p:cNvSpPr txBox="1">
            <a:spLocks/>
          </p:cNvSpPr>
          <p:nvPr/>
        </p:nvSpPr>
        <p:spPr bwMode="auto">
          <a:xfrm>
            <a:off x="395684" y="-92546"/>
            <a:ext cx="6336556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Price index</a:t>
            </a:r>
          </a:p>
          <a:p>
            <a:endParaRPr lang="en-US" altLang="ja-JP" sz="2400" dirty="0">
              <a:solidFill>
                <a:srgbClr val="FFFFFF"/>
              </a:solidFill>
              <a:latin typeface="Arial Narrow" panose="020B0606020202030204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en-US" sz="2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4866500"/>
            <a:ext cx="2794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200" dirty="0" smtClean="0">
                <a:solidFill>
                  <a:schemeClr val="bg1"/>
                </a:solidFill>
              </a:rPr>
              <a:t>Source: RMG Consulting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960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324"/>
            <a:ext cx="8229600" cy="857250"/>
          </a:xfrm>
        </p:spPr>
        <p:txBody>
          <a:bodyPr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Agenda</a:t>
            </a:r>
            <a:endParaRPr lang="en-GB" sz="4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03598"/>
            <a:ext cx="8712968" cy="3725863"/>
          </a:xfrm>
        </p:spPr>
        <p:txBody>
          <a:bodyPr/>
          <a:lstStyle/>
          <a:p>
            <a:endParaRPr lang="sv-SE" sz="2800" b="1" dirty="0" smtClean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800" b="1" dirty="0" smtClean="0">
                <a:solidFill>
                  <a:schemeClr val="bg1"/>
                </a:solidFill>
              </a:rPr>
              <a:t>Future mineral demands.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800" b="1" dirty="0" smtClean="0">
                <a:solidFill>
                  <a:schemeClr val="bg1"/>
                </a:solidFill>
              </a:rPr>
              <a:t>R&amp;D:</a:t>
            </a:r>
          </a:p>
          <a:p>
            <a:pPr lvl="3"/>
            <a:r>
              <a:rPr lang="sv-SE" sz="2800" b="1" dirty="0" smtClean="0">
                <a:solidFill>
                  <a:schemeClr val="bg1"/>
                </a:solidFill>
              </a:rPr>
              <a:t>	 Technological development.</a:t>
            </a:r>
          </a:p>
          <a:p>
            <a:pPr lvl="3"/>
            <a:r>
              <a:rPr lang="sv-SE" sz="2800" b="1" dirty="0">
                <a:solidFill>
                  <a:schemeClr val="bg1"/>
                </a:solidFill>
              </a:rPr>
              <a:t> </a:t>
            </a:r>
            <a:r>
              <a:rPr lang="sv-SE" sz="2800" b="1" dirty="0" smtClean="0">
                <a:solidFill>
                  <a:schemeClr val="bg1"/>
                </a:solidFill>
              </a:rPr>
              <a:t>          Exploration.</a:t>
            </a:r>
            <a:endParaRPr lang="en-GB" sz="2800" b="1" dirty="0" smtClean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800" b="1" dirty="0" smtClean="0">
                <a:solidFill>
                  <a:schemeClr val="bg1"/>
                </a:solidFill>
              </a:rPr>
              <a:t>Mining’s contribution to development.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800" b="1" dirty="0" smtClean="0">
                <a:solidFill>
                  <a:schemeClr val="bg1"/>
                </a:solidFill>
              </a:rPr>
              <a:t>Summary.</a:t>
            </a:r>
          </a:p>
        </p:txBody>
      </p:sp>
    </p:spTree>
    <p:extLst>
      <p:ext uri="{BB962C8B-B14F-4D97-AF65-F5344CB8AC3E}">
        <p14:creationId xmlns:p14="http://schemas.microsoft.com/office/powerpoint/2010/main" val="191618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1997" y="778246"/>
            <a:ext cx="3766467" cy="857400"/>
          </a:xfrm>
        </p:spPr>
        <p:txBody>
          <a:bodyPr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Future demands.</a:t>
            </a:r>
            <a:endParaRPr lang="en-GB" sz="4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Picture 10" descr="Mang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42"/>
          <a:stretch>
            <a:fillRect/>
          </a:stretch>
        </p:blipFill>
        <p:spPr bwMode="auto">
          <a:xfrm>
            <a:off x="-108520" y="-127222"/>
            <a:ext cx="4594534" cy="527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147638" y="4803998"/>
            <a:ext cx="31781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buChar char="–"/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buFontTx/>
              <a:buNone/>
            </a:pPr>
            <a:r>
              <a:rPr lang="en-AU" altLang="en-US" sz="1200" dirty="0">
                <a:latin typeface="Arial" pitchFamily="34" charset="0"/>
              </a:rPr>
              <a:t>Manganese</a:t>
            </a:r>
            <a:r>
              <a:rPr lang="sv-SE" altLang="en-US" sz="1200" dirty="0">
                <a:latin typeface="Arial" pitchFamily="34" charset="0"/>
              </a:rPr>
              <a:t> </a:t>
            </a:r>
            <a:r>
              <a:rPr lang="en-AU" altLang="en-US" sz="1200" dirty="0">
                <a:latin typeface="Arial" pitchFamily="34" charset="0"/>
              </a:rPr>
              <a:t>drawing</a:t>
            </a:r>
            <a:r>
              <a:rPr lang="sv-SE" altLang="en-US" sz="1200" dirty="0">
                <a:latin typeface="Arial" pitchFamily="34" charset="0"/>
              </a:rPr>
              <a:t>: </a:t>
            </a:r>
            <a:r>
              <a:rPr lang="en-AU" altLang="en-US" sz="1200" dirty="0" err="1">
                <a:latin typeface="Arial" pitchFamily="34" charset="0"/>
              </a:rPr>
              <a:t>Kaianders</a:t>
            </a:r>
            <a:r>
              <a:rPr lang="sv-SE" altLang="en-US" sz="1200" dirty="0">
                <a:latin typeface="Arial" pitchFamily="34" charset="0"/>
              </a:rPr>
              <a:t> </a:t>
            </a:r>
            <a:r>
              <a:rPr lang="en-AU" altLang="en-US" sz="1200" dirty="0" err="1">
                <a:latin typeface="Arial" pitchFamily="34" charset="0"/>
              </a:rPr>
              <a:t>Sempler</a:t>
            </a:r>
            <a:r>
              <a:rPr lang="en-AU" altLang="en-US" sz="1200" dirty="0">
                <a:latin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39533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13842"/>
            <a:ext cx="8229600" cy="857400"/>
          </a:xfrm>
        </p:spPr>
        <p:txBody>
          <a:bodyPr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Alternative energy sources</a:t>
            </a:r>
            <a:endParaRPr lang="en-GB" sz="4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34" t="12930" r="10216"/>
          <a:stretch/>
        </p:blipFill>
        <p:spPr bwMode="auto">
          <a:xfrm>
            <a:off x="467544" y="915566"/>
            <a:ext cx="5343369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12160" y="4731990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solidFill>
                  <a:schemeClr val="bg1"/>
                </a:solidFill>
              </a:rPr>
              <a:t>Source: World Bank Group 2017.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6" y="1059582"/>
            <a:ext cx="27363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chemeClr val="bg1"/>
                </a:solidFill>
                <a:latin typeface="Arial Narrow" panose="020B0606020202030204" pitchFamily="34" charset="0"/>
              </a:rPr>
              <a:t>Cumulative demand 2013 </a:t>
            </a:r>
            <a:r>
              <a:rPr lang="sv-SE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– 2050.</a:t>
            </a:r>
          </a:p>
          <a:p>
            <a:r>
              <a:rPr lang="sv-SE" b="1" dirty="0">
                <a:solidFill>
                  <a:schemeClr val="bg1"/>
                </a:solidFill>
                <a:latin typeface="Arial Narrow" panose="020B0606020202030204" pitchFamily="34" charset="0"/>
              </a:rPr>
              <a:t>A</a:t>
            </a:r>
            <a:r>
              <a:rPr lang="sv-SE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ddition to other demand.</a:t>
            </a:r>
          </a:p>
          <a:p>
            <a:r>
              <a:rPr lang="sv-SE" b="1" smtClean="0">
                <a:solidFill>
                  <a:schemeClr val="bg1"/>
                </a:solidFill>
                <a:latin typeface="Arial Narrow" panose="020B0606020202030204" pitchFamily="34" charset="0"/>
              </a:rPr>
              <a:t>Comparison 2D, 4D and 6D.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7902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34230"/>
            <a:ext cx="8229600" cy="857400"/>
          </a:xfrm>
        </p:spPr>
        <p:txBody>
          <a:bodyPr/>
          <a:lstStyle/>
          <a:p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Alternative energy sources – </a:t>
            </a:r>
            <a:r>
              <a:rPr lang="sv-SE" sz="4800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more</a:t>
            </a:r>
            <a:r>
              <a:rPr lang="sv-SE" sz="4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metals intensive</a:t>
            </a:r>
            <a:endParaRPr lang="en-GB" sz="4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2160" y="4731990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solidFill>
                  <a:schemeClr val="bg1"/>
                </a:solidFill>
              </a:rPr>
              <a:t>Source: World Bank Group 2017.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470719"/>
            <a:ext cx="74168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Manganese		&lt; 1   %                               </a:t>
            </a:r>
          </a:p>
          <a:p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Titanium 		&lt; 1   			</a:t>
            </a:r>
          </a:p>
          <a:p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Steel			 2     </a:t>
            </a:r>
          </a:p>
          <a:p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Nickel			 3</a:t>
            </a:r>
          </a:p>
          <a:p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Lead			 5</a:t>
            </a:r>
          </a:p>
          <a:p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Zinc			 5</a:t>
            </a:r>
          </a:p>
          <a:p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Molybdenum		 5</a:t>
            </a:r>
          </a:p>
          <a:p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Lithium			 9</a:t>
            </a:r>
          </a:p>
          <a:p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Neodymium	               18	</a:t>
            </a:r>
          </a:p>
          <a:p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Silver		</a:t>
            </a:r>
            <a:r>
              <a:rPr lang="sv-SE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             19</a:t>
            </a:r>
          </a:p>
          <a:p>
            <a:r>
              <a:rPr lang="sv-SE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Indium		             146	</a:t>
            </a:r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6480720" y="149163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b="1" dirty="0">
                <a:solidFill>
                  <a:schemeClr val="bg1"/>
                </a:solidFill>
                <a:latin typeface="Arial Narrow" panose="020B0606020202030204" pitchFamily="34" charset="0"/>
              </a:rPr>
              <a:t>Cumulative demand 2013 – 2050.</a:t>
            </a:r>
          </a:p>
          <a:p>
            <a:r>
              <a:rPr lang="sv-SE" b="1" dirty="0">
                <a:solidFill>
                  <a:schemeClr val="bg1"/>
                </a:solidFill>
                <a:latin typeface="Arial Narrow" panose="020B0606020202030204" pitchFamily="34" charset="0"/>
              </a:rPr>
              <a:t>Addition to other demand.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1036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ark-gradient">
  <a:themeElements>
    <a:clrScheme name="Custom 346">
      <a:dk1>
        <a:srgbClr val="000000"/>
      </a:dk1>
      <a:lt1>
        <a:srgbClr val="FFFFFF"/>
      </a:lt1>
      <a:dk2>
        <a:srgbClr val="4C4C4C"/>
      </a:dk2>
      <a:lt2>
        <a:srgbClr val="CCCCCC"/>
      </a:lt2>
      <a:accent1>
        <a:srgbClr val="89B4B8"/>
      </a:accent1>
      <a:accent2>
        <a:srgbClr val="AFA6CA"/>
      </a:accent2>
      <a:accent3>
        <a:srgbClr val="A5B492"/>
      </a:accent3>
      <a:accent4>
        <a:srgbClr val="E8CD6D"/>
      </a:accent4>
      <a:accent5>
        <a:srgbClr val="F4A447"/>
      </a:accent5>
      <a:accent6>
        <a:srgbClr val="D09D94"/>
      </a:accent6>
      <a:hlink>
        <a:srgbClr val="5EA7AA"/>
      </a:hlink>
      <a:folHlink>
        <a:srgbClr val="A29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93540</TotalTime>
  <Words>1336</Words>
  <Application>Microsoft Office PowerPoint</Application>
  <PresentationFormat>On-screen Show (16:9)</PresentationFormat>
  <Paragraphs>543</Paragraphs>
  <Slides>38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dark-gradient</vt:lpstr>
      <vt:lpstr>Microsoft Excel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Agenda</vt:lpstr>
      <vt:lpstr>Future demands.</vt:lpstr>
      <vt:lpstr>Alternative energy sources</vt:lpstr>
      <vt:lpstr>Alternative energy sources – more metals intensive</vt:lpstr>
      <vt:lpstr>R &amp; D.   </vt:lpstr>
      <vt:lpstr>Technological development</vt:lpstr>
      <vt:lpstr>PowerPoint Presentation</vt:lpstr>
      <vt:lpstr>PowerPoint Presentation</vt:lpstr>
      <vt:lpstr>Need / reality</vt:lpstr>
      <vt:lpstr>PowerPoint Presentation</vt:lpstr>
      <vt:lpstr>PowerPoint Presentation</vt:lpstr>
      <vt:lpstr>,</vt:lpstr>
      <vt:lpstr>PowerPoint Presentation</vt:lpstr>
      <vt:lpstr>PowerPoint Presentation</vt:lpstr>
      <vt:lpstr>PowerPoint Presentation</vt:lpstr>
      <vt:lpstr>PowerPoint Presentation</vt:lpstr>
      <vt:lpstr>Cum. metal demand 6 D 2013-2050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1996</vt:lpstr>
      <vt:lpstr>2014</vt:lpstr>
      <vt:lpstr>1996</vt:lpstr>
      <vt:lpstr>2014</vt:lpstr>
      <vt:lpstr>Percentage change in Human Development Index in low- and lower middle  Sub-Saharan African economies </vt:lpstr>
      <vt:lpstr>Percentage change in Governance indicators in low- and lower middle SSA economies  </vt:lpstr>
      <vt:lpstr>PowerPoint Presentation</vt:lpstr>
      <vt:lpstr>PowerPoint Presentation</vt:lpstr>
      <vt:lpstr>Summary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Consious Curating</dc:title>
  <dc:creator>Olof Lof</dc:creator>
  <cp:lastModifiedBy>Magnus Ericsson</cp:lastModifiedBy>
  <cp:revision>875</cp:revision>
  <cp:lastPrinted>2018-05-16T10:10:15Z</cp:lastPrinted>
  <dcterms:modified xsi:type="dcterms:W3CDTF">2018-05-18T13:04:12Z</dcterms:modified>
</cp:coreProperties>
</file>