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30" r:id="rId2"/>
    <p:sldId id="421" r:id="rId3"/>
    <p:sldId id="383" r:id="rId4"/>
    <p:sldId id="431" r:id="rId5"/>
    <p:sldId id="445" r:id="rId6"/>
    <p:sldId id="446" r:id="rId7"/>
    <p:sldId id="447" r:id="rId8"/>
    <p:sldId id="433" r:id="rId9"/>
    <p:sldId id="448" r:id="rId10"/>
    <p:sldId id="449" r:id="rId11"/>
    <p:sldId id="385" r:id="rId12"/>
    <p:sldId id="393" r:id="rId13"/>
    <p:sldId id="436" r:id="rId14"/>
    <p:sldId id="437" r:id="rId15"/>
    <p:sldId id="438" r:id="rId16"/>
    <p:sldId id="439" r:id="rId17"/>
    <p:sldId id="440" r:id="rId18"/>
    <p:sldId id="443" r:id="rId19"/>
    <p:sldId id="426" r:id="rId20"/>
    <p:sldId id="425" r:id="rId21"/>
    <p:sldId id="435" r:id="rId22"/>
    <p:sldId id="422" r:id="rId23"/>
    <p:sldId id="423" r:id="rId24"/>
    <p:sldId id="450" r:id="rId25"/>
    <p:sldId id="451" r:id="rId26"/>
    <p:sldId id="452" r:id="rId27"/>
    <p:sldId id="454" r:id="rId28"/>
    <p:sldId id="427" r:id="rId29"/>
    <p:sldId id="432" r:id="rId30"/>
    <p:sldId id="429" r:id="rId31"/>
    <p:sldId id="444" r:id="rId32"/>
    <p:sldId id="428" r:id="rId33"/>
    <p:sldId id="442" r:id="rId34"/>
    <p:sldId id="420" r:id="rId35"/>
  </p:sldIdLst>
  <p:sldSz cx="9906000" cy="6858000" type="A4"/>
  <p:notesSz cx="6797675" cy="9872663"/>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4700" autoAdjust="0"/>
  </p:normalViewPr>
  <p:slideViewPr>
    <p:cSldViewPr>
      <p:cViewPr varScale="1">
        <p:scale>
          <a:sx n="114" d="100"/>
          <a:sy n="114" d="100"/>
        </p:scale>
        <p:origin x="1254" y="84"/>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B92AC4-4E32-437C-BB4E-F7F651B630A7}" type="doc">
      <dgm:prSet loTypeId="urn:microsoft.com/office/officeart/2005/8/layout/pyramid2" loCatId="pyramid" qsTypeId="urn:microsoft.com/office/officeart/2005/8/quickstyle/simple1" qsCatId="simple" csTypeId="urn:microsoft.com/office/officeart/2005/8/colors/accent1_2" csCatId="accent1" phldr="1"/>
      <dgm:spPr/>
    </dgm:pt>
    <dgm:pt modelId="{0CF301BF-FFE2-40C3-858D-756BDDEED6EB}">
      <dgm:prSet phldrT="[Text]" custT="1"/>
      <dgm:spPr/>
      <dgm:t>
        <a:bodyPr/>
        <a:lstStyle/>
        <a:p>
          <a:r>
            <a:rPr lang="en-US" sz="1600" dirty="0" err="1">
              <a:solidFill>
                <a:schemeClr val="accent1">
                  <a:lumMod val="75000"/>
                </a:schemeClr>
              </a:solidFill>
            </a:rPr>
            <a:t>Ph.D.s</a:t>
          </a:r>
          <a:endParaRPr lang="bg-BG" sz="1600" dirty="0">
            <a:solidFill>
              <a:schemeClr val="accent1">
                <a:lumMod val="75000"/>
              </a:schemeClr>
            </a:solidFill>
          </a:endParaRPr>
        </a:p>
      </dgm:t>
    </dgm:pt>
    <dgm:pt modelId="{FF8F75B4-38CD-4EBD-8447-685F8AFB1970}" type="parTrans" cxnId="{E9684462-D918-4855-A93E-62D473E3B358}">
      <dgm:prSet/>
      <dgm:spPr/>
      <dgm:t>
        <a:bodyPr/>
        <a:lstStyle/>
        <a:p>
          <a:endParaRPr lang="bg-BG" sz="1600"/>
        </a:p>
      </dgm:t>
    </dgm:pt>
    <dgm:pt modelId="{5343BD87-469D-45D2-9A77-F79BA2001248}" type="sibTrans" cxnId="{E9684462-D918-4855-A93E-62D473E3B358}">
      <dgm:prSet/>
      <dgm:spPr/>
      <dgm:t>
        <a:bodyPr/>
        <a:lstStyle/>
        <a:p>
          <a:endParaRPr lang="bg-BG" sz="1600"/>
        </a:p>
      </dgm:t>
    </dgm:pt>
    <dgm:pt modelId="{EA878BC5-1E3C-41EB-985C-0E36D19F1DF3}">
      <dgm:prSet phldrT="[Text]" custT="1"/>
      <dgm:spPr/>
      <dgm:t>
        <a:bodyPr/>
        <a:lstStyle/>
        <a:p>
          <a:r>
            <a:rPr lang="en-US" sz="1600" dirty="0">
              <a:solidFill>
                <a:schemeClr val="accent1">
                  <a:lumMod val="75000"/>
                </a:schemeClr>
              </a:solidFill>
            </a:rPr>
            <a:t>Bachelors</a:t>
          </a:r>
          <a:endParaRPr lang="bg-BG" sz="1600" dirty="0">
            <a:solidFill>
              <a:schemeClr val="accent1">
                <a:lumMod val="75000"/>
              </a:schemeClr>
            </a:solidFill>
          </a:endParaRPr>
        </a:p>
      </dgm:t>
    </dgm:pt>
    <dgm:pt modelId="{2114C118-852A-4C07-A572-5C2F43BB1F90}" type="parTrans" cxnId="{FE50F9CF-44DD-44E0-847E-0C546AD28D42}">
      <dgm:prSet/>
      <dgm:spPr/>
      <dgm:t>
        <a:bodyPr/>
        <a:lstStyle/>
        <a:p>
          <a:endParaRPr lang="bg-BG" sz="1600"/>
        </a:p>
      </dgm:t>
    </dgm:pt>
    <dgm:pt modelId="{B4C7447B-C0F2-4685-8BBB-F3974FC8B06E}" type="sibTrans" cxnId="{FE50F9CF-44DD-44E0-847E-0C546AD28D42}">
      <dgm:prSet/>
      <dgm:spPr/>
      <dgm:t>
        <a:bodyPr/>
        <a:lstStyle/>
        <a:p>
          <a:endParaRPr lang="bg-BG" sz="1600"/>
        </a:p>
      </dgm:t>
    </dgm:pt>
    <dgm:pt modelId="{3228E64E-B370-429D-9F3D-17AA291F4FE6}">
      <dgm:prSet phldrT="[Text]" custT="1"/>
      <dgm:spPr/>
      <dgm:t>
        <a:bodyPr/>
        <a:lstStyle/>
        <a:p>
          <a:r>
            <a:rPr lang="en-US" sz="1600" dirty="0">
              <a:solidFill>
                <a:schemeClr val="accent1">
                  <a:lumMod val="75000"/>
                </a:schemeClr>
              </a:solidFill>
            </a:rPr>
            <a:t>Technicians</a:t>
          </a:r>
          <a:endParaRPr lang="bg-BG" sz="1600" dirty="0">
            <a:solidFill>
              <a:schemeClr val="accent1">
                <a:lumMod val="75000"/>
              </a:schemeClr>
            </a:solidFill>
          </a:endParaRPr>
        </a:p>
      </dgm:t>
    </dgm:pt>
    <dgm:pt modelId="{6F7DE648-B8C6-40F5-B243-D53ED13E4881}" type="parTrans" cxnId="{BE00900B-77EB-4311-B7AB-4CB31935CDE2}">
      <dgm:prSet/>
      <dgm:spPr/>
      <dgm:t>
        <a:bodyPr/>
        <a:lstStyle/>
        <a:p>
          <a:endParaRPr lang="bg-BG" sz="1600"/>
        </a:p>
      </dgm:t>
    </dgm:pt>
    <dgm:pt modelId="{644603B1-347E-4370-8B74-556C26A9EC54}" type="sibTrans" cxnId="{BE00900B-77EB-4311-B7AB-4CB31935CDE2}">
      <dgm:prSet/>
      <dgm:spPr/>
      <dgm:t>
        <a:bodyPr/>
        <a:lstStyle/>
        <a:p>
          <a:endParaRPr lang="bg-BG" sz="1600"/>
        </a:p>
      </dgm:t>
    </dgm:pt>
    <dgm:pt modelId="{1F069E4B-0573-46E8-90DA-108FDF3404B5}">
      <dgm:prSet phldrT="[Text]" custT="1"/>
      <dgm:spPr/>
      <dgm:t>
        <a:bodyPr/>
        <a:lstStyle/>
        <a:p>
          <a:r>
            <a:rPr lang="en-US" sz="1600" dirty="0">
              <a:solidFill>
                <a:schemeClr val="accent1">
                  <a:lumMod val="75000"/>
                </a:schemeClr>
              </a:solidFill>
            </a:rPr>
            <a:t>Masters</a:t>
          </a:r>
          <a:endParaRPr lang="bg-BG" sz="1600" dirty="0">
            <a:solidFill>
              <a:schemeClr val="accent1">
                <a:lumMod val="75000"/>
              </a:schemeClr>
            </a:solidFill>
          </a:endParaRPr>
        </a:p>
      </dgm:t>
    </dgm:pt>
    <dgm:pt modelId="{C8F3D872-BB85-41C2-AC15-D02AF9D4E8F4}" type="parTrans" cxnId="{BBA605F3-8671-49D3-82A1-A302A2CC9AAB}">
      <dgm:prSet/>
      <dgm:spPr/>
      <dgm:t>
        <a:bodyPr/>
        <a:lstStyle/>
        <a:p>
          <a:endParaRPr lang="bg-BG" sz="1600"/>
        </a:p>
      </dgm:t>
    </dgm:pt>
    <dgm:pt modelId="{F45E342C-0EDB-45B5-BAF9-9B5B9F4AC184}" type="sibTrans" cxnId="{BBA605F3-8671-49D3-82A1-A302A2CC9AAB}">
      <dgm:prSet/>
      <dgm:spPr/>
      <dgm:t>
        <a:bodyPr/>
        <a:lstStyle/>
        <a:p>
          <a:endParaRPr lang="bg-BG" sz="1600"/>
        </a:p>
      </dgm:t>
    </dgm:pt>
    <dgm:pt modelId="{26C9B8E8-D15E-42D2-A0A8-AA9DA1A0882D}" type="pres">
      <dgm:prSet presAssocID="{2BB92AC4-4E32-437C-BB4E-F7F651B630A7}" presName="compositeShape" presStyleCnt="0">
        <dgm:presLayoutVars>
          <dgm:dir/>
          <dgm:resizeHandles/>
        </dgm:presLayoutVars>
      </dgm:prSet>
      <dgm:spPr/>
    </dgm:pt>
    <dgm:pt modelId="{4CC65CF9-2146-4798-89DA-E640E9721FB2}" type="pres">
      <dgm:prSet presAssocID="{2BB92AC4-4E32-437C-BB4E-F7F651B630A7}" presName="pyramid" presStyleLbl="node1" presStyleIdx="0" presStyleCnt="1" custLinFactNeighborX="-56439" custLinFactNeighborY="1319"/>
      <dgm:spPr>
        <a:gradFill rotWithShape="0">
          <a:gsLst>
            <a:gs pos="0">
              <a:schemeClr val="accent1">
                <a:lumMod val="20000"/>
                <a:lumOff val="80000"/>
              </a:schemeClr>
            </a:gs>
            <a:gs pos="33000">
              <a:schemeClr val="accent1">
                <a:lumMod val="60000"/>
                <a:lumOff val="40000"/>
              </a:schemeClr>
            </a:gs>
            <a:gs pos="67000">
              <a:schemeClr val="accent1">
                <a:lumMod val="75000"/>
              </a:schemeClr>
            </a:gs>
            <a:gs pos="100000">
              <a:schemeClr val="accent1">
                <a:lumMod val="50000"/>
              </a:schemeClr>
            </a:gs>
          </a:gsLst>
          <a:lin ang="5400000" scaled="1"/>
        </a:gradFill>
      </dgm:spPr>
    </dgm:pt>
    <dgm:pt modelId="{BFF4D2CF-FD2C-4CD9-A756-44758FB26C55}" type="pres">
      <dgm:prSet presAssocID="{2BB92AC4-4E32-437C-BB4E-F7F651B630A7}" presName="theList" presStyleCnt="0"/>
      <dgm:spPr/>
    </dgm:pt>
    <dgm:pt modelId="{25B43538-34F1-416C-ADAE-4A95856EB2B1}" type="pres">
      <dgm:prSet presAssocID="{0CF301BF-FFE2-40C3-858D-756BDDEED6EB}" presName="aNode" presStyleLbl="fgAcc1" presStyleIdx="0" presStyleCnt="4">
        <dgm:presLayoutVars>
          <dgm:bulletEnabled val="1"/>
        </dgm:presLayoutVars>
      </dgm:prSet>
      <dgm:spPr/>
    </dgm:pt>
    <dgm:pt modelId="{4477CB7A-9EBC-40F9-A3E6-89EEB74141B4}" type="pres">
      <dgm:prSet presAssocID="{0CF301BF-FFE2-40C3-858D-756BDDEED6EB}" presName="aSpace" presStyleCnt="0"/>
      <dgm:spPr/>
    </dgm:pt>
    <dgm:pt modelId="{B19C25F6-B9B4-49A5-AE11-96D633510458}" type="pres">
      <dgm:prSet presAssocID="{1F069E4B-0573-46E8-90DA-108FDF3404B5}" presName="aNode" presStyleLbl="fgAcc1" presStyleIdx="1" presStyleCnt="4">
        <dgm:presLayoutVars>
          <dgm:bulletEnabled val="1"/>
        </dgm:presLayoutVars>
      </dgm:prSet>
      <dgm:spPr/>
    </dgm:pt>
    <dgm:pt modelId="{EA25A3F6-1E07-4F30-B794-2403FBEF2AC1}" type="pres">
      <dgm:prSet presAssocID="{1F069E4B-0573-46E8-90DA-108FDF3404B5}" presName="aSpace" presStyleCnt="0"/>
      <dgm:spPr/>
    </dgm:pt>
    <dgm:pt modelId="{81EFD799-2353-4FE3-A0EF-78099E5610F5}" type="pres">
      <dgm:prSet presAssocID="{EA878BC5-1E3C-41EB-985C-0E36D19F1DF3}" presName="aNode" presStyleLbl="fgAcc1" presStyleIdx="2" presStyleCnt="4">
        <dgm:presLayoutVars>
          <dgm:bulletEnabled val="1"/>
        </dgm:presLayoutVars>
      </dgm:prSet>
      <dgm:spPr/>
    </dgm:pt>
    <dgm:pt modelId="{9BEFEC78-D033-4F84-A69F-7B5C394A1B7A}" type="pres">
      <dgm:prSet presAssocID="{EA878BC5-1E3C-41EB-985C-0E36D19F1DF3}" presName="aSpace" presStyleCnt="0"/>
      <dgm:spPr/>
    </dgm:pt>
    <dgm:pt modelId="{7342615C-65B0-4468-A02A-EA861FDF2DCE}" type="pres">
      <dgm:prSet presAssocID="{3228E64E-B370-429D-9F3D-17AA291F4FE6}" presName="aNode" presStyleLbl="fgAcc1" presStyleIdx="3" presStyleCnt="4">
        <dgm:presLayoutVars>
          <dgm:bulletEnabled val="1"/>
        </dgm:presLayoutVars>
      </dgm:prSet>
      <dgm:spPr/>
    </dgm:pt>
    <dgm:pt modelId="{B9D7AC04-BC01-4136-BAEA-BB48995C7338}" type="pres">
      <dgm:prSet presAssocID="{3228E64E-B370-429D-9F3D-17AA291F4FE6}" presName="aSpace" presStyleCnt="0"/>
      <dgm:spPr/>
    </dgm:pt>
  </dgm:ptLst>
  <dgm:cxnLst>
    <dgm:cxn modelId="{BE00900B-77EB-4311-B7AB-4CB31935CDE2}" srcId="{2BB92AC4-4E32-437C-BB4E-F7F651B630A7}" destId="{3228E64E-B370-429D-9F3D-17AA291F4FE6}" srcOrd="3" destOrd="0" parTransId="{6F7DE648-B8C6-40F5-B243-D53ED13E4881}" sibTransId="{644603B1-347E-4370-8B74-556C26A9EC54}"/>
    <dgm:cxn modelId="{A60DAE35-444D-4644-B8E3-879D6C74C925}" type="presOf" srcId="{EA878BC5-1E3C-41EB-985C-0E36D19F1DF3}" destId="{81EFD799-2353-4FE3-A0EF-78099E5610F5}" srcOrd="0" destOrd="0" presId="urn:microsoft.com/office/officeart/2005/8/layout/pyramid2"/>
    <dgm:cxn modelId="{F93AA03A-F36D-47DB-8D19-62BAD0B19268}" type="presOf" srcId="{3228E64E-B370-429D-9F3D-17AA291F4FE6}" destId="{7342615C-65B0-4468-A02A-EA861FDF2DCE}" srcOrd="0" destOrd="0" presId="urn:microsoft.com/office/officeart/2005/8/layout/pyramid2"/>
    <dgm:cxn modelId="{E9684462-D918-4855-A93E-62D473E3B358}" srcId="{2BB92AC4-4E32-437C-BB4E-F7F651B630A7}" destId="{0CF301BF-FFE2-40C3-858D-756BDDEED6EB}" srcOrd="0" destOrd="0" parTransId="{FF8F75B4-38CD-4EBD-8447-685F8AFB1970}" sibTransId="{5343BD87-469D-45D2-9A77-F79BA2001248}"/>
    <dgm:cxn modelId="{CC27BCAC-68B9-4DB9-9967-725905FDDCDE}" type="presOf" srcId="{2BB92AC4-4E32-437C-BB4E-F7F651B630A7}" destId="{26C9B8E8-D15E-42D2-A0A8-AA9DA1A0882D}" srcOrd="0" destOrd="0" presId="urn:microsoft.com/office/officeart/2005/8/layout/pyramid2"/>
    <dgm:cxn modelId="{FE50F9CF-44DD-44E0-847E-0C546AD28D42}" srcId="{2BB92AC4-4E32-437C-BB4E-F7F651B630A7}" destId="{EA878BC5-1E3C-41EB-985C-0E36D19F1DF3}" srcOrd="2" destOrd="0" parTransId="{2114C118-852A-4C07-A572-5C2F43BB1F90}" sibTransId="{B4C7447B-C0F2-4685-8BBB-F3974FC8B06E}"/>
    <dgm:cxn modelId="{56235EE1-55EE-4546-BE5B-F7587A9D0A7E}" type="presOf" srcId="{1F069E4B-0573-46E8-90DA-108FDF3404B5}" destId="{B19C25F6-B9B4-49A5-AE11-96D633510458}" srcOrd="0" destOrd="0" presId="urn:microsoft.com/office/officeart/2005/8/layout/pyramid2"/>
    <dgm:cxn modelId="{BBA605F3-8671-49D3-82A1-A302A2CC9AAB}" srcId="{2BB92AC4-4E32-437C-BB4E-F7F651B630A7}" destId="{1F069E4B-0573-46E8-90DA-108FDF3404B5}" srcOrd="1" destOrd="0" parTransId="{C8F3D872-BB85-41C2-AC15-D02AF9D4E8F4}" sibTransId="{F45E342C-0EDB-45B5-BAF9-9B5B9F4AC184}"/>
    <dgm:cxn modelId="{0897E9FE-C50B-48C4-8DCB-158BB1EF395A}" type="presOf" srcId="{0CF301BF-FFE2-40C3-858D-756BDDEED6EB}" destId="{25B43538-34F1-416C-ADAE-4A95856EB2B1}" srcOrd="0" destOrd="0" presId="urn:microsoft.com/office/officeart/2005/8/layout/pyramid2"/>
    <dgm:cxn modelId="{84AA14ED-DB51-49A1-94AE-DC1339906178}" type="presParOf" srcId="{26C9B8E8-D15E-42D2-A0A8-AA9DA1A0882D}" destId="{4CC65CF9-2146-4798-89DA-E640E9721FB2}" srcOrd="0" destOrd="0" presId="urn:microsoft.com/office/officeart/2005/8/layout/pyramid2"/>
    <dgm:cxn modelId="{A6663622-38A3-4A5A-8F43-B8761169050B}" type="presParOf" srcId="{26C9B8E8-D15E-42D2-A0A8-AA9DA1A0882D}" destId="{BFF4D2CF-FD2C-4CD9-A756-44758FB26C55}" srcOrd="1" destOrd="0" presId="urn:microsoft.com/office/officeart/2005/8/layout/pyramid2"/>
    <dgm:cxn modelId="{F3C16462-9482-4ABA-BC82-A663A14E997A}" type="presParOf" srcId="{BFF4D2CF-FD2C-4CD9-A756-44758FB26C55}" destId="{25B43538-34F1-416C-ADAE-4A95856EB2B1}" srcOrd="0" destOrd="0" presId="urn:microsoft.com/office/officeart/2005/8/layout/pyramid2"/>
    <dgm:cxn modelId="{D63870B6-8A6D-42FB-9B5F-73DAECF64DC5}" type="presParOf" srcId="{BFF4D2CF-FD2C-4CD9-A756-44758FB26C55}" destId="{4477CB7A-9EBC-40F9-A3E6-89EEB74141B4}" srcOrd="1" destOrd="0" presId="urn:microsoft.com/office/officeart/2005/8/layout/pyramid2"/>
    <dgm:cxn modelId="{F854A8DF-176D-44AC-B040-B7AA73B83E75}" type="presParOf" srcId="{BFF4D2CF-FD2C-4CD9-A756-44758FB26C55}" destId="{B19C25F6-B9B4-49A5-AE11-96D633510458}" srcOrd="2" destOrd="0" presId="urn:microsoft.com/office/officeart/2005/8/layout/pyramid2"/>
    <dgm:cxn modelId="{C211767C-C6CE-49D3-AC8E-A684E1108B77}" type="presParOf" srcId="{BFF4D2CF-FD2C-4CD9-A756-44758FB26C55}" destId="{EA25A3F6-1E07-4F30-B794-2403FBEF2AC1}" srcOrd="3" destOrd="0" presId="urn:microsoft.com/office/officeart/2005/8/layout/pyramid2"/>
    <dgm:cxn modelId="{C82BB65A-05E8-4109-A8D8-8C282753F94F}" type="presParOf" srcId="{BFF4D2CF-FD2C-4CD9-A756-44758FB26C55}" destId="{81EFD799-2353-4FE3-A0EF-78099E5610F5}" srcOrd="4" destOrd="0" presId="urn:microsoft.com/office/officeart/2005/8/layout/pyramid2"/>
    <dgm:cxn modelId="{DE885892-8D50-4A84-8544-B8B672A0E261}" type="presParOf" srcId="{BFF4D2CF-FD2C-4CD9-A756-44758FB26C55}" destId="{9BEFEC78-D033-4F84-A69F-7B5C394A1B7A}" srcOrd="5" destOrd="0" presId="urn:microsoft.com/office/officeart/2005/8/layout/pyramid2"/>
    <dgm:cxn modelId="{3FE17744-5F22-40F4-A313-3B32709DDC5E}" type="presParOf" srcId="{BFF4D2CF-FD2C-4CD9-A756-44758FB26C55}" destId="{7342615C-65B0-4468-A02A-EA861FDF2DCE}" srcOrd="6" destOrd="0" presId="urn:microsoft.com/office/officeart/2005/8/layout/pyramid2"/>
    <dgm:cxn modelId="{7FCE9557-7584-4794-A3F2-09335E25123B}" type="presParOf" srcId="{BFF4D2CF-FD2C-4CD9-A756-44758FB26C55}" destId="{B9D7AC04-BC01-4136-BAEA-BB48995C7338}"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C65CF9-2146-4798-89DA-E640E9721FB2}">
      <dsp:nvSpPr>
        <dsp:cNvPr id="0" name=""/>
        <dsp:cNvSpPr/>
      </dsp:nvSpPr>
      <dsp:spPr>
        <a:xfrm>
          <a:off x="0" y="0"/>
          <a:ext cx="2156282" cy="4467966"/>
        </a:xfrm>
        <a:prstGeom prst="triangle">
          <a:avLst/>
        </a:prstGeom>
        <a:gradFill rotWithShape="0">
          <a:gsLst>
            <a:gs pos="0">
              <a:schemeClr val="accent1">
                <a:lumMod val="20000"/>
                <a:lumOff val="80000"/>
              </a:schemeClr>
            </a:gs>
            <a:gs pos="33000">
              <a:schemeClr val="accent1">
                <a:lumMod val="60000"/>
                <a:lumOff val="40000"/>
              </a:schemeClr>
            </a:gs>
            <a:gs pos="67000">
              <a:schemeClr val="accent1">
                <a:lumMod val="75000"/>
              </a:schemeClr>
            </a:gs>
            <a:gs pos="100000">
              <a:schemeClr val="accent1">
                <a:lumMod val="50000"/>
              </a:schemeClr>
            </a:gs>
          </a:gsLst>
          <a:lin ang="5400000" scaled="1"/>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B43538-34F1-416C-ADAE-4A95856EB2B1}">
      <dsp:nvSpPr>
        <dsp:cNvPr id="0" name=""/>
        <dsp:cNvSpPr/>
      </dsp:nvSpPr>
      <dsp:spPr>
        <a:xfrm>
          <a:off x="1078141" y="447232"/>
          <a:ext cx="1401583" cy="794111"/>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accent1">
                  <a:lumMod val="75000"/>
                </a:schemeClr>
              </a:solidFill>
            </a:rPr>
            <a:t>Ph.D.s</a:t>
          </a:r>
          <a:endParaRPr lang="bg-BG" sz="1600" kern="1200" dirty="0">
            <a:solidFill>
              <a:schemeClr val="accent1">
                <a:lumMod val="75000"/>
              </a:schemeClr>
            </a:solidFill>
          </a:endParaRPr>
        </a:p>
      </dsp:txBody>
      <dsp:txXfrm>
        <a:off x="1116906" y="485997"/>
        <a:ext cx="1324053" cy="716581"/>
      </dsp:txXfrm>
    </dsp:sp>
    <dsp:sp modelId="{B19C25F6-B9B4-49A5-AE11-96D633510458}">
      <dsp:nvSpPr>
        <dsp:cNvPr id="0" name=""/>
        <dsp:cNvSpPr/>
      </dsp:nvSpPr>
      <dsp:spPr>
        <a:xfrm>
          <a:off x="1078141" y="1340607"/>
          <a:ext cx="1401583" cy="794111"/>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accent1">
                  <a:lumMod val="75000"/>
                </a:schemeClr>
              </a:solidFill>
            </a:rPr>
            <a:t>Masters</a:t>
          </a:r>
          <a:endParaRPr lang="bg-BG" sz="1600" kern="1200" dirty="0">
            <a:solidFill>
              <a:schemeClr val="accent1">
                <a:lumMod val="75000"/>
              </a:schemeClr>
            </a:solidFill>
          </a:endParaRPr>
        </a:p>
      </dsp:txBody>
      <dsp:txXfrm>
        <a:off x="1116906" y="1379372"/>
        <a:ext cx="1324053" cy="716581"/>
      </dsp:txXfrm>
    </dsp:sp>
    <dsp:sp modelId="{81EFD799-2353-4FE3-A0EF-78099E5610F5}">
      <dsp:nvSpPr>
        <dsp:cNvPr id="0" name=""/>
        <dsp:cNvSpPr/>
      </dsp:nvSpPr>
      <dsp:spPr>
        <a:xfrm>
          <a:off x="1078141" y="2233983"/>
          <a:ext cx="1401583" cy="794111"/>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accent1">
                  <a:lumMod val="75000"/>
                </a:schemeClr>
              </a:solidFill>
            </a:rPr>
            <a:t>Bachelors</a:t>
          </a:r>
          <a:endParaRPr lang="bg-BG" sz="1600" kern="1200" dirty="0">
            <a:solidFill>
              <a:schemeClr val="accent1">
                <a:lumMod val="75000"/>
              </a:schemeClr>
            </a:solidFill>
          </a:endParaRPr>
        </a:p>
      </dsp:txBody>
      <dsp:txXfrm>
        <a:off x="1116906" y="2272748"/>
        <a:ext cx="1324053" cy="716581"/>
      </dsp:txXfrm>
    </dsp:sp>
    <dsp:sp modelId="{7342615C-65B0-4468-A02A-EA861FDF2DCE}">
      <dsp:nvSpPr>
        <dsp:cNvPr id="0" name=""/>
        <dsp:cNvSpPr/>
      </dsp:nvSpPr>
      <dsp:spPr>
        <a:xfrm>
          <a:off x="1078141" y="3127358"/>
          <a:ext cx="1401583" cy="794111"/>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accent1">
                  <a:lumMod val="75000"/>
                </a:schemeClr>
              </a:solidFill>
            </a:rPr>
            <a:t>Technicians</a:t>
          </a:r>
          <a:endParaRPr lang="bg-BG" sz="1600" kern="1200" dirty="0">
            <a:solidFill>
              <a:schemeClr val="accent1">
                <a:lumMod val="75000"/>
              </a:schemeClr>
            </a:solidFill>
          </a:endParaRPr>
        </a:p>
      </dsp:txBody>
      <dsp:txXfrm>
        <a:off x="1116906" y="3166123"/>
        <a:ext cx="1324053" cy="716581"/>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smtClean="0"/>
            </a:lvl1pPr>
          </a:lstStyle>
          <a:p>
            <a:pPr>
              <a:defRPr/>
            </a:pPr>
            <a:fld id="{F3589F9D-401C-476C-A748-4453C2C5FA26}" type="datetimeFigureOut">
              <a:rPr lang="en-US"/>
              <a:pPr>
                <a:defRPr/>
              </a:pPr>
              <a:t>16-May-18</a:t>
            </a:fld>
            <a:endParaRPr lang="en-US"/>
          </a:p>
        </p:txBody>
      </p:sp>
      <p:sp>
        <p:nvSpPr>
          <p:cNvPr id="4" name="Slide Image Placeholder 3"/>
          <p:cNvSpPr>
            <a:spLocks noGrp="1" noRot="1" noChangeAspect="1"/>
          </p:cNvSpPr>
          <p:nvPr>
            <p:ph type="sldImg" idx="2"/>
          </p:nvPr>
        </p:nvSpPr>
        <p:spPr>
          <a:xfrm>
            <a:off x="723900" y="739775"/>
            <a:ext cx="5349875"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a:defRPr sz="1200" smtClean="0"/>
            </a:lvl1pPr>
          </a:lstStyle>
          <a:p>
            <a:pPr>
              <a:defRPr/>
            </a:pPr>
            <a:fld id="{1FBBB525-7ADB-447E-A5D3-48C9CABB7EE8}" type="slidenum">
              <a:rPr lang="en-US"/>
              <a:pPr>
                <a:defRPr/>
              </a:pPr>
              <a:t>‹#›</a:t>
            </a:fld>
            <a:endParaRPr lang="en-US"/>
          </a:p>
        </p:txBody>
      </p:sp>
    </p:spTree>
    <p:extLst>
      <p:ext uri="{BB962C8B-B14F-4D97-AF65-F5344CB8AC3E}">
        <p14:creationId xmlns:p14="http://schemas.microsoft.com/office/powerpoint/2010/main" val="36168675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pPr>
              <a:defRPr/>
            </a:pPr>
            <a:fld id="{1FBBB525-7ADB-447E-A5D3-48C9CABB7EE8}" type="slidenum">
              <a:rPr lang="en-US" smtClean="0"/>
              <a:pPr>
                <a:defRPr/>
              </a:pPr>
              <a:t>1</a:t>
            </a:fld>
            <a:endParaRPr lang="en-US"/>
          </a:p>
        </p:txBody>
      </p:sp>
    </p:spTree>
    <p:extLst>
      <p:ext uri="{BB962C8B-B14F-4D97-AF65-F5344CB8AC3E}">
        <p14:creationId xmlns:p14="http://schemas.microsoft.com/office/powerpoint/2010/main" val="3524119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pPr>
              <a:defRPr/>
            </a:pPr>
            <a:fld id="{1FBBB525-7ADB-447E-A5D3-48C9CABB7EE8}" type="slidenum">
              <a:rPr lang="en-US" smtClean="0"/>
              <a:pPr>
                <a:defRPr/>
              </a:pPr>
              <a:t>3</a:t>
            </a:fld>
            <a:endParaRPr lang="en-US"/>
          </a:p>
        </p:txBody>
      </p:sp>
    </p:spTree>
    <p:extLst>
      <p:ext uri="{BB962C8B-B14F-4D97-AF65-F5344CB8AC3E}">
        <p14:creationId xmlns:p14="http://schemas.microsoft.com/office/powerpoint/2010/main" val="360275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pPr>
              <a:defRPr/>
            </a:pPr>
            <a:fld id="{1FBBB525-7ADB-447E-A5D3-48C9CABB7EE8}" type="slidenum">
              <a:rPr lang="en-US" smtClean="0"/>
              <a:pPr>
                <a:defRPr/>
              </a:pPr>
              <a:t>4</a:t>
            </a:fld>
            <a:endParaRPr lang="en-US"/>
          </a:p>
        </p:txBody>
      </p:sp>
    </p:spTree>
    <p:extLst>
      <p:ext uri="{BB962C8B-B14F-4D97-AF65-F5344CB8AC3E}">
        <p14:creationId xmlns:p14="http://schemas.microsoft.com/office/powerpoint/2010/main" val="2743471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pPr>
              <a:defRPr/>
            </a:pPr>
            <a:fld id="{1FBBB525-7ADB-447E-A5D3-48C9CABB7EE8}" type="slidenum">
              <a:rPr lang="en-US" smtClean="0"/>
              <a:pPr>
                <a:defRPr/>
              </a:pPr>
              <a:t>34</a:t>
            </a:fld>
            <a:endParaRPr lang="en-US"/>
          </a:p>
        </p:txBody>
      </p:sp>
    </p:spTree>
    <p:extLst>
      <p:ext uri="{BB962C8B-B14F-4D97-AF65-F5344CB8AC3E}">
        <p14:creationId xmlns:p14="http://schemas.microsoft.com/office/powerpoint/2010/main" val="328950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164DE3B-5553-4F8B-951D-CD1627260463}" type="datetime1">
              <a:rPr lang="en-US" smtClean="0"/>
              <a:t>16-May-18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AC834E-26AC-44B6-8816-8170734DACA7}" type="slidenum">
              <a:rPr lang="en-US"/>
              <a:pPr>
                <a:defRPr/>
              </a:pPr>
              <a:t>‹#›</a:t>
            </a:fld>
            <a:endParaRPr lang="en-US"/>
          </a:p>
        </p:txBody>
      </p:sp>
    </p:spTree>
    <p:extLst>
      <p:ext uri="{BB962C8B-B14F-4D97-AF65-F5344CB8AC3E}">
        <p14:creationId xmlns:p14="http://schemas.microsoft.com/office/powerpoint/2010/main" val="3090865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468225C-8EC9-43F7-8EAC-2F24F90EC9C6}" type="datetime1">
              <a:rPr lang="en-US" smtClean="0"/>
              <a:t>16-May-18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E746DC-A3BA-482F-B82D-63EC25479046}" type="slidenum">
              <a:rPr lang="en-US"/>
              <a:pPr>
                <a:defRPr/>
              </a:pPr>
              <a:t>‹#›</a:t>
            </a:fld>
            <a:endParaRPr lang="en-US"/>
          </a:p>
        </p:txBody>
      </p:sp>
    </p:spTree>
    <p:extLst>
      <p:ext uri="{BB962C8B-B14F-4D97-AF65-F5344CB8AC3E}">
        <p14:creationId xmlns:p14="http://schemas.microsoft.com/office/powerpoint/2010/main" val="3184687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5E2ACD8-6D9E-472B-BC2F-C0B366AC2DFC}" type="datetime1">
              <a:rPr lang="en-US" smtClean="0"/>
              <a:t>16-May-18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158929-BF71-4A9B-8429-9EC0F4288314}" type="slidenum">
              <a:rPr lang="en-US"/>
              <a:pPr>
                <a:defRPr/>
              </a:pPr>
              <a:t>‹#›</a:t>
            </a:fld>
            <a:endParaRPr lang="en-US"/>
          </a:p>
        </p:txBody>
      </p:sp>
    </p:spTree>
    <p:extLst>
      <p:ext uri="{BB962C8B-B14F-4D97-AF65-F5344CB8AC3E}">
        <p14:creationId xmlns:p14="http://schemas.microsoft.com/office/powerpoint/2010/main" val="4277801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C910966-F9EE-4655-B3E4-E37BA09A7409}" type="datetime1">
              <a:rPr lang="en-US" smtClean="0"/>
              <a:t>16-May-18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8F9EDEE-46B7-4D7F-B457-6BBBF7ABFD38}" type="slidenum">
              <a:rPr lang="en-US"/>
              <a:pPr>
                <a:defRPr/>
              </a:pPr>
              <a:t>‹#›</a:t>
            </a:fld>
            <a:endParaRPr lang="en-US"/>
          </a:p>
        </p:txBody>
      </p:sp>
    </p:spTree>
    <p:extLst>
      <p:ext uri="{BB962C8B-B14F-4D97-AF65-F5344CB8AC3E}">
        <p14:creationId xmlns:p14="http://schemas.microsoft.com/office/powerpoint/2010/main" val="1307818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7D2CCC2-D2E1-4D23-BF66-FAC624504A12}" type="datetime1">
              <a:rPr lang="en-US" smtClean="0"/>
              <a:t>16-May-18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062C50B-7D2E-456A-9F8A-6485E323D2C5}" type="slidenum">
              <a:rPr lang="en-US"/>
              <a:pPr>
                <a:defRPr/>
              </a:pPr>
              <a:t>‹#›</a:t>
            </a:fld>
            <a:endParaRPr lang="en-US"/>
          </a:p>
        </p:txBody>
      </p:sp>
    </p:spTree>
    <p:extLst>
      <p:ext uri="{BB962C8B-B14F-4D97-AF65-F5344CB8AC3E}">
        <p14:creationId xmlns:p14="http://schemas.microsoft.com/office/powerpoint/2010/main" val="4175512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D445F011-EE21-4AC5-9517-4D5F299AC5A3}" type="datetime1">
              <a:rPr lang="en-US" smtClean="0"/>
              <a:t>16-May-18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FF9126-887A-4E71-A48B-3FC4B8B006BF}" type="slidenum">
              <a:rPr lang="en-US"/>
              <a:pPr>
                <a:defRPr/>
              </a:pPr>
              <a:t>‹#›</a:t>
            </a:fld>
            <a:endParaRPr lang="en-US"/>
          </a:p>
        </p:txBody>
      </p:sp>
    </p:spTree>
    <p:extLst>
      <p:ext uri="{BB962C8B-B14F-4D97-AF65-F5344CB8AC3E}">
        <p14:creationId xmlns:p14="http://schemas.microsoft.com/office/powerpoint/2010/main" val="397769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E2715842-5EA0-4117-8A7C-9D039585EFAA}" type="datetime1">
              <a:rPr lang="en-US" smtClean="0"/>
              <a:t>16-May-18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8011688-4BF6-4BDE-8D2C-C3CE3CFECF8A}" type="slidenum">
              <a:rPr lang="en-US"/>
              <a:pPr>
                <a:defRPr/>
              </a:pPr>
              <a:t>‹#›</a:t>
            </a:fld>
            <a:endParaRPr lang="en-US"/>
          </a:p>
        </p:txBody>
      </p:sp>
    </p:spTree>
    <p:extLst>
      <p:ext uri="{BB962C8B-B14F-4D97-AF65-F5344CB8AC3E}">
        <p14:creationId xmlns:p14="http://schemas.microsoft.com/office/powerpoint/2010/main" val="1986859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D440F0A0-60D7-4386-8E5A-EBE515884D73}" type="datetime1">
              <a:rPr lang="en-US" smtClean="0"/>
              <a:t>16-May-18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EC7CD6B-4577-40C5-9EA4-6F0E844DD7C4}" type="slidenum">
              <a:rPr lang="en-US"/>
              <a:pPr>
                <a:defRPr/>
              </a:pPr>
              <a:t>‹#›</a:t>
            </a:fld>
            <a:endParaRPr lang="en-US"/>
          </a:p>
        </p:txBody>
      </p:sp>
    </p:spTree>
    <p:extLst>
      <p:ext uri="{BB962C8B-B14F-4D97-AF65-F5344CB8AC3E}">
        <p14:creationId xmlns:p14="http://schemas.microsoft.com/office/powerpoint/2010/main" val="3004203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7B165F7-E995-481E-893C-E432B250B88D}" type="datetime1">
              <a:rPr lang="en-US" smtClean="0"/>
              <a:t>16-May-18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0217BAB-748C-4384-B947-17E08DB05278}" type="slidenum">
              <a:rPr lang="en-US"/>
              <a:pPr>
                <a:defRPr/>
              </a:pPr>
              <a:t>‹#›</a:t>
            </a:fld>
            <a:endParaRPr lang="en-US"/>
          </a:p>
        </p:txBody>
      </p:sp>
    </p:spTree>
    <p:extLst>
      <p:ext uri="{BB962C8B-B14F-4D97-AF65-F5344CB8AC3E}">
        <p14:creationId xmlns:p14="http://schemas.microsoft.com/office/powerpoint/2010/main" val="2360105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4587C80-311F-4DCC-BE3C-DE5609114E30}" type="datetime1">
              <a:rPr lang="en-US" smtClean="0"/>
              <a:t>16-May-18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8DC3214-F0F5-43D4-838A-9BA9AB08E35A}" type="slidenum">
              <a:rPr lang="en-US"/>
              <a:pPr>
                <a:defRPr/>
              </a:pPr>
              <a:t>‹#›</a:t>
            </a:fld>
            <a:endParaRPr lang="en-US"/>
          </a:p>
        </p:txBody>
      </p:sp>
    </p:spTree>
    <p:extLst>
      <p:ext uri="{BB962C8B-B14F-4D97-AF65-F5344CB8AC3E}">
        <p14:creationId xmlns:p14="http://schemas.microsoft.com/office/powerpoint/2010/main" val="3952090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92282D0-2D54-4C3D-BD90-3A8E47B8EE31}" type="datetime1">
              <a:rPr lang="en-US" smtClean="0"/>
              <a:t>16-May-18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0360E0C-A019-438B-8318-F94695D5F1B9}" type="slidenum">
              <a:rPr lang="en-US"/>
              <a:pPr>
                <a:defRPr/>
              </a:pPr>
              <a:t>‹#›</a:t>
            </a:fld>
            <a:endParaRPr lang="en-US"/>
          </a:p>
        </p:txBody>
      </p:sp>
    </p:spTree>
    <p:extLst>
      <p:ext uri="{BB962C8B-B14F-4D97-AF65-F5344CB8AC3E}">
        <p14:creationId xmlns:p14="http://schemas.microsoft.com/office/powerpoint/2010/main" val="21027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95300" y="1600201"/>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B4F94F1-7871-4894-8C94-89992E894156}" type="datetime1">
              <a:rPr lang="en-US" smtClean="0"/>
              <a:t>16-May-18</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51C1DEC-8919-495F-9C23-AECBE93C16E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hyperlink" Target="https://www.sharedvalue.org/"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1.jpeg"/><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83.jpeg"/><Relationship Id="rId4" Type="http://schemas.openxmlformats.org/officeDocument/2006/relationships/image" Target="../media/image82.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hyperlink" Target="https://hbr.org/2011/01/the-big-idea-creating-shared-value"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s://www.sharedvalue.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eader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3120" y="6555909"/>
            <a:ext cx="3870326" cy="2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a:xfrm>
            <a:off x="7488000" y="0"/>
            <a:ext cx="2311400" cy="365125"/>
          </a:xfrm>
        </p:spPr>
        <p:txBody>
          <a:bodyPr/>
          <a:lstStyle/>
          <a:p>
            <a:pPr>
              <a:defRPr/>
            </a:pPr>
            <a:fld id="{F8F9EDEE-46B7-4D7F-B457-6BBBF7ABFD38}" type="slidenum">
              <a:rPr lang="en-US" smtClean="0">
                <a:solidFill>
                  <a:schemeClr val="bg1"/>
                </a:solidFill>
              </a:rPr>
              <a:pPr>
                <a:defRPr/>
              </a:pPr>
              <a:t>1</a:t>
            </a:fld>
            <a:endParaRPr lang="en-US" dirty="0">
              <a:solidFill>
                <a:schemeClr val="bg1"/>
              </a:solidFill>
            </a:endParaRPr>
          </a:p>
        </p:txBody>
      </p:sp>
      <p:sp>
        <p:nvSpPr>
          <p:cNvPr id="6" name="Текстово поле 5"/>
          <p:cNvSpPr txBox="1"/>
          <p:nvPr/>
        </p:nvSpPr>
        <p:spPr>
          <a:xfrm>
            <a:off x="4182" y="2492896"/>
            <a:ext cx="9907398" cy="646331"/>
          </a:xfrm>
          <a:prstGeom prst="rect">
            <a:avLst/>
          </a:prstGeom>
          <a:noFill/>
        </p:spPr>
        <p:txBody>
          <a:bodyPr wrap="square" rtlCol="0">
            <a:spAutoFit/>
          </a:bodyPr>
          <a:lstStyle/>
          <a:p>
            <a:pPr algn="ctr"/>
            <a:r>
              <a:rPr lang="en-US" dirty="0">
                <a:solidFill>
                  <a:schemeClr val="accent1">
                    <a:lumMod val="75000"/>
                  </a:schemeClr>
                </a:solidFill>
              </a:rPr>
              <a:t>Nikolay Minkov</a:t>
            </a:r>
            <a:endParaRPr lang="bg-BG" dirty="0">
              <a:solidFill>
                <a:schemeClr val="accent1">
                  <a:lumMod val="75000"/>
                </a:schemeClr>
              </a:solidFill>
            </a:endParaRPr>
          </a:p>
          <a:p>
            <a:pPr algn="ctr"/>
            <a:r>
              <a:rPr lang="en-US" dirty="0">
                <a:solidFill>
                  <a:schemeClr val="accent1">
                    <a:lumMod val="75000"/>
                  </a:schemeClr>
                </a:solidFill>
              </a:rPr>
              <a:t>Industrial Cluster Srednogorie</a:t>
            </a:r>
          </a:p>
        </p:txBody>
      </p:sp>
      <p:pic>
        <p:nvPicPr>
          <p:cNvPr id="8" name="Картина 7">
            <a:extLst>
              <a:ext uri="{FF2B5EF4-FFF2-40B4-BE49-F238E27FC236}">
                <a16:creationId xmlns:a16="http://schemas.microsoft.com/office/drawing/2014/main" id="{5AF0ABB6-70CC-41EC-9D21-D37E8E5B79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70009" y="3221265"/>
            <a:ext cx="5165981" cy="3438593"/>
          </a:xfrm>
          <a:prstGeom prst="rect">
            <a:avLst/>
          </a:prstGeom>
          <a:ln>
            <a:noFill/>
          </a:ln>
          <a:effectLst>
            <a:outerShdw blurRad="292100" dist="139700" dir="2700000" algn="tl" rotWithShape="0">
              <a:srgbClr val="333333">
                <a:alpha val="65000"/>
              </a:srgbClr>
            </a:outerShdw>
          </a:effectLst>
        </p:spPr>
      </p:pic>
      <p:sp>
        <p:nvSpPr>
          <p:cNvPr id="11" name="Текстово поле 10">
            <a:extLst>
              <a:ext uri="{FF2B5EF4-FFF2-40B4-BE49-F238E27FC236}">
                <a16:creationId xmlns:a16="http://schemas.microsoft.com/office/drawing/2014/main" id="{54626426-B6E2-4C40-AFD7-2B8A350DEEC4}"/>
              </a:ext>
            </a:extLst>
          </p:cNvPr>
          <p:cNvSpPr txBox="1"/>
          <p:nvPr/>
        </p:nvSpPr>
        <p:spPr>
          <a:xfrm>
            <a:off x="-4794" y="255269"/>
            <a:ext cx="9907398" cy="677108"/>
          </a:xfrm>
          <a:prstGeom prst="rect">
            <a:avLst/>
          </a:prstGeom>
          <a:noFill/>
        </p:spPr>
        <p:txBody>
          <a:bodyPr wrap="square" rtlCol="0">
            <a:spAutoFit/>
          </a:bodyPr>
          <a:lstStyle/>
          <a:p>
            <a:pPr algn="ctr"/>
            <a:r>
              <a:rPr lang="en-US" sz="2000" b="1" dirty="0">
                <a:solidFill>
                  <a:schemeClr val="accent5">
                    <a:lumMod val="75000"/>
                  </a:schemeClr>
                </a:solidFill>
                <a:effectLst>
                  <a:outerShdw blurRad="38100" dist="38100" dir="2700000" algn="tl">
                    <a:srgbClr val="000000">
                      <a:alpha val="43137"/>
                    </a:srgbClr>
                  </a:outerShdw>
                </a:effectLst>
              </a:rPr>
              <a:t>EUROPEAN MINING BUSINESS FORUM</a:t>
            </a:r>
            <a:endParaRPr lang="en-US" dirty="0">
              <a:solidFill>
                <a:schemeClr val="accent5">
                  <a:lumMod val="75000"/>
                </a:schemeClr>
              </a:solidFill>
            </a:endParaRPr>
          </a:p>
          <a:p>
            <a:pPr algn="ctr"/>
            <a:r>
              <a:rPr lang="en-US" dirty="0" err="1">
                <a:solidFill>
                  <a:schemeClr val="accent1">
                    <a:lumMod val="75000"/>
                  </a:schemeClr>
                </a:solidFill>
              </a:rPr>
              <a:t>Marinella</a:t>
            </a:r>
            <a:r>
              <a:rPr lang="en-US" dirty="0">
                <a:solidFill>
                  <a:schemeClr val="accent1">
                    <a:lumMod val="75000"/>
                  </a:schemeClr>
                </a:solidFill>
              </a:rPr>
              <a:t> Hotel, Sofia, 18 May 2018</a:t>
            </a:r>
          </a:p>
        </p:txBody>
      </p:sp>
      <p:pic>
        <p:nvPicPr>
          <p:cNvPr id="3074" name="Picture 2" descr="Ð¡Ð²ÑÑÐ·Ð°Ð½Ð¾ Ð¸Ð·Ð¾Ð±ÑÐ°Ð¶ÐµÐ½Ð¸Ðµ">
            <a:extLst>
              <a:ext uri="{FF2B5EF4-FFF2-40B4-BE49-F238E27FC236}">
                <a16:creationId xmlns:a16="http://schemas.microsoft.com/office/drawing/2014/main" id="{77BD5EC9-D372-4E4C-B285-5FDB2BD7B4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480" y="32234"/>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en.embf.eu/wp-content/uploads/2018/01/Logo_EBMF_eng-e1517846375968.png">
            <a:extLst>
              <a:ext uri="{FF2B5EF4-FFF2-40B4-BE49-F238E27FC236}">
                <a16:creationId xmlns:a16="http://schemas.microsoft.com/office/drawing/2014/main" id="{D335CAEB-B063-49CA-B6AD-E77513D0A3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55734" y="205623"/>
            <a:ext cx="988953" cy="13793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7" name="Title 1">
            <a:extLst>
              <a:ext uri="{FF2B5EF4-FFF2-40B4-BE49-F238E27FC236}">
                <a16:creationId xmlns:a16="http://schemas.microsoft.com/office/drawing/2014/main" id="{B5911101-18C9-463B-9DD3-E089593986DB}"/>
              </a:ext>
            </a:extLst>
          </p:cNvPr>
          <p:cNvSpPr txBox="1">
            <a:spLocks/>
          </p:cNvSpPr>
          <p:nvPr/>
        </p:nvSpPr>
        <p:spPr bwMode="auto">
          <a:xfrm>
            <a:off x="1" y="44624"/>
            <a:ext cx="9906000" cy="343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r>
              <a:rPr lang="en-US" sz="3200" b="1" dirty="0">
                <a:solidFill>
                  <a:srgbClr val="C00000"/>
                </a:solidFill>
                <a:effectLst>
                  <a:outerShdw blurRad="38100" dist="38100" dir="2700000" algn="tl">
                    <a:srgbClr val="000000">
                      <a:alpha val="43137"/>
                    </a:srgbClr>
                  </a:outerShdw>
                </a:effectLst>
              </a:rPr>
              <a:t>Mining Metals and Brains:</a:t>
            </a:r>
            <a:endParaRPr lang="bg-BG" sz="3200" b="1" spc="100" dirty="0">
              <a:solidFill>
                <a:srgbClr val="C00000"/>
              </a:solidFill>
              <a:effectLst>
                <a:outerShdw blurRad="38100" dist="38100" dir="2700000" algn="tl">
                  <a:srgbClr val="000000">
                    <a:alpha val="43137"/>
                  </a:srgbClr>
                </a:outerShdw>
              </a:effectLst>
            </a:endParaRPr>
          </a:p>
          <a:p>
            <a:pPr eaLnBrk="1" fontAlgn="auto" hangingPunct="1">
              <a:spcAft>
                <a:spcPts val="0"/>
              </a:spcAft>
              <a:defRPr/>
            </a:pPr>
            <a:r>
              <a:rPr lang="en-US" sz="2400" b="1" dirty="0">
                <a:solidFill>
                  <a:schemeClr val="accent1">
                    <a:lumMod val="75000"/>
                  </a:schemeClr>
                </a:solidFill>
                <a:effectLst>
                  <a:outerShdw blurRad="38100" dist="38100" dir="2700000" algn="tl">
                    <a:srgbClr val="000000">
                      <a:alpha val="43137"/>
                    </a:srgbClr>
                  </a:outerShdw>
                </a:effectLst>
              </a:rPr>
              <a:t>An Industrial Cluster Shared Value</a:t>
            </a:r>
            <a:endParaRPr lang="bg-BG" sz="2400" spc="100"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70370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792163" y="1439863"/>
            <a:ext cx="8769350"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1" dirty="0">
                <a:solidFill>
                  <a:schemeClr val="tx2"/>
                </a:solidFill>
                <a:cs typeface="Calibri" panose="020F0502020204030204" pitchFamily="34" charset="0"/>
              </a:rPr>
              <a:t>THREE LEVELS OF SHARED VALUE</a:t>
            </a:r>
          </a:p>
          <a:p>
            <a:r>
              <a:rPr lang="en-US" sz="1600" dirty="0">
                <a:solidFill>
                  <a:schemeClr val="tx2"/>
                </a:solidFill>
                <a:cs typeface="Calibri" panose="020F0502020204030204" pitchFamily="34" charset="0"/>
              </a:rPr>
              <a:t>What does shared value look like?</a:t>
            </a:r>
          </a:p>
          <a:p>
            <a:endParaRPr lang="en-US" sz="1600" dirty="0">
              <a:solidFill>
                <a:schemeClr val="tx2"/>
              </a:solidFill>
              <a:cs typeface="Calibri" panose="020F0502020204030204" pitchFamily="34" charset="0"/>
            </a:endParaRPr>
          </a:p>
          <a:p>
            <a:r>
              <a:rPr lang="en-US" sz="1600" b="1" dirty="0">
                <a:solidFill>
                  <a:schemeClr val="tx2"/>
                </a:solidFill>
                <a:cs typeface="Calibri" panose="020F0502020204030204" pitchFamily="34" charset="0"/>
              </a:rPr>
              <a:t>Level 1: Reconceiving Products and Markets</a:t>
            </a:r>
          </a:p>
          <a:p>
            <a:r>
              <a:rPr lang="en-US" sz="1600" dirty="0">
                <a:solidFill>
                  <a:schemeClr val="tx2"/>
                </a:solidFill>
                <a:cs typeface="Calibri" panose="020F0502020204030204" pitchFamily="34" charset="0"/>
              </a:rPr>
              <a:t>Meeting societal needs through products and addressing unserved or underserved customers</a:t>
            </a:r>
          </a:p>
          <a:p>
            <a:endParaRPr lang="en-US" sz="1600" dirty="0">
              <a:solidFill>
                <a:schemeClr val="tx2"/>
              </a:solidFill>
              <a:cs typeface="Calibri" panose="020F0502020204030204" pitchFamily="34" charset="0"/>
            </a:endParaRPr>
          </a:p>
          <a:p>
            <a:r>
              <a:rPr lang="en-US" sz="1600" b="1" dirty="0">
                <a:solidFill>
                  <a:schemeClr val="tx2"/>
                </a:solidFill>
                <a:cs typeface="Calibri" panose="020F0502020204030204" pitchFamily="34" charset="0"/>
              </a:rPr>
              <a:t>Level 2: Redefining Productivity in the Value Chain</a:t>
            </a:r>
          </a:p>
          <a:p>
            <a:r>
              <a:rPr lang="en-US" sz="1600" dirty="0">
                <a:solidFill>
                  <a:schemeClr val="tx2"/>
                </a:solidFill>
                <a:cs typeface="Calibri" panose="020F0502020204030204" pitchFamily="34" charset="0"/>
              </a:rPr>
              <a:t>Changing practices in the value chain to drive productivity through better utilizing resources, employees, and business partners</a:t>
            </a:r>
          </a:p>
          <a:p>
            <a:endParaRPr lang="en-US" sz="1600" dirty="0">
              <a:solidFill>
                <a:schemeClr val="tx2"/>
              </a:solidFill>
              <a:cs typeface="Calibri" panose="020F0502020204030204" pitchFamily="34" charset="0"/>
            </a:endParaRPr>
          </a:p>
          <a:p>
            <a:r>
              <a:rPr lang="en-US" sz="1600" b="1" dirty="0">
                <a:solidFill>
                  <a:schemeClr val="tx2"/>
                </a:solidFill>
                <a:cs typeface="Calibri" panose="020F0502020204030204" pitchFamily="34" charset="0"/>
              </a:rPr>
              <a:t>Level 3: Enabling Local Cluster Development</a:t>
            </a:r>
          </a:p>
          <a:p>
            <a:r>
              <a:rPr lang="en-US" sz="1600" dirty="0">
                <a:solidFill>
                  <a:schemeClr val="tx2"/>
                </a:solidFill>
                <a:cs typeface="Calibri" panose="020F0502020204030204" pitchFamily="34" charset="0"/>
              </a:rPr>
              <a:t>Improving the available skills, supplier base, and supporting institutions in the communities where a company operates to boost productivity, innovation, and growth</a:t>
            </a:r>
          </a:p>
          <a:p>
            <a:endParaRPr lang="en-US" sz="1600" i="1" dirty="0">
              <a:solidFill>
                <a:schemeClr val="tx2"/>
              </a:solidFill>
              <a:cs typeface="Calibri" panose="020F0502020204030204" pitchFamily="34" charset="0"/>
            </a:endParaRPr>
          </a:p>
          <a:p>
            <a:r>
              <a:rPr lang="en-US" sz="1600" dirty="0">
                <a:solidFill>
                  <a:schemeClr val="tx2"/>
                </a:solidFill>
                <a:hlinkClick r:id="rId3"/>
              </a:rPr>
              <a:t>https://www.sharedvalue.org/</a:t>
            </a:r>
            <a:r>
              <a:rPr lang="en-US" sz="1600" dirty="0">
                <a:solidFill>
                  <a:schemeClr val="tx2"/>
                </a:solidFill>
              </a:rPr>
              <a:t> </a:t>
            </a:r>
          </a:p>
          <a:p>
            <a:endParaRPr lang="en-US" sz="1600" i="1" dirty="0">
              <a:solidFill>
                <a:schemeClr val="tx2"/>
              </a:solidFill>
              <a:cs typeface="Calibri" panose="020F0502020204030204" pitchFamily="34" charset="0"/>
            </a:endParaRPr>
          </a:p>
          <a:p>
            <a:endParaRPr lang="en-US" sz="1600" dirty="0">
              <a:solidFill>
                <a:schemeClr val="tx2"/>
              </a:solidFill>
              <a:cs typeface="Calibri" panose="020F0502020204030204" pitchFamily="34" charset="0"/>
            </a:endParaRPr>
          </a:p>
        </p:txBody>
      </p:sp>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THE SHARED VALUE PHENOMENA</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10</a:t>
            </a:fld>
            <a:endParaRPr lang="en-US" dirty="0">
              <a:solidFill>
                <a:schemeClr val="bg1"/>
              </a:solidFill>
            </a:endParaRPr>
          </a:p>
        </p:txBody>
      </p:sp>
      <p:grpSp>
        <p:nvGrpSpPr>
          <p:cNvPr id="3" name="Групиране 2">
            <a:extLst>
              <a:ext uri="{FF2B5EF4-FFF2-40B4-BE49-F238E27FC236}">
                <a16:creationId xmlns:a16="http://schemas.microsoft.com/office/drawing/2014/main" id="{0E10C849-693D-407B-8DB3-6FC0C06708FA}"/>
              </a:ext>
            </a:extLst>
          </p:cNvPr>
          <p:cNvGrpSpPr/>
          <p:nvPr/>
        </p:nvGrpSpPr>
        <p:grpSpPr>
          <a:xfrm>
            <a:off x="128464" y="6023855"/>
            <a:ext cx="2144613" cy="675159"/>
            <a:chOff x="792163" y="5418137"/>
            <a:chExt cx="2144613" cy="675159"/>
          </a:xfrm>
        </p:grpSpPr>
        <p:sp>
          <p:nvSpPr>
            <p:cNvPr id="2" name="Правоъгълник 1">
              <a:extLst>
                <a:ext uri="{FF2B5EF4-FFF2-40B4-BE49-F238E27FC236}">
                  <a16:creationId xmlns:a16="http://schemas.microsoft.com/office/drawing/2014/main" id="{9330AD30-0E37-4CA5-B4FF-6648AA9C64D6}"/>
                </a:ext>
              </a:extLst>
            </p:cNvPr>
            <p:cNvSpPr/>
            <p:nvPr/>
          </p:nvSpPr>
          <p:spPr>
            <a:xfrm>
              <a:off x="792163" y="5418137"/>
              <a:ext cx="2144613" cy="67515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6" name="Picture 2" descr="https://www.sharedvalue.org/sites/all/themes/svi_2016_theme/images/logo.png">
              <a:extLst>
                <a:ext uri="{FF2B5EF4-FFF2-40B4-BE49-F238E27FC236}">
                  <a16:creationId xmlns:a16="http://schemas.microsoft.com/office/drawing/2014/main" id="{0EBDE57C-86E8-46A8-9B17-72980E77C0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531" y="5536641"/>
              <a:ext cx="2047875" cy="4381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19014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3120" y="6555909"/>
            <a:ext cx="3870326" cy="2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Картина 2">
            <a:extLst>
              <a:ext uri="{FF2B5EF4-FFF2-40B4-BE49-F238E27FC236}">
                <a16:creationId xmlns:a16="http://schemas.microsoft.com/office/drawing/2014/main" id="{96E48F02-03E9-4F51-8BA7-974B8157C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6068" y="1484784"/>
            <a:ext cx="3399462" cy="5081823"/>
          </a:xfrm>
          <a:prstGeom prst="rect">
            <a:avLst/>
          </a:prstGeom>
          <a:ln>
            <a:noFill/>
          </a:ln>
          <a:effectLst>
            <a:outerShdw blurRad="292100" dist="139700" dir="2700000" algn="tl" rotWithShape="0">
              <a:srgbClr val="333333">
                <a:alpha val="65000"/>
              </a:srgbClr>
            </a:outerShdw>
          </a:effectLst>
        </p:spPr>
      </p:pic>
      <p:sp>
        <p:nvSpPr>
          <p:cNvPr id="8" name="Title 1"/>
          <p:cNvSpPr txBox="1">
            <a:spLocks/>
          </p:cNvSpPr>
          <p:nvPr/>
        </p:nvSpPr>
        <p:spPr bwMode="auto">
          <a:xfrm>
            <a:off x="720000" y="720000"/>
            <a:ext cx="9057536" cy="51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HEAVY INDUSTRIES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POWER VERTICAL</a:t>
            </a:r>
          </a:p>
        </p:txBody>
      </p:sp>
      <p:sp>
        <p:nvSpPr>
          <p:cNvPr id="16"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sp>
        <p:nvSpPr>
          <p:cNvPr id="9"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11</a:t>
            </a:fld>
            <a:endParaRPr lang="en-US" dirty="0">
              <a:solidFill>
                <a:schemeClr val="bg1"/>
              </a:solidFill>
            </a:endParaRPr>
          </a:p>
        </p:txBody>
      </p:sp>
      <p:pic>
        <p:nvPicPr>
          <p:cNvPr id="34" name="Picture 5" descr="power-transmission">
            <a:extLst>
              <a:ext uri="{FF2B5EF4-FFF2-40B4-BE49-F238E27FC236}">
                <a16:creationId xmlns:a16="http://schemas.microsoft.com/office/drawing/2014/main" id="{590A3F12-C458-492F-ABBE-F819A839D5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71" y="2420888"/>
            <a:ext cx="6947949" cy="42484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Energy and Mines">
            <a:extLst>
              <a:ext uri="{FF2B5EF4-FFF2-40B4-BE49-F238E27FC236}">
                <a16:creationId xmlns:a16="http://schemas.microsoft.com/office/drawing/2014/main" id="{4A3842BD-3C3A-414F-B189-3BA8AA30DB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1312" y="1081417"/>
            <a:ext cx="1964333" cy="266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163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GOV VALUE </a:t>
            </a:r>
            <a:r>
              <a:rPr lang="en-US" sz="2400" b="1" i="1" dirty="0">
                <a:solidFill>
                  <a:srgbClr val="C00000"/>
                </a:solidFill>
                <a:effectLst>
                  <a:outerShdw blurRad="38100" dist="38100" dir="2700000" algn="tl">
                    <a:srgbClr val="000000">
                      <a:alpha val="43137"/>
                    </a:srgbClr>
                  </a:outerShdw>
                </a:effectLst>
              </a:rPr>
              <a:t>on</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MARKET LIBERALIZATION</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12</a:t>
            </a:fld>
            <a:endParaRPr lang="en-US" dirty="0">
              <a:solidFill>
                <a:schemeClr val="bg1"/>
              </a:solidFill>
            </a:endParaRPr>
          </a:p>
        </p:txBody>
      </p:sp>
      <p:pic>
        <p:nvPicPr>
          <p:cNvPr id="10" name="Picture 2">
            <a:extLst>
              <a:ext uri="{FF2B5EF4-FFF2-40B4-BE49-F238E27FC236}">
                <a16:creationId xmlns:a16="http://schemas.microsoft.com/office/drawing/2014/main" id="{070A5456-7EE0-4FD1-BF17-5DAF715BD7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472" y="1473978"/>
            <a:ext cx="9505056" cy="49073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79156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CLUSTER VALUE </a:t>
            </a:r>
            <a:r>
              <a:rPr lang="en-US" sz="2400" b="1" i="1" dirty="0">
                <a:solidFill>
                  <a:srgbClr val="C00000"/>
                </a:solidFill>
                <a:effectLst>
                  <a:outerShdw blurRad="38100" dist="38100" dir="2700000" algn="tl">
                    <a:srgbClr val="000000">
                      <a:alpha val="43137"/>
                    </a:srgbClr>
                  </a:outerShdw>
                </a:effectLst>
              </a:rPr>
              <a:t>on</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INDUSTRIAL COMPETITIVENESS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13</a:t>
            </a:fld>
            <a:endParaRPr lang="en-US" dirty="0">
              <a:solidFill>
                <a:schemeClr val="bg1"/>
              </a:solidFill>
            </a:endParaRPr>
          </a:p>
        </p:txBody>
      </p:sp>
      <p:pic>
        <p:nvPicPr>
          <p:cNvPr id="7" name="Picture 7" descr="IMG_1449">
            <a:extLst>
              <a:ext uri="{FF2B5EF4-FFF2-40B4-BE49-F238E27FC236}">
                <a16:creationId xmlns:a16="http://schemas.microsoft.com/office/drawing/2014/main" id="{24084840-D388-4601-8B3C-E517FC3CAFA9}"/>
              </a:ext>
            </a:extLst>
          </p:cNvPr>
          <p:cNvPicPr>
            <a:picLocks noChangeAspect="1" noChangeArrowheads="1"/>
          </p:cNvPicPr>
          <p:nvPr/>
        </p:nvPicPr>
        <p:blipFill>
          <a:blip r:embed="rId3" cstate="print"/>
          <a:srcRect/>
          <a:stretch>
            <a:fillRect/>
          </a:stretch>
        </p:blipFill>
        <p:spPr bwMode="auto">
          <a:xfrm>
            <a:off x="2792760" y="1281343"/>
            <a:ext cx="6967998" cy="5225471"/>
          </a:xfrm>
          <a:prstGeom prst="rect">
            <a:avLst/>
          </a:prstGeom>
          <a:ln>
            <a:noFill/>
          </a:ln>
          <a:effectLst>
            <a:outerShdw blurRad="292100" dist="139700" dir="2700000" algn="tl" rotWithShape="0">
              <a:srgbClr val="333333">
                <a:alpha val="65000"/>
              </a:srgbClr>
            </a:outerShdw>
          </a:effectLst>
        </p:spPr>
      </p:pic>
      <p:sp>
        <p:nvSpPr>
          <p:cNvPr id="11" name="Text Box 4">
            <a:extLst>
              <a:ext uri="{FF2B5EF4-FFF2-40B4-BE49-F238E27FC236}">
                <a16:creationId xmlns:a16="http://schemas.microsoft.com/office/drawing/2014/main" id="{712697F2-E2F5-4B18-BA5F-09714157A36B}"/>
              </a:ext>
            </a:extLst>
          </p:cNvPr>
          <p:cNvSpPr txBox="1">
            <a:spLocks noChangeArrowheads="1"/>
          </p:cNvSpPr>
          <p:nvPr/>
        </p:nvSpPr>
        <p:spPr bwMode="auto">
          <a:xfrm>
            <a:off x="766433" y="1223647"/>
            <a:ext cx="2071440" cy="5262979"/>
          </a:xfrm>
          <a:prstGeom prst="rect">
            <a:avLst/>
          </a:prstGeom>
          <a:noFill/>
          <a:ln w="9525">
            <a:noFill/>
            <a:miter lim="800000"/>
            <a:headEnd/>
            <a:tailEnd/>
          </a:ln>
          <a:effectLst/>
        </p:spPr>
        <p:txBody>
          <a:bodyPr wrap="square">
            <a:spAutoFit/>
          </a:bodyPr>
          <a:lstStyle/>
          <a:p>
            <a:pPr algn="l">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2005</a:t>
            </a:r>
            <a:r>
              <a:rPr lang="en-US" sz="1600" dirty="0">
                <a:solidFill>
                  <a:schemeClr val="tx2"/>
                </a:solidFill>
                <a:effectLst>
                  <a:outerShdw blurRad="38100" dist="38100" dir="2700000" algn="tl">
                    <a:srgbClr val="000000">
                      <a:alpha val="43137"/>
                    </a:srgbClr>
                  </a:outerShdw>
                </a:effectLst>
                <a:latin typeface="+mn-lt"/>
              </a:rPr>
              <a:t>: Invited</a:t>
            </a:r>
          </a:p>
          <a:p>
            <a:pPr algn="l">
              <a:spcBef>
                <a:spcPts val="0"/>
              </a:spcBef>
              <a:spcAft>
                <a:spcPts val="0"/>
              </a:spcAft>
            </a:pPr>
            <a:r>
              <a:rPr lang="en-US" sz="1600" dirty="0">
                <a:solidFill>
                  <a:schemeClr val="tx2"/>
                </a:solidFill>
                <a:effectLst>
                  <a:outerShdw blurRad="38100" dist="38100" dir="2700000" algn="tl">
                    <a:srgbClr val="000000">
                      <a:alpha val="43137"/>
                    </a:srgbClr>
                  </a:outerShdw>
                </a:effectLst>
                <a:latin typeface="+mn-lt"/>
              </a:rPr>
              <a:t>Distinguished</a:t>
            </a:r>
          </a:p>
          <a:p>
            <a:pPr algn="l">
              <a:spcBef>
                <a:spcPts val="0"/>
              </a:spcBef>
              <a:spcAft>
                <a:spcPts val="0"/>
              </a:spcAft>
            </a:pPr>
            <a:r>
              <a:rPr lang="en-US" sz="1600" dirty="0">
                <a:solidFill>
                  <a:schemeClr val="tx2"/>
                </a:solidFill>
                <a:effectLst>
                  <a:outerShdw blurRad="38100" dist="38100" dir="2700000" algn="tl">
                    <a:srgbClr val="000000">
                      <a:alpha val="43137"/>
                    </a:srgbClr>
                  </a:outerShdw>
                </a:effectLst>
                <a:latin typeface="+mn-lt"/>
              </a:rPr>
              <a:t>Guest Speaker:</a:t>
            </a:r>
          </a:p>
          <a:p>
            <a:pPr algn="l">
              <a:spcBef>
                <a:spcPts val="0"/>
              </a:spcBef>
              <a:spcAft>
                <a:spcPts val="0"/>
              </a:spcAft>
            </a:pPr>
            <a:endParaRPr lang="en-US" sz="1600" dirty="0">
              <a:solidFill>
                <a:srgbClr val="FF0000"/>
              </a:solidFill>
              <a:effectLst>
                <a:outerShdw blurRad="38100" dist="38100" dir="2700000" algn="tl">
                  <a:srgbClr val="000000">
                    <a:alpha val="43137"/>
                  </a:srgbClr>
                </a:outerShdw>
              </a:effectLst>
              <a:latin typeface="+mn-lt"/>
            </a:endParaRPr>
          </a:p>
          <a:p>
            <a:pPr algn="l">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Mr. Al Mansur</a:t>
            </a:r>
            <a:r>
              <a:rPr lang="en-US" sz="1600" dirty="0">
                <a:solidFill>
                  <a:srgbClr val="C00000"/>
                </a:solidFill>
                <a:effectLst>
                  <a:outerShdw blurRad="38100" dist="38100" dir="2700000" algn="tl">
                    <a:srgbClr val="000000">
                      <a:alpha val="43137"/>
                    </a:srgbClr>
                  </a:outerShdw>
                </a:effectLst>
                <a:latin typeface="+mn-lt"/>
              </a:rPr>
              <a:t>,</a:t>
            </a:r>
          </a:p>
          <a:p>
            <a:pPr algn="l">
              <a:spcBef>
                <a:spcPts val="0"/>
              </a:spcBef>
              <a:spcAft>
                <a:spcPts val="0"/>
              </a:spcAft>
            </a:pPr>
            <a:r>
              <a:rPr lang="en-US" sz="1600" dirty="0">
                <a:solidFill>
                  <a:srgbClr val="C00000"/>
                </a:solidFill>
                <a:effectLst>
                  <a:outerShdw blurRad="38100" dist="38100" dir="2700000" algn="tl">
                    <a:srgbClr val="000000">
                      <a:alpha val="43137"/>
                    </a:srgbClr>
                  </a:outerShdw>
                </a:effectLst>
                <a:latin typeface="+mn-lt"/>
              </a:rPr>
              <a:t>Chief Energy Officer,</a:t>
            </a:r>
          </a:p>
          <a:p>
            <a:pPr algn="l">
              <a:spcBef>
                <a:spcPts val="0"/>
              </a:spcBef>
              <a:spcAft>
                <a:spcPts val="0"/>
              </a:spcAft>
            </a:pPr>
            <a:r>
              <a:rPr lang="en-US" sz="1600" dirty="0">
                <a:solidFill>
                  <a:srgbClr val="C00000"/>
                </a:solidFill>
                <a:effectLst>
                  <a:outerShdw blurRad="38100" dist="38100" dir="2700000" algn="tl">
                    <a:srgbClr val="000000">
                      <a:alpha val="43137"/>
                    </a:srgbClr>
                  </a:outerShdw>
                </a:effectLst>
                <a:latin typeface="+mn-lt"/>
              </a:rPr>
              <a:t>Dow Chemicals, USA</a:t>
            </a:r>
          </a:p>
          <a:p>
            <a:pPr algn="l">
              <a:spcBef>
                <a:spcPts val="0"/>
              </a:spcBef>
              <a:spcAft>
                <a:spcPts val="0"/>
              </a:spcAft>
            </a:pPr>
            <a:endParaRPr lang="en-US" sz="1600" dirty="0">
              <a:solidFill>
                <a:srgbClr val="C00000"/>
              </a:solidFill>
              <a:effectLst>
                <a:outerShdw blurRad="38100" dist="38100" dir="2700000" algn="tl">
                  <a:srgbClr val="000000">
                    <a:alpha val="43137"/>
                  </a:srgbClr>
                </a:outerShdw>
              </a:effectLst>
              <a:latin typeface="+mn-lt"/>
            </a:endParaRPr>
          </a:p>
          <a:p>
            <a:pPr algn="l">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President</a:t>
            </a:r>
            <a:r>
              <a:rPr lang="en-US" sz="1600" b="1" dirty="0">
                <a:solidFill>
                  <a:schemeClr val="tx2"/>
                </a:solidFill>
                <a:effectLst>
                  <a:outerShdw blurRad="38100" dist="38100" dir="2700000" algn="tl">
                    <a:srgbClr val="000000">
                      <a:alpha val="43137"/>
                    </a:srgbClr>
                  </a:outerShdw>
                </a:effectLst>
                <a:latin typeface="+mn-lt"/>
              </a:rPr>
              <a:t>,</a:t>
            </a: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International</a:t>
            </a: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Federation of</a:t>
            </a: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Industrial</a:t>
            </a: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Energy</a:t>
            </a: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Consumers</a:t>
            </a:r>
          </a:p>
          <a:p>
            <a:pPr algn="l">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IFIEC</a:t>
            </a:r>
          </a:p>
          <a:p>
            <a:pPr algn="l">
              <a:spcBef>
                <a:spcPts val="0"/>
              </a:spcBef>
              <a:spcAft>
                <a:spcPts val="0"/>
              </a:spcAft>
            </a:pPr>
            <a:endParaRPr lang="en-US" sz="1600" b="1" dirty="0">
              <a:solidFill>
                <a:schemeClr val="tx2"/>
              </a:solidFill>
              <a:effectLst>
                <a:outerShdw blurRad="38100" dist="38100" dir="2700000" algn="tl">
                  <a:srgbClr val="000000">
                    <a:alpha val="43137"/>
                  </a:srgbClr>
                </a:outerShdw>
              </a:effectLst>
              <a:latin typeface="+mn-lt"/>
            </a:endParaRP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Industrial Cluster </a:t>
            </a:r>
            <a:r>
              <a:rPr lang="en-US" sz="1600" b="1" dirty="0">
                <a:solidFill>
                  <a:srgbClr val="C00000"/>
                </a:solidFill>
                <a:effectLst>
                  <a:outerShdw blurRad="38100" dist="38100" dir="2700000" algn="tl">
                    <a:srgbClr val="000000">
                      <a:alpha val="43137"/>
                    </a:srgbClr>
                  </a:outerShdw>
                </a:effectLst>
                <a:latin typeface="+mn-lt"/>
              </a:rPr>
              <a:t>SREDNOGORIE</a:t>
            </a:r>
          </a:p>
          <a:p>
            <a:pPr algn="l">
              <a:spcBef>
                <a:spcPts val="0"/>
              </a:spcBef>
              <a:spcAft>
                <a:spcPts val="0"/>
              </a:spcAft>
            </a:pPr>
            <a:r>
              <a:rPr lang="en-US" sz="1600" b="1" dirty="0">
                <a:solidFill>
                  <a:schemeClr val="tx2"/>
                </a:solidFill>
                <a:effectLst>
                  <a:outerShdw blurRad="38100" dist="38100" dir="2700000" algn="tl">
                    <a:srgbClr val="000000">
                      <a:alpha val="43137"/>
                    </a:srgbClr>
                  </a:outerShdw>
                </a:effectLst>
                <a:latin typeface="+mn-lt"/>
              </a:rPr>
              <a:t>Support to establishment of</a:t>
            </a:r>
          </a:p>
          <a:p>
            <a:pPr algn="l">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BFIEC</a:t>
            </a:r>
          </a:p>
        </p:txBody>
      </p:sp>
    </p:spTree>
    <p:extLst>
      <p:ext uri="{BB962C8B-B14F-4D97-AF65-F5344CB8AC3E}">
        <p14:creationId xmlns:p14="http://schemas.microsoft.com/office/powerpoint/2010/main" val="1852430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GOV VALUE </a:t>
            </a:r>
            <a:r>
              <a:rPr lang="en-US" sz="2400" b="1" i="1" dirty="0">
                <a:solidFill>
                  <a:srgbClr val="C00000"/>
                </a:solidFill>
                <a:effectLst>
                  <a:outerShdw blurRad="38100" dist="38100" dir="2700000" algn="tl">
                    <a:srgbClr val="000000">
                      <a:alpha val="43137"/>
                    </a:srgbClr>
                  </a:outerShdw>
                </a:effectLst>
              </a:rPr>
              <a:t>on</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ENERGY EDUCATION</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14</a:t>
            </a:fld>
            <a:endParaRPr lang="en-US" dirty="0">
              <a:solidFill>
                <a:schemeClr val="bg1"/>
              </a:solidFill>
            </a:endParaRPr>
          </a:p>
        </p:txBody>
      </p:sp>
      <p:sp>
        <p:nvSpPr>
          <p:cNvPr id="10" name="Text Box 4">
            <a:extLst>
              <a:ext uri="{FF2B5EF4-FFF2-40B4-BE49-F238E27FC236}">
                <a16:creationId xmlns:a16="http://schemas.microsoft.com/office/drawing/2014/main" id="{8AFAAB25-3D3E-4413-92AA-FE70ED8E6B5D}"/>
              </a:ext>
            </a:extLst>
          </p:cNvPr>
          <p:cNvSpPr txBox="1">
            <a:spLocks noChangeArrowheads="1"/>
          </p:cNvSpPr>
          <p:nvPr/>
        </p:nvSpPr>
        <p:spPr bwMode="auto">
          <a:xfrm>
            <a:off x="4736976" y="1231900"/>
            <a:ext cx="2592288" cy="584775"/>
          </a:xfrm>
          <a:prstGeom prst="rect">
            <a:avLst/>
          </a:prstGeom>
          <a:noFill/>
          <a:ln w="9525">
            <a:noFill/>
            <a:miter lim="800000"/>
            <a:headEnd/>
            <a:tailEnd/>
          </a:ln>
          <a:effectLst/>
        </p:spPr>
        <p:txBody>
          <a:bodyPr wrap="square">
            <a:spAutoFit/>
          </a:bodyPr>
          <a:lstStyle/>
          <a:p>
            <a:pPr algn="l">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2006</a:t>
            </a:r>
            <a:r>
              <a:rPr lang="en-US" sz="1600" dirty="0">
                <a:solidFill>
                  <a:schemeClr val="tx2"/>
                </a:solidFill>
                <a:effectLst>
                  <a:outerShdw blurRad="38100" dist="38100" dir="2700000" algn="tl">
                    <a:srgbClr val="000000">
                      <a:alpha val="43137"/>
                    </a:srgbClr>
                  </a:outerShdw>
                </a:effectLst>
                <a:latin typeface="+mn-lt"/>
              </a:rPr>
              <a:t>: Cluster &amp; Industrialists Energy Education Forum</a:t>
            </a:r>
          </a:p>
        </p:txBody>
      </p:sp>
      <p:sp>
        <p:nvSpPr>
          <p:cNvPr id="11" name="Text Box 4">
            <a:extLst>
              <a:ext uri="{FF2B5EF4-FFF2-40B4-BE49-F238E27FC236}">
                <a16:creationId xmlns:a16="http://schemas.microsoft.com/office/drawing/2014/main" id="{2203AB1A-89F5-41E0-BE80-0C3B2FB3BA0B}"/>
              </a:ext>
            </a:extLst>
          </p:cNvPr>
          <p:cNvSpPr txBox="1">
            <a:spLocks noChangeArrowheads="1"/>
          </p:cNvSpPr>
          <p:nvPr/>
        </p:nvSpPr>
        <p:spPr bwMode="auto">
          <a:xfrm>
            <a:off x="2000673" y="5966475"/>
            <a:ext cx="2516240" cy="584775"/>
          </a:xfrm>
          <a:prstGeom prst="rect">
            <a:avLst/>
          </a:prstGeom>
          <a:noFill/>
          <a:ln w="9525">
            <a:noFill/>
            <a:miter lim="800000"/>
            <a:headEnd/>
            <a:tailEnd/>
          </a:ln>
          <a:effectLst/>
        </p:spPr>
        <p:txBody>
          <a:bodyPr wrap="square">
            <a:spAutoFit/>
          </a:bodyPr>
          <a:lstStyle/>
          <a:p>
            <a:pPr algn="r">
              <a:spcBef>
                <a:spcPts val="0"/>
              </a:spcBef>
              <a:spcAft>
                <a:spcPts val="0"/>
              </a:spcAft>
            </a:pPr>
            <a:r>
              <a:rPr lang="en-US" sz="1600" b="1" dirty="0">
                <a:solidFill>
                  <a:srgbClr val="C00000"/>
                </a:solidFill>
                <a:effectLst>
                  <a:outerShdw blurRad="38100" dist="38100" dir="2700000" algn="tl">
                    <a:srgbClr val="000000">
                      <a:alpha val="43137"/>
                    </a:srgbClr>
                  </a:outerShdw>
                </a:effectLst>
                <a:latin typeface="+mn-lt"/>
              </a:rPr>
              <a:t>2018</a:t>
            </a:r>
            <a:r>
              <a:rPr lang="en-US" sz="1600" dirty="0">
                <a:solidFill>
                  <a:schemeClr val="tx2"/>
                </a:solidFill>
                <a:effectLst>
                  <a:outerShdw blurRad="38100" dist="38100" dir="2700000" algn="tl">
                    <a:srgbClr val="000000">
                      <a:alpha val="43137"/>
                    </a:srgbClr>
                  </a:outerShdw>
                </a:effectLst>
                <a:latin typeface="+mn-lt"/>
              </a:rPr>
              <a:t>: Cluster &amp; Universities Energy Education Forum</a:t>
            </a:r>
          </a:p>
        </p:txBody>
      </p:sp>
      <p:pic>
        <p:nvPicPr>
          <p:cNvPr id="7" name="Picture 6" descr="DSC04034">
            <a:extLst>
              <a:ext uri="{FF2B5EF4-FFF2-40B4-BE49-F238E27FC236}">
                <a16:creationId xmlns:a16="http://schemas.microsoft.com/office/drawing/2014/main" id="{2BBE269D-444D-42CE-B94B-10E70A20E82C}"/>
              </a:ext>
            </a:extLst>
          </p:cNvPr>
          <p:cNvPicPr>
            <a:picLocks noChangeAspect="1" noChangeArrowheads="1"/>
          </p:cNvPicPr>
          <p:nvPr/>
        </p:nvPicPr>
        <p:blipFill>
          <a:blip r:embed="rId3" cstate="print"/>
          <a:srcRect/>
          <a:stretch>
            <a:fillRect/>
          </a:stretch>
        </p:blipFill>
        <p:spPr bwMode="auto">
          <a:xfrm>
            <a:off x="162742" y="1231900"/>
            <a:ext cx="4574234" cy="3429453"/>
          </a:xfrm>
          <a:prstGeom prst="rect">
            <a:avLst/>
          </a:prstGeom>
          <a:ln>
            <a:noFill/>
          </a:ln>
          <a:effectLst>
            <a:outerShdw blurRad="292100" dist="139700" dir="2700000" algn="tl" rotWithShape="0">
              <a:srgbClr val="333333">
                <a:alpha val="65000"/>
              </a:srgbClr>
            </a:outerShdw>
          </a:effectLst>
        </p:spPr>
      </p:pic>
      <p:pic>
        <p:nvPicPr>
          <p:cNvPr id="3" name="Картина 2">
            <a:extLst>
              <a:ext uri="{FF2B5EF4-FFF2-40B4-BE49-F238E27FC236}">
                <a16:creationId xmlns:a16="http://schemas.microsoft.com/office/drawing/2014/main" id="{341FE43E-0C0F-4389-930C-BB6E3DB8FC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6912" y="3051545"/>
            <a:ext cx="5260501" cy="349970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36839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ENERGY YOUTH</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15</a:t>
            </a:fld>
            <a:endParaRPr lang="en-US" dirty="0">
              <a:solidFill>
                <a:schemeClr val="bg1"/>
              </a:solidFill>
            </a:endParaRPr>
          </a:p>
        </p:txBody>
      </p:sp>
      <p:pic>
        <p:nvPicPr>
          <p:cNvPr id="10" name="Picture 5" descr="DSC03624">
            <a:extLst>
              <a:ext uri="{FF2B5EF4-FFF2-40B4-BE49-F238E27FC236}">
                <a16:creationId xmlns:a16="http://schemas.microsoft.com/office/drawing/2014/main" id="{A7A22DB4-D1FE-4C66-86B8-C30A74ED4F49}"/>
              </a:ext>
            </a:extLst>
          </p:cNvPr>
          <p:cNvPicPr>
            <a:picLocks noChangeAspect="1" noChangeArrowheads="1"/>
          </p:cNvPicPr>
          <p:nvPr/>
        </p:nvPicPr>
        <p:blipFill>
          <a:blip r:embed="rId3" cstate="print"/>
          <a:srcRect/>
          <a:stretch>
            <a:fillRect/>
          </a:stretch>
        </p:blipFill>
        <p:spPr bwMode="auto">
          <a:xfrm>
            <a:off x="848545" y="1250759"/>
            <a:ext cx="4104455" cy="3078341"/>
          </a:xfrm>
          <a:prstGeom prst="rect">
            <a:avLst/>
          </a:prstGeom>
          <a:ln>
            <a:noFill/>
          </a:ln>
          <a:effectLst>
            <a:outerShdw blurRad="292100" dist="139700" dir="2700000" algn="tl" rotWithShape="0">
              <a:srgbClr val="333333">
                <a:alpha val="65000"/>
              </a:srgbClr>
            </a:outerShdw>
          </a:effectLst>
        </p:spPr>
      </p:pic>
      <p:pic>
        <p:nvPicPr>
          <p:cNvPr id="11" name="Picture 5" descr="DSC_1243">
            <a:extLst>
              <a:ext uri="{FF2B5EF4-FFF2-40B4-BE49-F238E27FC236}">
                <a16:creationId xmlns:a16="http://schemas.microsoft.com/office/drawing/2014/main" id="{B673FF43-6287-4BDC-A884-C6EDB5F123FB}"/>
              </a:ext>
            </a:extLst>
          </p:cNvPr>
          <p:cNvPicPr>
            <a:picLocks noChangeAspect="1" noChangeArrowheads="1"/>
          </p:cNvPicPr>
          <p:nvPr/>
        </p:nvPicPr>
        <p:blipFill>
          <a:blip r:embed="rId4" cstate="print"/>
          <a:srcRect/>
          <a:stretch>
            <a:fillRect/>
          </a:stretch>
        </p:blipFill>
        <p:spPr bwMode="auto">
          <a:xfrm>
            <a:off x="5098019" y="3429000"/>
            <a:ext cx="4689083" cy="3117627"/>
          </a:xfrm>
          <a:prstGeom prst="rect">
            <a:avLst/>
          </a:prstGeom>
          <a:ln>
            <a:noFill/>
          </a:ln>
          <a:effectLst>
            <a:outerShdw blurRad="292100" dist="139700" dir="2700000" algn="tl" rotWithShape="0">
              <a:srgbClr val="333333">
                <a:alpha val="65000"/>
              </a:srgbClr>
            </a:outerShdw>
          </a:effectLst>
        </p:spPr>
      </p:pic>
      <p:pic>
        <p:nvPicPr>
          <p:cNvPr id="13" name="Picture 5" descr="NEK CDU June06 018">
            <a:extLst>
              <a:ext uri="{FF2B5EF4-FFF2-40B4-BE49-F238E27FC236}">
                <a16:creationId xmlns:a16="http://schemas.microsoft.com/office/drawing/2014/main" id="{362B1C4A-856A-443A-9AA7-687F11539AEE}"/>
              </a:ext>
            </a:extLst>
          </p:cNvPr>
          <p:cNvPicPr>
            <a:picLocks noChangeAspect="1" noChangeArrowheads="1"/>
          </p:cNvPicPr>
          <p:nvPr/>
        </p:nvPicPr>
        <p:blipFill>
          <a:blip r:embed="rId5" cstate="print"/>
          <a:srcRect/>
          <a:stretch>
            <a:fillRect/>
          </a:stretch>
        </p:blipFill>
        <p:spPr bwMode="auto">
          <a:xfrm>
            <a:off x="6537176" y="867586"/>
            <a:ext cx="3249926" cy="2438220"/>
          </a:xfrm>
          <a:prstGeom prst="rect">
            <a:avLst/>
          </a:prstGeom>
          <a:ln>
            <a:noFill/>
          </a:ln>
          <a:effectLst>
            <a:outerShdw blurRad="292100" dist="139700" dir="2700000" algn="tl" rotWithShape="0">
              <a:srgbClr val="333333">
                <a:alpha val="65000"/>
              </a:srgbClr>
            </a:outerShdw>
          </a:effectLst>
        </p:spPr>
      </p:pic>
      <p:pic>
        <p:nvPicPr>
          <p:cNvPr id="14" name="Picture 1">
            <a:extLst>
              <a:ext uri="{FF2B5EF4-FFF2-40B4-BE49-F238E27FC236}">
                <a16:creationId xmlns:a16="http://schemas.microsoft.com/office/drawing/2014/main" id="{95F9C4F1-7C3A-474F-820A-0BB1408D2A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7204" y="4493393"/>
            <a:ext cx="2737644" cy="20532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72108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ENERGY LEADERS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16</a:t>
            </a:fld>
            <a:endParaRPr lang="en-US" dirty="0">
              <a:solidFill>
                <a:schemeClr val="bg1"/>
              </a:solidFill>
            </a:endParaRPr>
          </a:p>
        </p:txBody>
      </p:sp>
      <p:pic>
        <p:nvPicPr>
          <p:cNvPr id="10" name="Picture 1">
            <a:extLst>
              <a:ext uri="{FF2B5EF4-FFF2-40B4-BE49-F238E27FC236}">
                <a16:creationId xmlns:a16="http://schemas.microsoft.com/office/drawing/2014/main" id="{F78EE1CB-66B6-49CC-996A-C5CFB4C343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640" y="1235849"/>
            <a:ext cx="3672408" cy="2641977"/>
          </a:xfrm>
          <a:prstGeom prst="rect">
            <a:avLst/>
          </a:prstGeom>
          <a:ln>
            <a:noFill/>
          </a:ln>
          <a:effectLst>
            <a:outerShdw blurRad="292100" dist="139700" dir="2700000" algn="tl" rotWithShape="0">
              <a:srgbClr val="333333">
                <a:alpha val="65000"/>
              </a:srgbClr>
            </a:outerShdw>
          </a:effectLst>
        </p:spPr>
      </p:pic>
      <p:pic>
        <p:nvPicPr>
          <p:cNvPr id="11" name="Picture 7" descr="IMG_5244">
            <a:extLst>
              <a:ext uri="{FF2B5EF4-FFF2-40B4-BE49-F238E27FC236}">
                <a16:creationId xmlns:a16="http://schemas.microsoft.com/office/drawing/2014/main" id="{F4F02834-4C35-49F5-9DEB-8BB48B3E3BCF}"/>
              </a:ext>
            </a:extLst>
          </p:cNvPr>
          <p:cNvPicPr>
            <a:picLocks noChangeAspect="1" noChangeArrowheads="1"/>
          </p:cNvPicPr>
          <p:nvPr/>
        </p:nvPicPr>
        <p:blipFill>
          <a:blip r:embed="rId4" cstate="print"/>
          <a:srcRect/>
          <a:stretch>
            <a:fillRect/>
          </a:stretch>
        </p:blipFill>
        <p:spPr bwMode="auto">
          <a:xfrm>
            <a:off x="4711809" y="2786585"/>
            <a:ext cx="5019725" cy="3764199"/>
          </a:xfrm>
          <a:prstGeom prst="rect">
            <a:avLst/>
          </a:prstGeom>
          <a:ln>
            <a:noFill/>
          </a:ln>
          <a:effectLst>
            <a:outerShdw blurRad="292100" dist="139700" dir="2700000" algn="tl" rotWithShape="0">
              <a:srgbClr val="333333">
                <a:alpha val="65000"/>
              </a:srgbClr>
            </a:outerShdw>
          </a:effectLst>
        </p:spPr>
      </p:pic>
      <p:pic>
        <p:nvPicPr>
          <p:cNvPr id="13" name="Picture 3">
            <a:extLst>
              <a:ext uri="{FF2B5EF4-FFF2-40B4-BE49-F238E27FC236}">
                <a16:creationId xmlns:a16="http://schemas.microsoft.com/office/drawing/2014/main" id="{412AB087-D53D-40D4-B4AF-1E09B1FD5C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3639" y="4110628"/>
            <a:ext cx="3677313" cy="2445023"/>
          </a:xfrm>
          <a:prstGeom prst="rect">
            <a:avLst/>
          </a:prstGeom>
          <a:ln>
            <a:noFill/>
          </a:ln>
          <a:effectLst>
            <a:outerShdw blurRad="292100" dist="139700" dir="2700000" algn="tl" rotWithShape="0">
              <a:srgbClr val="333333">
                <a:alpha val="65000"/>
              </a:srgbClr>
            </a:outerShdw>
          </a:effectLst>
        </p:spPr>
      </p:pic>
      <p:pic>
        <p:nvPicPr>
          <p:cNvPr id="15" name="Картина 14">
            <a:extLst>
              <a:ext uri="{FF2B5EF4-FFF2-40B4-BE49-F238E27FC236}">
                <a16:creationId xmlns:a16="http://schemas.microsoft.com/office/drawing/2014/main" id="{D95E0932-D4E3-43CF-A6B4-9ED61FC0D5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1192" y="476672"/>
            <a:ext cx="3042045" cy="2193102"/>
          </a:xfrm>
          <a:prstGeom prst="rect">
            <a:avLst/>
          </a:prstGeom>
          <a:ln>
            <a:noFill/>
          </a:ln>
          <a:effectLst>
            <a:outerShdw blurRad="292100" dist="139700" dir="2700000" algn="tl" rotWithShape="0">
              <a:srgbClr val="333333">
                <a:alpha val="65000"/>
              </a:srgbClr>
            </a:outerShdw>
          </a:effectLst>
        </p:spPr>
      </p:pic>
      <p:pic>
        <p:nvPicPr>
          <p:cNvPr id="16" name="Картина 15">
            <a:extLst>
              <a:ext uri="{FF2B5EF4-FFF2-40B4-BE49-F238E27FC236}">
                <a16:creationId xmlns:a16="http://schemas.microsoft.com/office/drawing/2014/main" id="{79ACD248-11CD-49E1-911D-4C38D625CCA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20776" y="1196752"/>
            <a:ext cx="1042380" cy="1138897"/>
          </a:xfrm>
          <a:prstGeom prst="rect">
            <a:avLst/>
          </a:prstGeom>
          <a:ln>
            <a:noFill/>
          </a:ln>
          <a:effectLst>
            <a:outerShdw blurRad="292100" dist="139700" dir="2700000" algn="tl" rotWithShape="0">
              <a:srgbClr val="333333">
                <a:alpha val="65000"/>
              </a:srgbClr>
            </a:outerShdw>
          </a:effectLst>
        </p:spPr>
      </p:pic>
      <p:pic>
        <p:nvPicPr>
          <p:cNvPr id="2050" name="Picture 2" descr="Ð¡Ð²ÑÑÐ·Ð°Ð½Ð¾ Ð¸Ð·Ð¾Ð±ÑÐ°Ð¶ÐµÐ½Ð¸Ðµ">
            <a:extLst>
              <a:ext uri="{FF2B5EF4-FFF2-40B4-BE49-F238E27FC236}">
                <a16:creationId xmlns:a16="http://schemas.microsoft.com/office/drawing/2014/main" id="{4B1DC2D0-263E-454D-978E-6BF4C92A460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11809" y="1231900"/>
            <a:ext cx="677147" cy="11037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1345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Картина 9">
            <a:extLst>
              <a:ext uri="{FF2B5EF4-FFF2-40B4-BE49-F238E27FC236}">
                <a16:creationId xmlns:a16="http://schemas.microsoft.com/office/drawing/2014/main" id="{B4FE10B2-168E-4513-8ABF-79709DD0D64E}"/>
              </a:ext>
            </a:extLst>
          </p:cNvPr>
          <p:cNvPicPr>
            <a:picLocks noChangeAspect="1"/>
          </p:cNvPicPr>
          <p:nvPr/>
        </p:nvPicPr>
        <p:blipFill>
          <a:blip r:embed="rId2"/>
          <a:stretch>
            <a:fillRect/>
          </a:stretch>
        </p:blipFill>
        <p:spPr>
          <a:xfrm>
            <a:off x="5486704" y="548680"/>
            <a:ext cx="4224469" cy="3168352"/>
          </a:xfrm>
          <a:prstGeom prst="rect">
            <a:avLst/>
          </a:prstGeom>
          <a:ln>
            <a:noFill/>
          </a:ln>
          <a:effectLst>
            <a:outerShdw blurRad="292100" dist="139700" dir="2700000" algn="tl" rotWithShape="0">
              <a:srgbClr val="333333">
                <a:alpha val="65000"/>
              </a:srgbClr>
            </a:outerShdw>
          </a:effectLst>
        </p:spPr>
      </p:pic>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ENERGY REGION</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17</a:t>
            </a:fld>
            <a:endParaRPr lang="en-US" dirty="0">
              <a:solidFill>
                <a:schemeClr val="bg1"/>
              </a:solidFill>
            </a:endParaRPr>
          </a:p>
        </p:txBody>
      </p:sp>
      <p:pic>
        <p:nvPicPr>
          <p:cNvPr id="11" name="Картина 10">
            <a:extLst>
              <a:ext uri="{FF2B5EF4-FFF2-40B4-BE49-F238E27FC236}">
                <a16:creationId xmlns:a16="http://schemas.microsoft.com/office/drawing/2014/main" id="{1E2172DF-EC49-497D-A5FC-CF0DB30C4967}"/>
              </a:ext>
            </a:extLst>
          </p:cNvPr>
          <p:cNvPicPr>
            <a:picLocks noChangeAspect="1"/>
          </p:cNvPicPr>
          <p:nvPr/>
        </p:nvPicPr>
        <p:blipFill>
          <a:blip r:embed="rId4"/>
          <a:stretch>
            <a:fillRect/>
          </a:stretch>
        </p:blipFill>
        <p:spPr>
          <a:xfrm>
            <a:off x="295344" y="1231900"/>
            <a:ext cx="4945688" cy="3709268"/>
          </a:xfrm>
          <a:prstGeom prst="rect">
            <a:avLst/>
          </a:prstGeom>
          <a:ln>
            <a:noFill/>
          </a:ln>
          <a:effectLst>
            <a:outerShdw blurRad="292100" dist="139700" dir="2700000" algn="tl" rotWithShape="0">
              <a:srgbClr val="333333">
                <a:alpha val="65000"/>
              </a:srgbClr>
            </a:outerShdw>
          </a:effectLst>
        </p:spPr>
      </p:pic>
      <p:pic>
        <p:nvPicPr>
          <p:cNvPr id="13" name="Картина 12">
            <a:extLst>
              <a:ext uri="{FF2B5EF4-FFF2-40B4-BE49-F238E27FC236}">
                <a16:creationId xmlns:a16="http://schemas.microsoft.com/office/drawing/2014/main" id="{B6378564-8531-4642-B078-0571138D0791}"/>
              </a:ext>
            </a:extLst>
          </p:cNvPr>
          <p:cNvPicPr>
            <a:picLocks noChangeAspect="1"/>
          </p:cNvPicPr>
          <p:nvPr/>
        </p:nvPicPr>
        <p:blipFill>
          <a:blip r:embed="rId5"/>
          <a:stretch>
            <a:fillRect/>
          </a:stretch>
        </p:blipFill>
        <p:spPr>
          <a:xfrm>
            <a:off x="6211497" y="3900587"/>
            <a:ext cx="3499676" cy="2624757"/>
          </a:xfrm>
          <a:prstGeom prst="rect">
            <a:avLst/>
          </a:prstGeom>
          <a:ln>
            <a:noFill/>
          </a:ln>
          <a:effectLst>
            <a:outerShdw blurRad="292100" dist="139700" dir="2700000" algn="tl" rotWithShape="0">
              <a:srgbClr val="333333">
                <a:alpha val="65000"/>
              </a:srgbClr>
            </a:outerShdw>
          </a:effectLst>
        </p:spPr>
      </p:pic>
      <p:pic>
        <p:nvPicPr>
          <p:cNvPr id="3" name="Картина 2">
            <a:extLst>
              <a:ext uri="{FF2B5EF4-FFF2-40B4-BE49-F238E27FC236}">
                <a16:creationId xmlns:a16="http://schemas.microsoft.com/office/drawing/2014/main" id="{37815941-532C-4BEA-A37A-7E1BC1F8EACA}"/>
              </a:ext>
            </a:extLst>
          </p:cNvPr>
          <p:cNvPicPr>
            <a:picLocks noChangeAspect="1"/>
          </p:cNvPicPr>
          <p:nvPr/>
        </p:nvPicPr>
        <p:blipFill>
          <a:blip r:embed="rId6"/>
          <a:stretch>
            <a:fillRect/>
          </a:stretch>
        </p:blipFill>
        <p:spPr>
          <a:xfrm>
            <a:off x="3050844" y="5059783"/>
            <a:ext cx="2190188" cy="1642641"/>
          </a:xfrm>
          <a:prstGeom prst="rect">
            <a:avLst/>
          </a:prstGeom>
          <a:ln>
            <a:noFill/>
          </a:ln>
          <a:effectLst>
            <a:outerShdw blurRad="292100" dist="139700" dir="2700000" algn="tl" rotWithShape="0">
              <a:srgbClr val="333333">
                <a:alpha val="65000"/>
              </a:srgbClr>
            </a:outerShdw>
          </a:effectLst>
        </p:spPr>
      </p:pic>
      <p:pic>
        <p:nvPicPr>
          <p:cNvPr id="4" name="Картина 3">
            <a:extLst>
              <a:ext uri="{FF2B5EF4-FFF2-40B4-BE49-F238E27FC236}">
                <a16:creationId xmlns:a16="http://schemas.microsoft.com/office/drawing/2014/main" id="{7CC7D6E8-6189-4EC7-A810-B05A9DF61D22}"/>
              </a:ext>
            </a:extLst>
          </p:cNvPr>
          <p:cNvPicPr>
            <a:picLocks noChangeAspect="1"/>
          </p:cNvPicPr>
          <p:nvPr/>
        </p:nvPicPr>
        <p:blipFill>
          <a:blip r:embed="rId7"/>
          <a:stretch>
            <a:fillRect/>
          </a:stretch>
        </p:blipFill>
        <p:spPr>
          <a:xfrm>
            <a:off x="292625" y="5059783"/>
            <a:ext cx="2190188" cy="16426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81663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ENERGY &amp; CLIMATE CHANGE</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18</a:t>
            </a:fld>
            <a:endParaRPr lang="en-US" dirty="0">
              <a:solidFill>
                <a:schemeClr val="bg1"/>
              </a:solidFill>
            </a:endParaRPr>
          </a:p>
        </p:txBody>
      </p:sp>
      <p:pic>
        <p:nvPicPr>
          <p:cNvPr id="16" name="Picture 6" descr="nNCH_8776a">
            <a:extLst>
              <a:ext uri="{FF2B5EF4-FFF2-40B4-BE49-F238E27FC236}">
                <a16:creationId xmlns:a16="http://schemas.microsoft.com/office/drawing/2014/main" id="{C4D5C9A0-24DF-41A1-9147-C9F506FD748A}"/>
              </a:ext>
            </a:extLst>
          </p:cNvPr>
          <p:cNvPicPr>
            <a:picLocks noChangeAspect="1" noChangeArrowheads="1"/>
          </p:cNvPicPr>
          <p:nvPr/>
        </p:nvPicPr>
        <p:blipFill>
          <a:blip r:embed="rId3" cstate="print"/>
          <a:srcRect/>
          <a:stretch>
            <a:fillRect/>
          </a:stretch>
        </p:blipFill>
        <p:spPr bwMode="auto">
          <a:xfrm>
            <a:off x="4736976" y="3215378"/>
            <a:ext cx="5040436" cy="3335871"/>
          </a:xfrm>
          <a:prstGeom prst="rect">
            <a:avLst/>
          </a:prstGeom>
          <a:ln>
            <a:noFill/>
          </a:ln>
          <a:effectLst>
            <a:outerShdw blurRad="292100" dist="139700" dir="2700000" algn="tl" rotWithShape="0">
              <a:srgbClr val="333333">
                <a:alpha val="65000"/>
              </a:srgbClr>
            </a:outerShdw>
          </a:effectLst>
        </p:spPr>
      </p:pic>
      <p:pic>
        <p:nvPicPr>
          <p:cNvPr id="17" name="Picture 6" descr="PicturesCO2 008">
            <a:extLst>
              <a:ext uri="{FF2B5EF4-FFF2-40B4-BE49-F238E27FC236}">
                <a16:creationId xmlns:a16="http://schemas.microsoft.com/office/drawing/2014/main" id="{D89AD810-F194-4EC0-9BC9-709A9D866236}"/>
              </a:ext>
            </a:extLst>
          </p:cNvPr>
          <p:cNvPicPr>
            <a:picLocks noChangeAspect="1" noChangeArrowheads="1"/>
          </p:cNvPicPr>
          <p:nvPr/>
        </p:nvPicPr>
        <p:blipFill>
          <a:blip r:embed="rId4" cstate="print"/>
          <a:srcRect/>
          <a:stretch>
            <a:fillRect/>
          </a:stretch>
        </p:blipFill>
        <p:spPr bwMode="auto">
          <a:xfrm>
            <a:off x="6277118" y="476672"/>
            <a:ext cx="3500294" cy="2592288"/>
          </a:xfrm>
          <a:prstGeom prst="rect">
            <a:avLst/>
          </a:prstGeom>
          <a:ln>
            <a:noFill/>
          </a:ln>
          <a:effectLst>
            <a:outerShdw blurRad="292100" dist="139700" dir="2700000" algn="tl" rotWithShape="0">
              <a:srgbClr val="333333">
                <a:alpha val="65000"/>
              </a:srgbClr>
            </a:outerShdw>
          </a:effectLst>
        </p:spPr>
      </p:pic>
      <p:pic>
        <p:nvPicPr>
          <p:cNvPr id="18" name="Картина 17">
            <a:extLst>
              <a:ext uri="{FF2B5EF4-FFF2-40B4-BE49-F238E27FC236}">
                <a16:creationId xmlns:a16="http://schemas.microsoft.com/office/drawing/2014/main" id="{3CFEDCE8-A012-4681-9D68-CF79495A6D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761" y="3852552"/>
            <a:ext cx="4047191" cy="2698698"/>
          </a:xfrm>
          <a:prstGeom prst="rect">
            <a:avLst/>
          </a:prstGeom>
          <a:ln>
            <a:noFill/>
          </a:ln>
          <a:effectLst>
            <a:outerShdw blurRad="292100" dist="139700" dir="2700000" algn="tl" rotWithShape="0">
              <a:srgbClr val="333333">
                <a:alpha val="65000"/>
              </a:srgbClr>
            </a:outerShdw>
          </a:effectLst>
        </p:spPr>
      </p:pic>
      <p:pic>
        <p:nvPicPr>
          <p:cNvPr id="19" name="Картина 18">
            <a:extLst>
              <a:ext uri="{FF2B5EF4-FFF2-40B4-BE49-F238E27FC236}">
                <a16:creationId xmlns:a16="http://schemas.microsoft.com/office/drawing/2014/main" id="{292BBBD1-214B-4F8B-95BD-CF17A88D192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3761" y="1229803"/>
            <a:ext cx="3740557" cy="24831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83294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HEALTH &amp; SAFETY @ WORKSPACE</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19</a:t>
            </a:fld>
            <a:endParaRPr lang="en-US" dirty="0">
              <a:solidFill>
                <a:schemeClr val="bg1"/>
              </a:solidFill>
            </a:endParaRPr>
          </a:p>
        </p:txBody>
      </p:sp>
      <p:pic>
        <p:nvPicPr>
          <p:cNvPr id="19" name="Картина 18">
            <a:extLst>
              <a:ext uri="{FF2B5EF4-FFF2-40B4-BE49-F238E27FC236}">
                <a16:creationId xmlns:a16="http://schemas.microsoft.com/office/drawing/2014/main" id="{92850BDD-BE57-46FA-AF5D-61EE2964A3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840" y="1231900"/>
            <a:ext cx="3932366" cy="2691500"/>
          </a:xfrm>
          <a:prstGeom prst="rect">
            <a:avLst/>
          </a:prstGeom>
          <a:effectLst>
            <a:outerShdw blurRad="50800" dist="38100" dir="2700000" algn="tl" rotWithShape="0">
              <a:prstClr val="black">
                <a:alpha val="40000"/>
              </a:prstClr>
            </a:outerShdw>
          </a:effectLst>
        </p:spPr>
      </p:pic>
      <p:pic>
        <p:nvPicPr>
          <p:cNvPr id="20" name="Картина 19">
            <a:extLst>
              <a:ext uri="{FF2B5EF4-FFF2-40B4-BE49-F238E27FC236}">
                <a16:creationId xmlns:a16="http://schemas.microsoft.com/office/drawing/2014/main" id="{ADDB9ECE-6B29-45AC-8BCC-F26DEE65F8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1032" y="1231900"/>
            <a:ext cx="3924274" cy="2691500"/>
          </a:xfrm>
          <a:prstGeom prst="rect">
            <a:avLst/>
          </a:prstGeom>
          <a:effectLst>
            <a:outerShdw blurRad="50800" dist="38100" dir="2700000" algn="tl" rotWithShape="0">
              <a:prstClr val="black">
                <a:alpha val="40000"/>
              </a:prstClr>
            </a:outerShdw>
          </a:effectLst>
        </p:spPr>
      </p:pic>
      <p:pic>
        <p:nvPicPr>
          <p:cNvPr id="21" name="Картина 20">
            <a:extLst>
              <a:ext uri="{FF2B5EF4-FFF2-40B4-BE49-F238E27FC236}">
                <a16:creationId xmlns:a16="http://schemas.microsoft.com/office/drawing/2014/main" id="{080D9C93-43CC-45CA-83AB-F000D6758C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3721" y="4134536"/>
            <a:ext cx="3730182" cy="2416248"/>
          </a:xfrm>
          <a:prstGeom prst="rect">
            <a:avLst/>
          </a:prstGeom>
          <a:effectLst>
            <a:outerShdw blurRad="50800" dist="38100" dir="2700000" algn="tl" rotWithShape="0">
              <a:prstClr val="black">
                <a:alpha val="40000"/>
              </a:prstClr>
            </a:outerShdw>
          </a:effectLst>
        </p:spPr>
      </p:pic>
      <p:pic>
        <p:nvPicPr>
          <p:cNvPr id="22" name="Картина 21">
            <a:extLst>
              <a:ext uri="{FF2B5EF4-FFF2-40B4-BE49-F238E27FC236}">
                <a16:creationId xmlns:a16="http://schemas.microsoft.com/office/drawing/2014/main" id="{E63BEAB2-95B7-4BE0-98B9-3126AB52F2E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7426" y="4134536"/>
            <a:ext cx="3753076" cy="241624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36695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William Shakespeare">
            <a:extLst>
              <a:ext uri="{FF2B5EF4-FFF2-40B4-BE49-F238E27FC236}">
                <a16:creationId xmlns:a16="http://schemas.microsoft.com/office/drawing/2014/main" id="{98B9BB13-77A9-420F-86BF-56D89779D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22" y="1181835"/>
            <a:ext cx="1915318" cy="208769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DESIGN: POETIC DRAMA</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a:t>
            </a:fld>
            <a:endParaRPr lang="en-US" dirty="0">
              <a:solidFill>
                <a:schemeClr val="bg1"/>
              </a:solidFill>
            </a:endParaRPr>
          </a:p>
        </p:txBody>
      </p:sp>
      <p:sp>
        <p:nvSpPr>
          <p:cNvPr id="11" name="Rectangle 3">
            <a:extLst>
              <a:ext uri="{FF2B5EF4-FFF2-40B4-BE49-F238E27FC236}">
                <a16:creationId xmlns:a16="http://schemas.microsoft.com/office/drawing/2014/main" id="{7E9577E4-5CF8-4E67-95B7-0B4562A5207C}"/>
              </a:ext>
            </a:extLst>
          </p:cNvPr>
          <p:cNvSpPr/>
          <p:nvPr/>
        </p:nvSpPr>
        <p:spPr>
          <a:xfrm>
            <a:off x="200472" y="3138636"/>
            <a:ext cx="8176260" cy="3314700"/>
          </a:xfrm>
          <a:prstGeom prst="rect">
            <a:avLst/>
          </a:prstGeom>
        </p:spPr>
        <p:txBody>
          <a:bodyPr wrap="square" numCol="2">
            <a:spAutoFit/>
          </a:bodyPr>
          <a:lstStyle/>
          <a:p>
            <a:pPr marL="342900" indent="-342900"/>
            <a:r>
              <a:rPr lang="en-US" sz="1400" dirty="0">
                <a:solidFill>
                  <a:schemeClr val="tx2"/>
                </a:solidFill>
                <a:effectLst>
                  <a:outerShdw blurRad="38100" dist="38100" dir="2700000" algn="tl">
                    <a:srgbClr val="000000">
                      <a:alpha val="43137"/>
                    </a:srgbClr>
                  </a:outerShdw>
                </a:effectLst>
                <a:latin typeface="+mn-lt"/>
                <a:cs typeface="Times New Roman" pitchFamily="18" charset="0"/>
              </a:rPr>
              <a:t>LORD BARDOLPH</a:t>
            </a:r>
          </a:p>
          <a:p>
            <a:pPr marL="342900" indent="-342900"/>
            <a:r>
              <a:rPr lang="en-US" sz="1400" dirty="0">
                <a:solidFill>
                  <a:schemeClr val="tx2"/>
                </a:solidFill>
                <a:latin typeface="+mn-lt"/>
                <a:cs typeface="Times New Roman" pitchFamily="18" charset="0"/>
              </a:rPr>
              <a:t>…</a:t>
            </a:r>
          </a:p>
          <a:p>
            <a:pPr marL="342900" indent="-342900"/>
            <a:r>
              <a:rPr lang="en-US" sz="1400" dirty="0">
                <a:solidFill>
                  <a:schemeClr val="tx2"/>
                </a:solidFill>
                <a:latin typeface="+mn-lt"/>
                <a:cs typeface="Times New Roman" pitchFamily="18" charset="0"/>
              </a:rPr>
              <a:t>“When we mean to build,</a:t>
            </a:r>
          </a:p>
          <a:p>
            <a:pPr marL="342900" indent="-342900"/>
            <a:r>
              <a:rPr lang="en-US" sz="1400" dirty="0">
                <a:solidFill>
                  <a:schemeClr val="tx2"/>
                </a:solidFill>
                <a:latin typeface="+mn-lt"/>
                <a:cs typeface="Times New Roman" pitchFamily="18" charset="0"/>
              </a:rPr>
              <a:t>We first survey the plot, then draw the model;</a:t>
            </a:r>
          </a:p>
          <a:p>
            <a:pPr marL="342900" indent="-342900"/>
            <a:r>
              <a:rPr lang="en-US" sz="1400" dirty="0">
                <a:solidFill>
                  <a:schemeClr val="tx2"/>
                </a:solidFill>
                <a:latin typeface="+mn-lt"/>
                <a:cs typeface="Times New Roman" pitchFamily="18" charset="0"/>
              </a:rPr>
              <a:t>And when we see the figure of the house,</a:t>
            </a:r>
          </a:p>
          <a:p>
            <a:pPr marL="342900" indent="-342900"/>
            <a:r>
              <a:rPr lang="en-US" sz="1400" dirty="0">
                <a:solidFill>
                  <a:schemeClr val="tx2"/>
                </a:solidFill>
                <a:latin typeface="+mn-lt"/>
                <a:cs typeface="Times New Roman" pitchFamily="18" charset="0"/>
              </a:rPr>
              <a:t>Then must we rate the cost of the erection,</a:t>
            </a:r>
          </a:p>
          <a:p>
            <a:pPr marL="342900" indent="-342900"/>
            <a:r>
              <a:rPr lang="en-US" sz="1400" dirty="0">
                <a:solidFill>
                  <a:schemeClr val="tx2"/>
                </a:solidFill>
                <a:latin typeface="+mn-lt"/>
                <a:cs typeface="Times New Roman" pitchFamily="18" charset="0"/>
              </a:rPr>
              <a:t>Which if we find out weighs ability,</a:t>
            </a:r>
          </a:p>
          <a:p>
            <a:pPr marL="342900" indent="-342900"/>
            <a:r>
              <a:rPr lang="en-US" sz="1400" dirty="0">
                <a:solidFill>
                  <a:schemeClr val="tx2"/>
                </a:solidFill>
                <a:latin typeface="+mn-lt"/>
                <a:cs typeface="Times New Roman" pitchFamily="18" charset="0"/>
              </a:rPr>
              <a:t>What do we then but draw anew the model</a:t>
            </a:r>
          </a:p>
          <a:p>
            <a:pPr marL="342900" indent="-342900"/>
            <a:r>
              <a:rPr lang="en-US" sz="1400" dirty="0">
                <a:solidFill>
                  <a:schemeClr val="tx2"/>
                </a:solidFill>
                <a:latin typeface="+mn-lt"/>
                <a:cs typeface="Times New Roman" pitchFamily="18" charset="0"/>
              </a:rPr>
              <a:t>In fewer offices, or at last desist.</a:t>
            </a:r>
          </a:p>
          <a:p>
            <a:pPr marL="342900" indent="-342900"/>
            <a:r>
              <a:rPr lang="en-US" sz="1400" dirty="0">
                <a:solidFill>
                  <a:schemeClr val="tx2"/>
                </a:solidFill>
                <a:latin typeface="+mn-lt"/>
                <a:cs typeface="Times New Roman" pitchFamily="18" charset="0"/>
              </a:rPr>
              <a:t>To build at all? Much more should we survey</a:t>
            </a:r>
          </a:p>
          <a:p>
            <a:pPr marL="342900" indent="-342900"/>
            <a:r>
              <a:rPr lang="en-US" sz="1400" dirty="0">
                <a:solidFill>
                  <a:schemeClr val="tx2"/>
                </a:solidFill>
                <a:latin typeface="+mn-lt"/>
                <a:cs typeface="Times New Roman" pitchFamily="18" charset="0"/>
              </a:rPr>
              <a:t>The plot of situation and the model,</a:t>
            </a:r>
          </a:p>
          <a:p>
            <a:pPr marL="342900" indent="-342900"/>
            <a:r>
              <a:rPr lang="en-US" sz="1400" dirty="0">
                <a:solidFill>
                  <a:schemeClr val="tx2"/>
                </a:solidFill>
                <a:latin typeface="+mn-lt"/>
                <a:cs typeface="Times New Roman" pitchFamily="18" charset="0"/>
              </a:rPr>
              <a:t>Consent upon a sure foundation,</a:t>
            </a:r>
          </a:p>
          <a:p>
            <a:pPr marL="342900" indent="-342900"/>
            <a:r>
              <a:rPr lang="en-US" sz="1400" dirty="0">
                <a:solidFill>
                  <a:schemeClr val="tx2"/>
                </a:solidFill>
                <a:latin typeface="+mn-lt"/>
                <a:cs typeface="Times New Roman" pitchFamily="18" charset="0"/>
              </a:rPr>
              <a:t>Question surveyors, know our own estate,</a:t>
            </a:r>
          </a:p>
          <a:p>
            <a:pPr marL="342900" indent="-342900"/>
            <a:r>
              <a:rPr lang="en-US" sz="1400" dirty="0">
                <a:solidFill>
                  <a:schemeClr val="tx2"/>
                </a:solidFill>
                <a:latin typeface="+mn-lt"/>
                <a:cs typeface="Times New Roman" pitchFamily="18" charset="0"/>
              </a:rPr>
              <a:t>How able such a work to undergo,</a:t>
            </a:r>
          </a:p>
          <a:p>
            <a:pPr marL="342900" indent="-342900"/>
            <a:r>
              <a:rPr lang="en-US" sz="1400" dirty="0">
                <a:solidFill>
                  <a:schemeClr val="tx2"/>
                </a:solidFill>
                <a:latin typeface="+mn-lt"/>
                <a:cs typeface="Times New Roman" pitchFamily="18" charset="0"/>
              </a:rPr>
              <a:t>To weigh against his opposite: or else</a:t>
            </a:r>
          </a:p>
          <a:p>
            <a:pPr marL="342900" indent="-342900"/>
            <a:endParaRPr lang="en-US" sz="1400" dirty="0">
              <a:solidFill>
                <a:schemeClr val="tx2"/>
              </a:solidFill>
              <a:latin typeface="+mn-lt"/>
              <a:cs typeface="Times New Roman" pitchFamily="18" charset="0"/>
            </a:endParaRPr>
          </a:p>
          <a:p>
            <a:pPr marL="342900" indent="-342900"/>
            <a:endParaRPr lang="en-US" sz="1400" dirty="0">
              <a:solidFill>
                <a:schemeClr val="tx2"/>
              </a:solidFill>
              <a:latin typeface="+mn-lt"/>
              <a:cs typeface="Times New Roman" pitchFamily="18" charset="0"/>
            </a:endParaRPr>
          </a:p>
          <a:p>
            <a:pPr marL="342900" indent="-342900"/>
            <a:endParaRPr lang="en-US" sz="1400" dirty="0">
              <a:solidFill>
                <a:schemeClr val="tx2"/>
              </a:solidFill>
              <a:latin typeface="+mn-lt"/>
              <a:cs typeface="Times New Roman" pitchFamily="18" charset="0"/>
            </a:endParaRPr>
          </a:p>
          <a:p>
            <a:pPr marL="342900" indent="-342900"/>
            <a:endParaRPr lang="en-US" sz="1400" dirty="0">
              <a:solidFill>
                <a:schemeClr val="tx2"/>
              </a:solidFill>
              <a:latin typeface="+mn-lt"/>
              <a:cs typeface="Times New Roman" pitchFamily="18" charset="0"/>
            </a:endParaRPr>
          </a:p>
          <a:p>
            <a:pPr marL="342900" indent="-342900"/>
            <a:endParaRPr lang="en-US" sz="1400" dirty="0">
              <a:solidFill>
                <a:schemeClr val="tx2"/>
              </a:solidFill>
              <a:latin typeface="+mn-lt"/>
              <a:cs typeface="Times New Roman" pitchFamily="18" charset="0"/>
            </a:endParaRPr>
          </a:p>
          <a:p>
            <a:pPr marL="342900" indent="-342900"/>
            <a:endParaRPr lang="en-US" sz="1400" dirty="0">
              <a:solidFill>
                <a:schemeClr val="tx2"/>
              </a:solidFill>
              <a:latin typeface="+mn-lt"/>
              <a:cs typeface="Times New Roman" pitchFamily="18" charset="0"/>
            </a:endParaRPr>
          </a:p>
          <a:p>
            <a:pPr marL="342900" indent="-342900"/>
            <a:r>
              <a:rPr lang="en-US" sz="1400" dirty="0">
                <a:solidFill>
                  <a:schemeClr val="tx2"/>
                </a:solidFill>
                <a:latin typeface="+mn-lt"/>
                <a:cs typeface="Times New Roman" pitchFamily="18" charset="0"/>
              </a:rPr>
              <a:t>We fortify in paper and in figures</a:t>
            </a:r>
          </a:p>
          <a:p>
            <a:pPr marL="342900" indent="-342900"/>
            <a:r>
              <a:rPr lang="en-US" sz="1400" dirty="0">
                <a:solidFill>
                  <a:schemeClr val="tx2"/>
                </a:solidFill>
                <a:latin typeface="+mn-lt"/>
                <a:cs typeface="Times New Roman" pitchFamily="18" charset="0"/>
              </a:rPr>
              <a:t>Using the names of men instead of men,</a:t>
            </a:r>
          </a:p>
          <a:p>
            <a:pPr marL="342900" indent="-342900"/>
            <a:r>
              <a:rPr lang="en-US" sz="1400" dirty="0">
                <a:solidFill>
                  <a:schemeClr val="tx2"/>
                </a:solidFill>
                <a:latin typeface="+mn-lt"/>
                <a:cs typeface="Times New Roman" pitchFamily="18" charset="0"/>
              </a:rPr>
              <a:t>Like one that draws the model of a house</a:t>
            </a:r>
          </a:p>
          <a:p>
            <a:pPr marL="342900" indent="-342900"/>
            <a:r>
              <a:rPr lang="en-US" sz="1400" dirty="0">
                <a:solidFill>
                  <a:schemeClr val="tx2"/>
                </a:solidFill>
                <a:latin typeface="+mn-lt"/>
                <a:cs typeface="Times New Roman" pitchFamily="18" charset="0"/>
              </a:rPr>
              <a:t>Beyond his power to build it: who, half-through,</a:t>
            </a:r>
          </a:p>
          <a:p>
            <a:pPr marL="342900" indent="-342900"/>
            <a:r>
              <a:rPr lang="en-US" sz="1400" dirty="0">
                <a:solidFill>
                  <a:schemeClr val="tx2"/>
                </a:solidFill>
                <a:latin typeface="+mn-lt"/>
                <a:cs typeface="Times New Roman" pitchFamily="18" charset="0"/>
              </a:rPr>
              <a:t>Gives o’er, and leaves his part-created cost</a:t>
            </a:r>
          </a:p>
          <a:p>
            <a:pPr marL="342900" indent="-342900"/>
            <a:r>
              <a:rPr lang="en-US" sz="1400" dirty="0">
                <a:solidFill>
                  <a:schemeClr val="tx2"/>
                </a:solidFill>
                <a:latin typeface="+mn-lt"/>
                <a:cs typeface="Times New Roman" pitchFamily="18" charset="0"/>
              </a:rPr>
              <a:t>A naked subject to the weeping clouds,</a:t>
            </a:r>
          </a:p>
          <a:p>
            <a:pPr marL="342900" indent="-342900"/>
            <a:r>
              <a:rPr lang="en-US" sz="1400" dirty="0">
                <a:solidFill>
                  <a:schemeClr val="tx2"/>
                </a:solidFill>
                <a:latin typeface="+mn-lt"/>
                <a:cs typeface="Times New Roman" pitchFamily="18" charset="0"/>
              </a:rPr>
              <a:t>And waste for churlish winter’s tyranny”.</a:t>
            </a:r>
          </a:p>
          <a:p>
            <a:pPr marL="342900" indent="-342900"/>
            <a:r>
              <a:rPr lang="en-US" sz="1400" dirty="0">
                <a:solidFill>
                  <a:schemeClr val="tx2"/>
                </a:solidFill>
                <a:latin typeface="+mn-lt"/>
                <a:cs typeface="Times New Roman" pitchFamily="18" charset="0"/>
              </a:rPr>
              <a:t>…</a:t>
            </a:r>
          </a:p>
          <a:p>
            <a:pPr marL="342900" indent="-342900"/>
            <a:r>
              <a:rPr lang="en-US" sz="1400" dirty="0">
                <a:solidFill>
                  <a:schemeClr val="tx2"/>
                </a:solidFill>
                <a:effectLst>
                  <a:outerShdw blurRad="38100" dist="38100" dir="2700000" algn="tl">
                    <a:srgbClr val="000000">
                      <a:alpha val="43137"/>
                    </a:srgbClr>
                  </a:outerShdw>
                </a:effectLst>
                <a:latin typeface="+mn-lt"/>
                <a:cs typeface="Times New Roman" pitchFamily="18" charset="0"/>
              </a:rPr>
              <a:t>William Shakespeare, Henry IV, Part 2, Act I, Scene III</a:t>
            </a:r>
          </a:p>
        </p:txBody>
      </p:sp>
      <p:sp>
        <p:nvSpPr>
          <p:cNvPr id="13" name="Title 1">
            <a:extLst>
              <a:ext uri="{FF2B5EF4-FFF2-40B4-BE49-F238E27FC236}">
                <a16:creationId xmlns:a16="http://schemas.microsoft.com/office/drawing/2014/main" id="{BE7CB101-24BA-4FFC-AE89-42167A75E7AC}"/>
              </a:ext>
            </a:extLst>
          </p:cNvPr>
          <p:cNvSpPr txBox="1">
            <a:spLocks/>
          </p:cNvSpPr>
          <p:nvPr/>
        </p:nvSpPr>
        <p:spPr bwMode="auto">
          <a:xfrm>
            <a:off x="5762253" y="3789040"/>
            <a:ext cx="400762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fontAlgn="auto" hangingPunct="1">
              <a:spcAft>
                <a:spcPts val="0"/>
              </a:spcAft>
              <a:defRPr/>
            </a:pPr>
            <a:r>
              <a:rPr lang="en-US" sz="1800" b="1" dirty="0">
                <a:solidFill>
                  <a:srgbClr val="C00000"/>
                </a:solidFill>
                <a:effectLst>
                  <a:outerShdw blurRad="38100" dist="38100" dir="2700000" algn="tl">
                    <a:srgbClr val="000000">
                      <a:alpha val="43137"/>
                    </a:srgbClr>
                  </a:outerShdw>
                </a:effectLst>
              </a:rPr>
              <a:t>Public</a:t>
            </a:r>
            <a:r>
              <a:rPr lang="bg-BG" sz="1800" b="1" dirty="0">
                <a:solidFill>
                  <a:srgbClr val="C00000"/>
                </a:solidFill>
                <a:effectLst>
                  <a:outerShdw blurRad="38100" dist="38100" dir="2700000" algn="tl">
                    <a:srgbClr val="000000">
                      <a:alpha val="43137"/>
                    </a:srgbClr>
                  </a:outerShdw>
                </a:effectLst>
              </a:rPr>
              <a:t>-</a:t>
            </a:r>
            <a:r>
              <a:rPr lang="en-US" sz="1800" b="1" dirty="0">
                <a:solidFill>
                  <a:srgbClr val="C00000"/>
                </a:solidFill>
                <a:effectLst>
                  <a:outerShdw blurRad="38100" dist="38100" dir="2700000" algn="tl">
                    <a:srgbClr val="000000">
                      <a:alpha val="43137"/>
                    </a:srgbClr>
                  </a:outerShdw>
                </a:effectLst>
              </a:rPr>
              <a:t>Private Partnership:</a:t>
            </a:r>
          </a:p>
          <a:p>
            <a:pPr algn="r" eaLnBrk="1" fontAlgn="auto" hangingPunct="1">
              <a:spcAft>
                <a:spcPts val="0"/>
              </a:spcAft>
              <a:defRPr/>
            </a:pPr>
            <a:r>
              <a:rPr lang="en-US" sz="1600" b="1" dirty="0">
                <a:solidFill>
                  <a:srgbClr val="C00000"/>
                </a:solidFill>
                <a:effectLst>
                  <a:outerShdw blurRad="38100" dist="38100" dir="2700000" algn="tl">
                    <a:srgbClr val="000000">
                      <a:alpha val="43137"/>
                    </a:srgbClr>
                  </a:outerShdw>
                </a:effectLst>
              </a:rPr>
              <a:t>The Lovers</a:t>
            </a:r>
            <a:r>
              <a:rPr lang="en-US" sz="1600" dirty="0">
                <a:solidFill>
                  <a:srgbClr val="C00000"/>
                </a:solidFill>
                <a:effectLst>
                  <a:outerShdw blurRad="38100" dist="38100" dir="2700000" algn="tl">
                    <a:srgbClr val="000000">
                      <a:alpha val="43137"/>
                    </a:srgbClr>
                  </a:outerShdw>
                </a:effectLst>
              </a:rPr>
              <a:t>,</a:t>
            </a:r>
            <a:r>
              <a:rPr lang="en-US" sz="1600" dirty="0">
                <a:solidFill>
                  <a:schemeClr val="tx2"/>
                </a:solidFill>
                <a:effectLst>
                  <a:outerShdw blurRad="38100" dist="38100" dir="2700000" algn="tl">
                    <a:srgbClr val="000000">
                      <a:alpha val="43137"/>
                    </a:srgbClr>
                  </a:outerShdw>
                </a:effectLst>
              </a:rPr>
              <a:t> Rene Magritte, 1928</a:t>
            </a:r>
          </a:p>
        </p:txBody>
      </p:sp>
      <p:pic>
        <p:nvPicPr>
          <p:cNvPr id="1026" name="Picture 2" descr="ÐÑÐ±Ð¾Ð²Ñ Ð³Ð»Ð°Ð·Ð°Ð¼Ð¸ ÑÑÐ´Ð¾Ð¶Ð½Ð¸ÐºÐ¾Ð²: 8 Ð¿Ð¾ÑÐµÐ»ÑÐµÐ² Ð² Ð¸ÑÐºÑÑÑÑÐ²Ðµ">
            <a:extLst>
              <a:ext uri="{FF2B5EF4-FFF2-40B4-BE49-F238E27FC236}">
                <a16:creationId xmlns:a16="http://schemas.microsoft.com/office/drawing/2014/main" id="{BBF492E2-52A3-4E01-8E67-95CCFD7903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1073" y="621771"/>
            <a:ext cx="4075558" cy="30727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Ð¡Ð²ÑÑÐ·Ð°Ð½Ð¾ Ð¸Ð·Ð¾Ð±ÑÐ°Ð¶ÐµÐ½Ð¸Ðµ">
            <a:extLst>
              <a:ext uri="{FF2B5EF4-FFF2-40B4-BE49-F238E27FC236}">
                <a16:creationId xmlns:a16="http://schemas.microsoft.com/office/drawing/2014/main" id="{5AF5E3C1-9CEE-4328-AE49-60479F9C969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98440" y="4383515"/>
            <a:ext cx="1678189" cy="989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838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INDUSTRIAL SYMBIOSIS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20</a:t>
            </a:fld>
            <a:endParaRPr lang="en-US" dirty="0">
              <a:solidFill>
                <a:schemeClr val="bg1"/>
              </a:solidFill>
            </a:endParaRPr>
          </a:p>
        </p:txBody>
      </p:sp>
      <p:pic>
        <p:nvPicPr>
          <p:cNvPr id="10" name="Картина 9">
            <a:extLst>
              <a:ext uri="{FF2B5EF4-FFF2-40B4-BE49-F238E27FC236}">
                <a16:creationId xmlns:a16="http://schemas.microsoft.com/office/drawing/2014/main" id="{3656DEC7-F0BA-49C7-AA75-71E5DA1339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933" y="1509328"/>
            <a:ext cx="4488816" cy="2991700"/>
          </a:xfrm>
          <a:prstGeom prst="rect">
            <a:avLst/>
          </a:prstGeom>
          <a:effectLst>
            <a:outerShdw blurRad="50800" dist="38100" dir="2700000" algn="tl" rotWithShape="0">
              <a:prstClr val="black">
                <a:alpha val="40000"/>
              </a:prstClr>
            </a:outerShdw>
          </a:effectLst>
        </p:spPr>
      </p:pic>
      <p:pic>
        <p:nvPicPr>
          <p:cNvPr id="13" name="Картина 12">
            <a:extLst>
              <a:ext uri="{FF2B5EF4-FFF2-40B4-BE49-F238E27FC236}">
                <a16:creationId xmlns:a16="http://schemas.microsoft.com/office/drawing/2014/main" id="{1E21657E-4762-4CC8-BA2C-09BA444C74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9528" y="1509327"/>
            <a:ext cx="3681944" cy="2453937"/>
          </a:xfrm>
          <a:prstGeom prst="rect">
            <a:avLst/>
          </a:prstGeom>
          <a:effectLst>
            <a:outerShdw blurRad="50800" dist="38100" dir="2700000" algn="tl" rotWithShape="0">
              <a:prstClr val="black">
                <a:alpha val="40000"/>
              </a:prstClr>
            </a:outerShdw>
          </a:effectLst>
        </p:spPr>
      </p:pic>
      <p:pic>
        <p:nvPicPr>
          <p:cNvPr id="14" name="Картина 13">
            <a:extLst>
              <a:ext uri="{FF2B5EF4-FFF2-40B4-BE49-F238E27FC236}">
                <a16:creationId xmlns:a16="http://schemas.microsoft.com/office/drawing/2014/main" id="{64F134C5-CAF9-4C61-97A7-84A8772D3A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932" y="4653136"/>
            <a:ext cx="4488815" cy="2031560"/>
          </a:xfrm>
          <a:prstGeom prst="rect">
            <a:avLst/>
          </a:prstGeom>
          <a:effectLst>
            <a:outerShdw blurRad="50800" dist="38100" dir="2700000" algn="tl" rotWithShape="0">
              <a:prstClr val="black">
                <a:alpha val="40000"/>
              </a:prstClr>
            </a:outerShdw>
          </a:effectLst>
        </p:spPr>
      </p:pic>
      <p:pic>
        <p:nvPicPr>
          <p:cNvPr id="15" name="Picture 4" descr="http://www.bmgk-bg.org/content/fm/8/1900/gallery_161101_4.0_1.jpg">
            <a:extLst>
              <a:ext uri="{FF2B5EF4-FFF2-40B4-BE49-F238E27FC236}">
                <a16:creationId xmlns:a16="http://schemas.microsoft.com/office/drawing/2014/main" id="{29291DBA-5475-4E66-B9C6-069A77F8A27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35008" y="4177109"/>
            <a:ext cx="3666463" cy="20602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467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dirty="0">
                <a:solidFill>
                  <a:schemeClr val="tx2"/>
                </a:solidFill>
                <a:effectLst>
                  <a:outerShdw blurRad="38100" dist="38100" dir="2700000" algn="tl">
                    <a:srgbClr val="000000">
                      <a:alpha val="43137"/>
                    </a:srgbClr>
                  </a:outerShdw>
                </a:effectLst>
              </a:rPr>
              <a:t>.EDU and R&amp;D ALLIANCE</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21</a:t>
            </a:fld>
            <a:endParaRPr lang="en-US" dirty="0">
              <a:solidFill>
                <a:schemeClr val="bg1"/>
              </a:solidFill>
            </a:endParaRPr>
          </a:p>
        </p:txBody>
      </p:sp>
      <p:grpSp>
        <p:nvGrpSpPr>
          <p:cNvPr id="10" name="Group 14">
            <a:extLst>
              <a:ext uri="{FF2B5EF4-FFF2-40B4-BE49-F238E27FC236}">
                <a16:creationId xmlns:a16="http://schemas.microsoft.com/office/drawing/2014/main" id="{D1020EF4-3DC0-4CFB-A8A6-73C46BECCAFE}"/>
              </a:ext>
            </a:extLst>
          </p:cNvPr>
          <p:cNvGrpSpPr/>
          <p:nvPr/>
        </p:nvGrpSpPr>
        <p:grpSpPr>
          <a:xfrm>
            <a:off x="272481" y="1275570"/>
            <a:ext cx="1732820" cy="1669805"/>
            <a:chOff x="5124599" y="0"/>
            <a:chExt cx="1479400" cy="1279855"/>
          </a:xfrm>
          <a:solidFill>
            <a:schemeClr val="accent5">
              <a:lumMod val="75000"/>
            </a:schemeClr>
          </a:solidFill>
        </p:grpSpPr>
        <p:sp>
          <p:nvSpPr>
            <p:cNvPr id="11" name="Flowchart: Connector 15">
              <a:extLst>
                <a:ext uri="{FF2B5EF4-FFF2-40B4-BE49-F238E27FC236}">
                  <a16:creationId xmlns:a16="http://schemas.microsoft.com/office/drawing/2014/main" id="{D49CF23A-9DF9-45CE-A872-9EFC17477CAB}"/>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3" name="Flowchart: Connector 4">
              <a:extLst>
                <a:ext uri="{FF2B5EF4-FFF2-40B4-BE49-F238E27FC236}">
                  <a16:creationId xmlns:a16="http://schemas.microsoft.com/office/drawing/2014/main" id="{9A045A31-8047-435B-BA4F-42994B89A45F}"/>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Mining &amp; Geology University</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Mining &amp; Extracting Industries</a:t>
              </a:r>
              <a:endParaRPr lang="bg-BG" sz="1100" kern="1200" dirty="0">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Environmental &amp; Waters</a:t>
              </a:r>
              <a:endParaRPr lang="bg-BG" sz="1100" kern="1200" dirty="0">
                <a:effectLst>
                  <a:outerShdw blurRad="38100" dist="38100" dir="2700000" algn="tl">
                    <a:srgbClr val="000000">
                      <a:alpha val="43137"/>
                    </a:srgbClr>
                  </a:outerShdw>
                </a:effectLst>
                <a:latin typeface="+mn-lt"/>
              </a:endParaRPr>
            </a:p>
          </p:txBody>
        </p:sp>
      </p:grpSp>
      <p:grpSp>
        <p:nvGrpSpPr>
          <p:cNvPr id="14" name="Group 17">
            <a:extLst>
              <a:ext uri="{FF2B5EF4-FFF2-40B4-BE49-F238E27FC236}">
                <a16:creationId xmlns:a16="http://schemas.microsoft.com/office/drawing/2014/main" id="{4720FDAF-4E3D-471F-8F3D-F07CB3A13452}"/>
              </a:ext>
            </a:extLst>
          </p:cNvPr>
          <p:cNvGrpSpPr/>
          <p:nvPr/>
        </p:nvGrpSpPr>
        <p:grpSpPr>
          <a:xfrm>
            <a:off x="4279665" y="5071563"/>
            <a:ext cx="1732820" cy="1669805"/>
            <a:chOff x="5124599" y="0"/>
            <a:chExt cx="1479400" cy="1279855"/>
          </a:xfrm>
          <a:solidFill>
            <a:schemeClr val="accent3">
              <a:lumMod val="50000"/>
            </a:schemeClr>
          </a:solidFill>
        </p:grpSpPr>
        <p:sp>
          <p:nvSpPr>
            <p:cNvPr id="15" name="Flowchart: Connector 18">
              <a:extLst>
                <a:ext uri="{FF2B5EF4-FFF2-40B4-BE49-F238E27FC236}">
                  <a16:creationId xmlns:a16="http://schemas.microsoft.com/office/drawing/2014/main" id="{04C5A86D-5FDB-4BD1-B51E-E97C35206FC7}"/>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6" name="Flowchart: Connector 4">
              <a:extLst>
                <a:ext uri="{FF2B5EF4-FFF2-40B4-BE49-F238E27FC236}">
                  <a16:creationId xmlns:a16="http://schemas.microsoft.com/office/drawing/2014/main" id="{21A3DF57-BB9A-4499-B19E-7C17F5A718D7}"/>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National Defense Academy </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Critical Infrastructure Protection &amp; Risk Management</a:t>
              </a:r>
              <a:endParaRPr lang="bg-BG" sz="1100" kern="1200" dirty="0">
                <a:effectLst>
                  <a:outerShdw blurRad="38100" dist="38100" dir="2700000" algn="tl">
                    <a:srgbClr val="000000">
                      <a:alpha val="43137"/>
                    </a:srgbClr>
                  </a:outerShdw>
                </a:effectLst>
                <a:latin typeface="+mn-lt"/>
              </a:endParaRPr>
            </a:p>
          </p:txBody>
        </p:sp>
      </p:grpSp>
      <p:grpSp>
        <p:nvGrpSpPr>
          <p:cNvPr id="17" name="Group 20">
            <a:extLst>
              <a:ext uri="{FF2B5EF4-FFF2-40B4-BE49-F238E27FC236}">
                <a16:creationId xmlns:a16="http://schemas.microsoft.com/office/drawing/2014/main" id="{1C2D1775-E3A3-4157-8562-35B5ABC84574}"/>
              </a:ext>
            </a:extLst>
          </p:cNvPr>
          <p:cNvGrpSpPr/>
          <p:nvPr/>
        </p:nvGrpSpPr>
        <p:grpSpPr>
          <a:xfrm>
            <a:off x="2236263" y="1232663"/>
            <a:ext cx="1732820" cy="1669805"/>
            <a:chOff x="5124599" y="0"/>
            <a:chExt cx="1479400" cy="1279855"/>
          </a:xfrm>
          <a:solidFill>
            <a:schemeClr val="accent6">
              <a:lumMod val="50000"/>
            </a:schemeClr>
          </a:solidFill>
        </p:grpSpPr>
        <p:sp>
          <p:nvSpPr>
            <p:cNvPr id="18" name="Flowchart: Connector 21">
              <a:extLst>
                <a:ext uri="{FF2B5EF4-FFF2-40B4-BE49-F238E27FC236}">
                  <a16:creationId xmlns:a16="http://schemas.microsoft.com/office/drawing/2014/main" id="{834A6BB3-0D5B-459F-B474-5E53039FC041}"/>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9" name="Flowchart: Connector 4">
              <a:extLst>
                <a:ext uri="{FF2B5EF4-FFF2-40B4-BE49-F238E27FC236}">
                  <a16:creationId xmlns:a16="http://schemas.microsoft.com/office/drawing/2014/main" id="{3EA15156-0A41-40B2-92A0-F140F9EB3C79}"/>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Chemical Technologies &amp; Metallurgical University</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Material Science</a:t>
              </a:r>
              <a:endParaRPr lang="bg-BG" sz="1100" kern="1200" dirty="0">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Non-Ferro Metals</a:t>
              </a:r>
              <a:endParaRPr lang="bg-BG" sz="1100" kern="1200" dirty="0">
                <a:effectLst>
                  <a:outerShdw blurRad="38100" dist="38100" dir="2700000" algn="tl">
                    <a:srgbClr val="000000">
                      <a:alpha val="43137"/>
                    </a:srgbClr>
                  </a:outerShdw>
                </a:effectLst>
                <a:latin typeface="+mn-lt"/>
              </a:endParaRPr>
            </a:p>
          </p:txBody>
        </p:sp>
      </p:grpSp>
      <p:grpSp>
        <p:nvGrpSpPr>
          <p:cNvPr id="20" name="Group 23">
            <a:extLst>
              <a:ext uri="{FF2B5EF4-FFF2-40B4-BE49-F238E27FC236}">
                <a16:creationId xmlns:a16="http://schemas.microsoft.com/office/drawing/2014/main" id="{C2387827-D226-482C-9C82-FA92E8CA1315}"/>
              </a:ext>
            </a:extLst>
          </p:cNvPr>
          <p:cNvGrpSpPr/>
          <p:nvPr/>
        </p:nvGrpSpPr>
        <p:grpSpPr>
          <a:xfrm>
            <a:off x="4279666" y="3140968"/>
            <a:ext cx="1732820" cy="1669805"/>
            <a:chOff x="5124599" y="0"/>
            <a:chExt cx="1479400" cy="1279855"/>
          </a:xfrm>
          <a:solidFill>
            <a:schemeClr val="tx1">
              <a:lumMod val="50000"/>
              <a:lumOff val="50000"/>
            </a:schemeClr>
          </a:solidFill>
        </p:grpSpPr>
        <p:sp>
          <p:nvSpPr>
            <p:cNvPr id="21" name="Flowchart: Connector 24">
              <a:extLst>
                <a:ext uri="{FF2B5EF4-FFF2-40B4-BE49-F238E27FC236}">
                  <a16:creationId xmlns:a16="http://schemas.microsoft.com/office/drawing/2014/main" id="{C9DA8B8F-18B9-4CE8-855F-841AE8FA7642}"/>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22" name="Flowchart: Connector 4">
              <a:extLst>
                <a:ext uri="{FF2B5EF4-FFF2-40B4-BE49-F238E27FC236}">
                  <a16:creationId xmlns:a16="http://schemas.microsoft.com/office/drawing/2014/main" id="{DACFA19C-7607-47C0-8082-14ACE22BF158}"/>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University of Architecture, Civil Engineering and Geodesy</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Technical Infrastructure</a:t>
              </a:r>
              <a:endParaRPr lang="bg-BG" sz="1100" kern="1200" dirty="0">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dirty="0">
                  <a:effectLst>
                    <a:outerShdw blurRad="38100" dist="38100" dir="2700000" algn="tl">
                      <a:srgbClr val="000000">
                        <a:alpha val="43137"/>
                      </a:srgbClr>
                    </a:outerShdw>
                  </a:effectLst>
                </a:rPr>
                <a:t>Buildings &amp; Facilities</a:t>
              </a:r>
              <a:endParaRPr lang="bg-BG" sz="1100" kern="1200" dirty="0">
                <a:effectLst>
                  <a:outerShdw blurRad="38100" dist="38100" dir="2700000" algn="tl">
                    <a:srgbClr val="000000">
                      <a:alpha val="43137"/>
                    </a:srgbClr>
                  </a:outerShdw>
                </a:effectLst>
                <a:latin typeface="+mn-lt"/>
              </a:endParaRPr>
            </a:p>
          </p:txBody>
        </p:sp>
      </p:grpSp>
      <p:grpSp>
        <p:nvGrpSpPr>
          <p:cNvPr id="23" name="Group 26">
            <a:extLst>
              <a:ext uri="{FF2B5EF4-FFF2-40B4-BE49-F238E27FC236}">
                <a16:creationId xmlns:a16="http://schemas.microsoft.com/office/drawing/2014/main" id="{98C46427-0921-49F5-BCA7-310C4418FA75}"/>
              </a:ext>
            </a:extLst>
          </p:cNvPr>
          <p:cNvGrpSpPr/>
          <p:nvPr/>
        </p:nvGrpSpPr>
        <p:grpSpPr>
          <a:xfrm>
            <a:off x="4279665" y="1232663"/>
            <a:ext cx="1732820" cy="1669805"/>
            <a:chOff x="5124599" y="0"/>
            <a:chExt cx="1479400" cy="1279855"/>
          </a:xfrm>
          <a:solidFill>
            <a:srgbClr val="FF0000"/>
          </a:solidFill>
        </p:grpSpPr>
        <p:sp>
          <p:nvSpPr>
            <p:cNvPr id="24" name="Flowchart: Connector 27">
              <a:extLst>
                <a:ext uri="{FF2B5EF4-FFF2-40B4-BE49-F238E27FC236}">
                  <a16:creationId xmlns:a16="http://schemas.microsoft.com/office/drawing/2014/main" id="{AF138CD2-9A4B-4BD0-89A6-570CDC3CF6F4}"/>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25" name="Flowchart: Connector 4">
              <a:extLst>
                <a:ext uri="{FF2B5EF4-FFF2-40B4-BE49-F238E27FC236}">
                  <a16:creationId xmlns:a16="http://schemas.microsoft.com/office/drawing/2014/main" id="{A1F9AB1D-AADD-4C9F-8029-090FD8E31D13}"/>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Technical University of Sofia</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Energy Infrastructure</a:t>
              </a:r>
              <a:endParaRPr lang="bg-BG" sz="1100" kern="1200" dirty="0">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Manufacturing &amp; Process Industries</a:t>
              </a:r>
              <a:endParaRPr lang="bg-BG" sz="1100" kern="1200" dirty="0">
                <a:effectLst>
                  <a:outerShdw blurRad="38100" dist="38100" dir="2700000" algn="tl">
                    <a:srgbClr val="000000">
                      <a:alpha val="43137"/>
                    </a:srgbClr>
                  </a:outerShdw>
                </a:effectLst>
                <a:latin typeface="+mn-lt"/>
              </a:endParaRPr>
            </a:p>
          </p:txBody>
        </p:sp>
      </p:grpSp>
      <p:grpSp>
        <p:nvGrpSpPr>
          <p:cNvPr id="26" name="Group 29">
            <a:extLst>
              <a:ext uri="{FF2B5EF4-FFF2-40B4-BE49-F238E27FC236}">
                <a16:creationId xmlns:a16="http://schemas.microsoft.com/office/drawing/2014/main" id="{3C975386-2BC1-4787-912F-CD0A00AC4CC0}"/>
              </a:ext>
            </a:extLst>
          </p:cNvPr>
          <p:cNvGrpSpPr/>
          <p:nvPr/>
        </p:nvGrpSpPr>
        <p:grpSpPr>
          <a:xfrm>
            <a:off x="289847" y="3142432"/>
            <a:ext cx="1732820" cy="1669805"/>
            <a:chOff x="5124599" y="0"/>
            <a:chExt cx="1479400" cy="1279855"/>
          </a:xfrm>
          <a:solidFill>
            <a:schemeClr val="accent3">
              <a:lumMod val="50000"/>
            </a:schemeClr>
          </a:solidFill>
        </p:grpSpPr>
        <p:sp>
          <p:nvSpPr>
            <p:cNvPr id="27" name="Flowchart: Connector 30">
              <a:extLst>
                <a:ext uri="{FF2B5EF4-FFF2-40B4-BE49-F238E27FC236}">
                  <a16:creationId xmlns:a16="http://schemas.microsoft.com/office/drawing/2014/main" id="{B794056D-A84F-4AF1-8FC2-611F3C5FF203}"/>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28" name="Flowchart: Connector 4">
              <a:extLst>
                <a:ext uri="{FF2B5EF4-FFF2-40B4-BE49-F238E27FC236}">
                  <a16:creationId xmlns:a16="http://schemas.microsoft.com/office/drawing/2014/main" id="{A20496EF-9DEC-4636-9B19-1EAD7741D089}"/>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University of Forest Engineering</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err="1">
                  <a:effectLst>
                    <a:outerShdw blurRad="38100" dist="38100" dir="2700000" algn="tl">
                      <a:srgbClr val="000000">
                        <a:alpha val="43137"/>
                      </a:srgbClr>
                    </a:outerShdw>
                  </a:effectLst>
                  <a:latin typeface="+mn-lt"/>
                </a:rPr>
                <a:t>Landschaft</a:t>
              </a:r>
              <a:r>
                <a:rPr lang="en-US" sz="1100" kern="1200" dirty="0">
                  <a:effectLst>
                    <a:outerShdw blurRad="38100" dist="38100" dir="2700000" algn="tl">
                      <a:srgbClr val="000000">
                        <a:alpha val="43137"/>
                      </a:srgbClr>
                    </a:outerShdw>
                  </a:effectLst>
                  <a:latin typeface="+mn-lt"/>
                </a:rPr>
                <a:t> Architecture</a:t>
              </a:r>
              <a:endParaRPr lang="bg-BG" sz="1100" kern="1200" dirty="0">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Environment and Forest</a:t>
              </a:r>
              <a:endParaRPr lang="bg-BG" sz="1100" kern="1200" dirty="0">
                <a:effectLst>
                  <a:outerShdw blurRad="38100" dist="38100" dir="2700000" algn="tl">
                    <a:srgbClr val="000000">
                      <a:alpha val="43137"/>
                    </a:srgbClr>
                  </a:outerShdw>
                </a:effectLst>
                <a:latin typeface="+mn-lt"/>
              </a:endParaRPr>
            </a:p>
          </p:txBody>
        </p:sp>
      </p:grpSp>
      <p:grpSp>
        <p:nvGrpSpPr>
          <p:cNvPr id="29" name="Group 32">
            <a:extLst>
              <a:ext uri="{FF2B5EF4-FFF2-40B4-BE49-F238E27FC236}">
                <a16:creationId xmlns:a16="http://schemas.microsoft.com/office/drawing/2014/main" id="{CA926470-5EA4-4C8F-8045-06408E36F418}"/>
              </a:ext>
            </a:extLst>
          </p:cNvPr>
          <p:cNvGrpSpPr/>
          <p:nvPr/>
        </p:nvGrpSpPr>
        <p:grpSpPr>
          <a:xfrm>
            <a:off x="272480" y="5071563"/>
            <a:ext cx="1732820" cy="1669805"/>
            <a:chOff x="5124599" y="0"/>
            <a:chExt cx="1479400" cy="1279855"/>
          </a:xfrm>
          <a:solidFill>
            <a:schemeClr val="accent4"/>
          </a:solidFill>
        </p:grpSpPr>
        <p:sp>
          <p:nvSpPr>
            <p:cNvPr id="30" name="Flowchart: Connector 33">
              <a:extLst>
                <a:ext uri="{FF2B5EF4-FFF2-40B4-BE49-F238E27FC236}">
                  <a16:creationId xmlns:a16="http://schemas.microsoft.com/office/drawing/2014/main" id="{4BB8E6E4-ECEB-4DE7-9853-5662B639F44A}"/>
                </a:ext>
              </a:extLst>
            </p:cNvPr>
            <p:cNvSpPr/>
            <p:nvPr/>
          </p:nvSpPr>
          <p:spPr>
            <a:xfrm>
              <a:off x="5124599" y="0"/>
              <a:ext cx="1479400" cy="1279855"/>
            </a:xfrm>
            <a:prstGeom prst="flowChartConnector">
              <a:avLst/>
            </a:prstGeom>
            <a:grp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31" name="Flowchart: Connector 4">
              <a:extLst>
                <a:ext uri="{FF2B5EF4-FFF2-40B4-BE49-F238E27FC236}">
                  <a16:creationId xmlns:a16="http://schemas.microsoft.com/office/drawing/2014/main" id="{01B22C2C-3DEF-4C06-9F63-88A2381AB17C}"/>
                </a:ext>
              </a:extLst>
            </p:cNvPr>
            <p:cNvSpPr/>
            <p:nvPr/>
          </p:nvSpPr>
          <p:spPr>
            <a:xfrm>
              <a:off x="5341252" y="187430"/>
              <a:ext cx="1046094" cy="90499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Sofia University</a:t>
              </a:r>
              <a:endParaRPr lang="bg-BG" sz="1100" b="1" kern="1200" dirty="0">
                <a:solidFill>
                  <a:srgbClr val="FFFF00"/>
                </a:solidFill>
                <a:effectLst>
                  <a:outerShdw blurRad="38100" dist="38100" dir="2700000" algn="tl">
                    <a:srgbClr val="000000">
                      <a:alpha val="43137"/>
                    </a:srgbClr>
                  </a:outerShdw>
                </a:effectLst>
                <a:latin typeface="+mn-lt"/>
              </a:endParaRPr>
            </a:p>
            <a:p>
              <a:pPr algn="ctr" defTabSz="533400">
                <a:lnSpc>
                  <a:spcPct val="90000"/>
                </a:lnSpc>
                <a:spcAft>
                  <a:spcPct val="35000"/>
                </a:spcAft>
              </a:pPr>
              <a:r>
                <a:rPr lang="en-US" sz="1100" dirty="0">
                  <a:effectLst>
                    <a:outerShdw blurRad="38100" dist="38100" dir="2700000" algn="tl">
                      <a:srgbClr val="000000">
                        <a:alpha val="43137"/>
                      </a:srgbClr>
                    </a:outerShdw>
                  </a:effectLst>
                </a:rPr>
                <a:t>Clusters &amp; Competitiveness</a:t>
              </a:r>
              <a:endParaRPr lang="bg-BG" sz="1100" dirty="0">
                <a:effectLst>
                  <a:outerShdw blurRad="38100" dist="38100" dir="2700000" algn="tl">
                    <a:srgbClr val="000000">
                      <a:alpha val="43137"/>
                    </a:srgbClr>
                  </a:outerShdw>
                </a:effectLst>
              </a:endParaRPr>
            </a:p>
            <a:p>
              <a:pPr lvl="0" algn="ctr" defTabSz="533400">
                <a:lnSpc>
                  <a:spcPct val="90000"/>
                </a:lnSpc>
                <a:spcBef>
                  <a:spcPct val="0"/>
                </a:spcBef>
                <a:spcAft>
                  <a:spcPct val="35000"/>
                </a:spcAft>
              </a:pPr>
              <a:r>
                <a:rPr lang="en-US" sz="1100" dirty="0">
                  <a:effectLst>
                    <a:outerShdw blurRad="38100" dist="38100" dir="2700000" algn="tl">
                      <a:srgbClr val="000000">
                        <a:alpha val="43137"/>
                      </a:srgbClr>
                    </a:outerShdw>
                  </a:effectLst>
                </a:rPr>
                <a:t>Public-Private Partnerships</a:t>
              </a:r>
              <a:endParaRPr lang="bg-BG" sz="1100" dirty="0">
                <a:effectLst>
                  <a:outerShdw blurRad="38100" dist="38100" dir="2700000" algn="tl">
                    <a:srgbClr val="000000">
                      <a:alpha val="43137"/>
                    </a:srgbClr>
                  </a:outerShdw>
                </a:effectLst>
              </a:endParaRPr>
            </a:p>
          </p:txBody>
        </p:sp>
      </p:grpSp>
      <p:grpSp>
        <p:nvGrpSpPr>
          <p:cNvPr id="32" name="Group 35">
            <a:extLst>
              <a:ext uri="{FF2B5EF4-FFF2-40B4-BE49-F238E27FC236}">
                <a16:creationId xmlns:a16="http://schemas.microsoft.com/office/drawing/2014/main" id="{7544C49B-F0C8-4E4E-A702-3D7405498C82}"/>
              </a:ext>
            </a:extLst>
          </p:cNvPr>
          <p:cNvGrpSpPr/>
          <p:nvPr/>
        </p:nvGrpSpPr>
        <p:grpSpPr>
          <a:xfrm>
            <a:off x="2284756" y="5071563"/>
            <a:ext cx="1732820" cy="1669805"/>
            <a:chOff x="5124599" y="0"/>
            <a:chExt cx="1479400" cy="1279855"/>
          </a:xfrm>
        </p:grpSpPr>
        <p:sp>
          <p:nvSpPr>
            <p:cNvPr id="33" name="Flowchart: Connector 36">
              <a:extLst>
                <a:ext uri="{FF2B5EF4-FFF2-40B4-BE49-F238E27FC236}">
                  <a16:creationId xmlns:a16="http://schemas.microsoft.com/office/drawing/2014/main" id="{16971072-C9E3-42A4-A660-23081BE5AF62}"/>
                </a:ext>
              </a:extLst>
            </p:cNvPr>
            <p:cNvSpPr/>
            <p:nvPr/>
          </p:nvSpPr>
          <p:spPr>
            <a:xfrm>
              <a:off x="5124599" y="0"/>
              <a:ext cx="1479400" cy="1279855"/>
            </a:xfrm>
            <a:prstGeom prst="flowChartConnector">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34" name="Flowchart: Connector 4">
              <a:extLst>
                <a:ext uri="{FF2B5EF4-FFF2-40B4-BE49-F238E27FC236}">
                  <a16:creationId xmlns:a16="http://schemas.microsoft.com/office/drawing/2014/main" id="{3C16F63A-6859-4973-8BDD-9204828A5A88}"/>
                </a:ext>
              </a:extLst>
            </p:cNvPr>
            <p:cNvSpPr/>
            <p:nvPr/>
          </p:nvSpPr>
          <p:spPr>
            <a:xfrm>
              <a:off x="5341252" y="187430"/>
              <a:ext cx="1046094" cy="90499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100" b="1" kern="1200" dirty="0">
                  <a:solidFill>
                    <a:srgbClr val="FFFF00"/>
                  </a:solidFill>
                  <a:effectLst>
                    <a:outerShdw blurRad="38100" dist="38100" dir="2700000" algn="tl">
                      <a:srgbClr val="000000">
                        <a:alpha val="43137"/>
                      </a:srgbClr>
                    </a:outerShdw>
                  </a:effectLst>
                  <a:latin typeface="+mn-lt"/>
                </a:rPr>
                <a:t>University of National &amp; World Economy</a:t>
              </a:r>
              <a:endParaRPr lang="bg-BG" sz="1100" b="1" kern="1200" dirty="0">
                <a:solidFill>
                  <a:srgbClr val="FFFF00"/>
                </a:solidFill>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Regional Economy</a:t>
              </a:r>
              <a:endParaRPr lang="bg-BG" sz="1100" kern="1200" dirty="0">
                <a:effectLst>
                  <a:outerShdw blurRad="38100" dist="38100" dir="2700000" algn="tl">
                    <a:srgbClr val="000000">
                      <a:alpha val="43137"/>
                    </a:srgbClr>
                  </a:outerShdw>
                </a:effectLst>
                <a:latin typeface="+mn-lt"/>
              </a:endParaRPr>
            </a:p>
            <a:p>
              <a:pPr lvl="0" algn="ctr" defTabSz="53340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mn-lt"/>
                </a:rPr>
                <a:t>Transport &amp; Logistics</a:t>
              </a:r>
              <a:endParaRPr lang="bg-BG" sz="1100" kern="1200" dirty="0">
                <a:effectLst>
                  <a:outerShdw blurRad="38100" dist="38100" dir="2700000" algn="tl">
                    <a:srgbClr val="000000">
                      <a:alpha val="43137"/>
                    </a:srgbClr>
                  </a:outerShdw>
                </a:effectLst>
                <a:latin typeface="+mn-lt"/>
              </a:endParaRPr>
            </a:p>
          </p:txBody>
        </p:sp>
      </p:grpSp>
      <p:grpSp>
        <p:nvGrpSpPr>
          <p:cNvPr id="35" name="Group 38">
            <a:extLst>
              <a:ext uri="{FF2B5EF4-FFF2-40B4-BE49-F238E27FC236}">
                <a16:creationId xmlns:a16="http://schemas.microsoft.com/office/drawing/2014/main" id="{74DA9E4E-DBC4-4C11-8085-FA436FB0E16E}"/>
              </a:ext>
            </a:extLst>
          </p:cNvPr>
          <p:cNvGrpSpPr/>
          <p:nvPr/>
        </p:nvGrpSpPr>
        <p:grpSpPr>
          <a:xfrm>
            <a:off x="1750449" y="2683257"/>
            <a:ext cx="2314822" cy="2191529"/>
            <a:chOff x="1765542" y="809010"/>
            <a:chExt cx="3030943" cy="3030879"/>
          </a:xfrm>
          <a:scene3d>
            <a:camera prst="orthographicFront"/>
            <a:lightRig rig="flat" dir="t"/>
          </a:scene3d>
        </p:grpSpPr>
        <p:sp>
          <p:nvSpPr>
            <p:cNvPr id="36" name="Oval 39">
              <a:extLst>
                <a:ext uri="{FF2B5EF4-FFF2-40B4-BE49-F238E27FC236}">
                  <a16:creationId xmlns:a16="http://schemas.microsoft.com/office/drawing/2014/main" id="{CAE5745E-1F7F-4BD2-955D-E1B8555D7E26}"/>
                </a:ext>
              </a:extLst>
            </p:cNvPr>
            <p:cNvSpPr/>
            <p:nvPr/>
          </p:nvSpPr>
          <p:spPr>
            <a:xfrm>
              <a:off x="2402695" y="1321351"/>
              <a:ext cx="2393790" cy="2518538"/>
            </a:xfrm>
            <a:prstGeom prst="ellipse">
              <a:avLst/>
            </a:prstGeom>
            <a:gradFill>
              <a:gsLst>
                <a:gs pos="0">
                  <a:schemeClr val="accent3">
                    <a:lumMod val="50000"/>
                  </a:schemeClr>
                </a:gs>
                <a:gs pos="80000">
                  <a:schemeClr val="accent3">
                    <a:lumMod val="75000"/>
                  </a:schemeClr>
                </a:gs>
                <a:gs pos="100000">
                  <a:schemeClr val="accent3"/>
                </a:gs>
              </a:gsLst>
            </a:gradFill>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nchor="ctr"/>
            <a:lstStyle/>
            <a:p>
              <a:pPr algn="ctr"/>
              <a:r>
                <a:rPr lang="en-US" sz="1400" dirty="0">
                  <a:effectLst>
                    <a:outerShdw blurRad="38100" dist="38100" dir="2700000" algn="tl">
                      <a:srgbClr val="000000">
                        <a:alpha val="43137"/>
                      </a:srgbClr>
                    </a:outerShdw>
                  </a:effectLst>
                </a:rPr>
                <a:t>Industrial Cluster </a:t>
              </a:r>
              <a:r>
                <a:rPr lang="en-US" sz="1400" b="1" dirty="0">
                  <a:solidFill>
                    <a:srgbClr val="FFFF00"/>
                  </a:solidFill>
                  <a:effectLst>
                    <a:outerShdw blurRad="38100" dist="38100" dir="2700000" algn="tl">
                      <a:srgbClr val="000000">
                        <a:alpha val="43137"/>
                      </a:srgbClr>
                    </a:outerShdw>
                  </a:effectLst>
                </a:rPr>
                <a:t>SREDNOGORIE</a:t>
              </a:r>
              <a:endParaRPr lang="bg-BG" sz="1400" b="1" dirty="0">
                <a:solidFill>
                  <a:srgbClr val="FFFF00"/>
                </a:solidFill>
                <a:effectLst>
                  <a:outerShdw blurRad="38100" dist="38100" dir="2700000" algn="tl">
                    <a:srgbClr val="000000">
                      <a:alpha val="43137"/>
                    </a:srgbClr>
                  </a:outerShdw>
                </a:effectLst>
              </a:endParaRPr>
            </a:p>
          </p:txBody>
        </p:sp>
        <p:sp>
          <p:nvSpPr>
            <p:cNvPr id="37" name="Oval 4">
              <a:extLst>
                <a:ext uri="{FF2B5EF4-FFF2-40B4-BE49-F238E27FC236}">
                  <a16:creationId xmlns:a16="http://schemas.microsoft.com/office/drawing/2014/main" id="{07993EF9-F82D-4CEC-9CB9-A7A064C7B0FB}"/>
                </a:ext>
              </a:extLst>
            </p:cNvPr>
            <p:cNvSpPr/>
            <p:nvPr/>
          </p:nvSpPr>
          <p:spPr>
            <a:xfrm>
              <a:off x="1765542" y="809010"/>
              <a:ext cx="2510914" cy="251086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endParaRPr lang="bg-BG" sz="6500" kern="1200"/>
            </a:p>
          </p:txBody>
        </p:sp>
      </p:grpSp>
      <p:pic>
        <p:nvPicPr>
          <p:cNvPr id="5124" name="Picture 4" descr="http://www.bmgk-bg.org/content/fm/8/1859/gallery_IMG_3229.JPG">
            <a:extLst>
              <a:ext uri="{FF2B5EF4-FFF2-40B4-BE49-F238E27FC236}">
                <a16:creationId xmlns:a16="http://schemas.microsoft.com/office/drawing/2014/main" id="{487BAF33-7860-4FAF-A762-719523751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294" y="1221919"/>
            <a:ext cx="3561745" cy="23744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6" name="Picture 6" descr="Ð¡Ð²ÑÑÐ·Ð°Ð½Ð¾ Ð¸Ð·Ð¾Ð±ÑÐ°Ð¶ÐµÐ½Ð¸Ðµ">
            <a:extLst>
              <a:ext uri="{FF2B5EF4-FFF2-40B4-BE49-F238E27FC236}">
                <a16:creationId xmlns:a16="http://schemas.microsoft.com/office/drawing/2014/main" id="{5DB5FD39-0CD3-45BE-8077-88D9BE3A66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2631" y="3748372"/>
            <a:ext cx="3561746" cy="21770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425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.EDU VECTORS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22</a:t>
            </a:fld>
            <a:endParaRPr lang="en-US" dirty="0">
              <a:solidFill>
                <a:schemeClr val="bg1"/>
              </a:solidFill>
            </a:endParaRPr>
          </a:p>
        </p:txBody>
      </p:sp>
      <p:grpSp>
        <p:nvGrpSpPr>
          <p:cNvPr id="10" name="Group 33">
            <a:extLst>
              <a:ext uri="{FF2B5EF4-FFF2-40B4-BE49-F238E27FC236}">
                <a16:creationId xmlns:a16="http://schemas.microsoft.com/office/drawing/2014/main" id="{604EEBF7-8F31-4E0B-AF5B-E26D0EC69BCF}"/>
              </a:ext>
            </a:extLst>
          </p:cNvPr>
          <p:cNvGrpSpPr/>
          <p:nvPr/>
        </p:nvGrpSpPr>
        <p:grpSpPr>
          <a:xfrm>
            <a:off x="5910967" y="3078263"/>
            <a:ext cx="1805263" cy="1561625"/>
            <a:chOff x="2399158" y="1420300"/>
            <a:chExt cx="1805263" cy="1561625"/>
          </a:xfrm>
          <a:scene3d>
            <a:camera prst="orthographicFront"/>
            <a:lightRig rig="flat" dir="t"/>
          </a:scene3d>
        </p:grpSpPr>
        <p:sp>
          <p:nvSpPr>
            <p:cNvPr id="11" name="Hexagon 52">
              <a:extLst>
                <a:ext uri="{FF2B5EF4-FFF2-40B4-BE49-F238E27FC236}">
                  <a16:creationId xmlns:a16="http://schemas.microsoft.com/office/drawing/2014/main" id="{6B587CF0-39F0-43C0-9548-B496B5D904F5}"/>
                </a:ext>
              </a:extLst>
            </p:cNvPr>
            <p:cNvSpPr/>
            <p:nvPr/>
          </p:nvSpPr>
          <p:spPr>
            <a:xfrm>
              <a:off x="2399158" y="1420300"/>
              <a:ext cx="1805263" cy="156162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Hexagon 4">
              <a:extLst>
                <a:ext uri="{FF2B5EF4-FFF2-40B4-BE49-F238E27FC236}">
                  <a16:creationId xmlns:a16="http://schemas.microsoft.com/office/drawing/2014/main" id="{23579F3E-7E02-49AD-A09F-9C356A1CE3CC}"/>
                </a:ext>
              </a:extLst>
            </p:cNvPr>
            <p:cNvSpPr/>
            <p:nvPr/>
          </p:nvSpPr>
          <p:spPr>
            <a:xfrm>
              <a:off x="2698315" y="1679083"/>
              <a:ext cx="1206949" cy="1044059"/>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b="1" dirty="0">
                  <a:solidFill>
                    <a:srgbClr val="FFFF00"/>
                  </a:solidFill>
                </a:rPr>
                <a:t>Mining &amp; Metals</a:t>
              </a:r>
              <a:endParaRPr lang="bg-BG" sz="1200" b="1" dirty="0">
                <a:solidFill>
                  <a:srgbClr val="FFFF00"/>
                </a:solidFill>
              </a:endParaRPr>
            </a:p>
          </p:txBody>
        </p:sp>
      </p:grpSp>
      <p:grpSp>
        <p:nvGrpSpPr>
          <p:cNvPr id="14" name="Group 34">
            <a:extLst>
              <a:ext uri="{FF2B5EF4-FFF2-40B4-BE49-F238E27FC236}">
                <a16:creationId xmlns:a16="http://schemas.microsoft.com/office/drawing/2014/main" id="{1117AF7F-EFB3-485A-BB31-50D02FB1C8E2}"/>
              </a:ext>
            </a:extLst>
          </p:cNvPr>
          <p:cNvGrpSpPr/>
          <p:nvPr/>
        </p:nvGrpSpPr>
        <p:grpSpPr>
          <a:xfrm>
            <a:off x="6077258" y="1657963"/>
            <a:ext cx="1479400" cy="1279855"/>
            <a:chOff x="2565449" y="0"/>
            <a:chExt cx="1479400" cy="1279855"/>
          </a:xfrm>
          <a:scene3d>
            <a:camera prst="orthographicFront"/>
            <a:lightRig rig="flat" dir="t"/>
          </a:scene3d>
        </p:grpSpPr>
        <p:sp>
          <p:nvSpPr>
            <p:cNvPr id="15" name="Hexagon 50">
              <a:extLst>
                <a:ext uri="{FF2B5EF4-FFF2-40B4-BE49-F238E27FC236}">
                  <a16:creationId xmlns:a16="http://schemas.microsoft.com/office/drawing/2014/main" id="{4EA5BC4B-AE1F-49A9-BA8B-841A1D98CFA1}"/>
                </a:ext>
              </a:extLst>
            </p:cNvPr>
            <p:cNvSpPr/>
            <p:nvPr/>
          </p:nvSpPr>
          <p:spPr>
            <a:xfrm>
              <a:off x="2565449" y="0"/>
              <a:ext cx="1479400" cy="127985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6" name="Hexagon 6">
              <a:extLst>
                <a:ext uri="{FF2B5EF4-FFF2-40B4-BE49-F238E27FC236}">
                  <a16:creationId xmlns:a16="http://schemas.microsoft.com/office/drawing/2014/main" id="{EE7A2EF3-B61D-480F-9901-B2260246E30D}"/>
                </a:ext>
              </a:extLst>
            </p:cNvPr>
            <p:cNvSpPr/>
            <p:nvPr/>
          </p:nvSpPr>
          <p:spPr>
            <a:xfrm>
              <a:off x="2810617" y="212099"/>
              <a:ext cx="989064" cy="855657"/>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dirty="0"/>
                <a:t>Environment</a:t>
              </a:r>
              <a:endParaRPr lang="bg-BG" sz="1200" dirty="0"/>
            </a:p>
          </p:txBody>
        </p:sp>
      </p:grpSp>
      <p:grpSp>
        <p:nvGrpSpPr>
          <p:cNvPr id="17" name="Group 35">
            <a:extLst>
              <a:ext uri="{FF2B5EF4-FFF2-40B4-BE49-F238E27FC236}">
                <a16:creationId xmlns:a16="http://schemas.microsoft.com/office/drawing/2014/main" id="{B5D803D2-E83E-40FE-90BD-4285E91550E9}"/>
              </a:ext>
            </a:extLst>
          </p:cNvPr>
          <p:cNvGrpSpPr/>
          <p:nvPr/>
        </p:nvGrpSpPr>
        <p:grpSpPr>
          <a:xfrm>
            <a:off x="7434040" y="2445159"/>
            <a:ext cx="1479400" cy="1279855"/>
            <a:chOff x="3922231" y="787196"/>
            <a:chExt cx="1479400" cy="1279855"/>
          </a:xfrm>
          <a:scene3d>
            <a:camera prst="orthographicFront"/>
            <a:lightRig rig="flat" dir="t"/>
          </a:scene3d>
        </p:grpSpPr>
        <p:sp>
          <p:nvSpPr>
            <p:cNvPr id="18" name="Hexagon 48">
              <a:extLst>
                <a:ext uri="{FF2B5EF4-FFF2-40B4-BE49-F238E27FC236}">
                  <a16:creationId xmlns:a16="http://schemas.microsoft.com/office/drawing/2014/main" id="{C6CD6BBF-5E7C-4A0B-B7F7-12B541E9B3A0}"/>
                </a:ext>
              </a:extLst>
            </p:cNvPr>
            <p:cNvSpPr/>
            <p:nvPr/>
          </p:nvSpPr>
          <p:spPr>
            <a:xfrm>
              <a:off x="3922231" y="787196"/>
              <a:ext cx="1479400" cy="127985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9" name="Hexagon 8">
              <a:extLst>
                <a:ext uri="{FF2B5EF4-FFF2-40B4-BE49-F238E27FC236}">
                  <a16:creationId xmlns:a16="http://schemas.microsoft.com/office/drawing/2014/main" id="{880128C7-7BF2-4E63-96A6-58D423699525}"/>
                </a:ext>
              </a:extLst>
            </p:cNvPr>
            <p:cNvSpPr/>
            <p:nvPr/>
          </p:nvSpPr>
          <p:spPr>
            <a:xfrm>
              <a:off x="4167399" y="999295"/>
              <a:ext cx="989064" cy="855657"/>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dirty="0"/>
                <a:t>Chemistry</a:t>
              </a:r>
              <a:endParaRPr lang="bg-BG" sz="1200" dirty="0"/>
            </a:p>
          </p:txBody>
        </p:sp>
      </p:grpSp>
      <p:grpSp>
        <p:nvGrpSpPr>
          <p:cNvPr id="20" name="Group 36">
            <a:extLst>
              <a:ext uri="{FF2B5EF4-FFF2-40B4-BE49-F238E27FC236}">
                <a16:creationId xmlns:a16="http://schemas.microsoft.com/office/drawing/2014/main" id="{6AD1C17C-C6D7-4363-AB42-03608EBAE684}"/>
              </a:ext>
            </a:extLst>
          </p:cNvPr>
          <p:cNvGrpSpPr/>
          <p:nvPr/>
        </p:nvGrpSpPr>
        <p:grpSpPr>
          <a:xfrm>
            <a:off x="7434040" y="3992697"/>
            <a:ext cx="1479400" cy="1279855"/>
            <a:chOff x="3922231" y="2334734"/>
            <a:chExt cx="1479400" cy="1279855"/>
          </a:xfrm>
          <a:scene3d>
            <a:camera prst="orthographicFront"/>
            <a:lightRig rig="flat" dir="t"/>
          </a:scene3d>
        </p:grpSpPr>
        <p:sp>
          <p:nvSpPr>
            <p:cNvPr id="21" name="Hexagon 46">
              <a:extLst>
                <a:ext uri="{FF2B5EF4-FFF2-40B4-BE49-F238E27FC236}">
                  <a16:creationId xmlns:a16="http://schemas.microsoft.com/office/drawing/2014/main" id="{DDB10A90-62B2-40B2-AD23-6994DC62098F}"/>
                </a:ext>
              </a:extLst>
            </p:cNvPr>
            <p:cNvSpPr/>
            <p:nvPr/>
          </p:nvSpPr>
          <p:spPr>
            <a:xfrm>
              <a:off x="3922231" y="2334734"/>
              <a:ext cx="1479400" cy="127985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2" name="Hexagon 10">
              <a:extLst>
                <a:ext uri="{FF2B5EF4-FFF2-40B4-BE49-F238E27FC236}">
                  <a16:creationId xmlns:a16="http://schemas.microsoft.com/office/drawing/2014/main" id="{0BE546B1-5242-41B2-844F-6BE2EF7EE211}"/>
                </a:ext>
              </a:extLst>
            </p:cNvPr>
            <p:cNvSpPr/>
            <p:nvPr/>
          </p:nvSpPr>
          <p:spPr>
            <a:xfrm>
              <a:off x="4167399" y="2546833"/>
              <a:ext cx="989064" cy="855657"/>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dirty="0"/>
                <a:t>Metallurgy</a:t>
              </a:r>
              <a:endParaRPr lang="bg-BG" sz="1200" dirty="0"/>
            </a:p>
          </p:txBody>
        </p:sp>
      </p:grpSp>
      <p:grpSp>
        <p:nvGrpSpPr>
          <p:cNvPr id="23" name="Group 37">
            <a:extLst>
              <a:ext uri="{FF2B5EF4-FFF2-40B4-BE49-F238E27FC236}">
                <a16:creationId xmlns:a16="http://schemas.microsoft.com/office/drawing/2014/main" id="{24B51868-5B2D-4920-A172-9096BD2E0FF4}"/>
              </a:ext>
            </a:extLst>
          </p:cNvPr>
          <p:cNvGrpSpPr/>
          <p:nvPr/>
        </p:nvGrpSpPr>
        <p:grpSpPr>
          <a:xfrm>
            <a:off x="6077258" y="4780774"/>
            <a:ext cx="1479400" cy="1279855"/>
            <a:chOff x="2565449" y="3122811"/>
            <a:chExt cx="1479400" cy="1279855"/>
          </a:xfrm>
          <a:scene3d>
            <a:camera prst="orthographicFront"/>
            <a:lightRig rig="flat" dir="t"/>
          </a:scene3d>
        </p:grpSpPr>
        <p:sp>
          <p:nvSpPr>
            <p:cNvPr id="24" name="Hexagon 44">
              <a:extLst>
                <a:ext uri="{FF2B5EF4-FFF2-40B4-BE49-F238E27FC236}">
                  <a16:creationId xmlns:a16="http://schemas.microsoft.com/office/drawing/2014/main" id="{FC179EF8-32F3-4AFA-8642-CED09A03D1A9}"/>
                </a:ext>
              </a:extLst>
            </p:cNvPr>
            <p:cNvSpPr/>
            <p:nvPr/>
          </p:nvSpPr>
          <p:spPr>
            <a:xfrm>
              <a:off x="2565449" y="3122811"/>
              <a:ext cx="1479400" cy="127985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5" name="Hexagon 12">
              <a:extLst>
                <a:ext uri="{FF2B5EF4-FFF2-40B4-BE49-F238E27FC236}">
                  <a16:creationId xmlns:a16="http://schemas.microsoft.com/office/drawing/2014/main" id="{E87149A8-6FDF-4E82-9D0E-FDE1D2362504}"/>
                </a:ext>
              </a:extLst>
            </p:cNvPr>
            <p:cNvSpPr/>
            <p:nvPr/>
          </p:nvSpPr>
          <p:spPr>
            <a:xfrm>
              <a:off x="2810617" y="3334910"/>
              <a:ext cx="989064" cy="855657"/>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dirty="0"/>
                <a:t>Infrastructure</a:t>
              </a:r>
              <a:endParaRPr lang="bg-BG" sz="1200" dirty="0"/>
            </a:p>
          </p:txBody>
        </p:sp>
      </p:grpSp>
      <p:grpSp>
        <p:nvGrpSpPr>
          <p:cNvPr id="26" name="Group 38">
            <a:extLst>
              <a:ext uri="{FF2B5EF4-FFF2-40B4-BE49-F238E27FC236}">
                <a16:creationId xmlns:a16="http://schemas.microsoft.com/office/drawing/2014/main" id="{BACF579B-3A9C-4047-B7A2-9F088A9C32F8}"/>
              </a:ext>
            </a:extLst>
          </p:cNvPr>
          <p:cNvGrpSpPr/>
          <p:nvPr/>
        </p:nvGrpSpPr>
        <p:grpSpPr>
          <a:xfrm>
            <a:off x="4714177" y="3993577"/>
            <a:ext cx="1479400" cy="1279855"/>
            <a:chOff x="1202368" y="2335614"/>
            <a:chExt cx="1479400" cy="1279855"/>
          </a:xfrm>
          <a:scene3d>
            <a:camera prst="orthographicFront"/>
            <a:lightRig rig="flat" dir="t"/>
          </a:scene3d>
        </p:grpSpPr>
        <p:sp>
          <p:nvSpPr>
            <p:cNvPr id="27" name="Hexagon 42">
              <a:extLst>
                <a:ext uri="{FF2B5EF4-FFF2-40B4-BE49-F238E27FC236}">
                  <a16:creationId xmlns:a16="http://schemas.microsoft.com/office/drawing/2014/main" id="{95ABBF90-2BAE-4D58-B2A3-4AD7AC5726F4}"/>
                </a:ext>
              </a:extLst>
            </p:cNvPr>
            <p:cNvSpPr/>
            <p:nvPr/>
          </p:nvSpPr>
          <p:spPr>
            <a:xfrm>
              <a:off x="1202368" y="2335614"/>
              <a:ext cx="1479400" cy="127985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8" name="Hexagon 14">
              <a:extLst>
                <a:ext uri="{FF2B5EF4-FFF2-40B4-BE49-F238E27FC236}">
                  <a16:creationId xmlns:a16="http://schemas.microsoft.com/office/drawing/2014/main" id="{4E2FAD16-488C-4ADA-9B42-9BBBE81FA3D2}"/>
                </a:ext>
              </a:extLst>
            </p:cNvPr>
            <p:cNvSpPr/>
            <p:nvPr/>
          </p:nvSpPr>
          <p:spPr>
            <a:xfrm>
              <a:off x="1447536" y="2547713"/>
              <a:ext cx="989064" cy="855657"/>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dirty="0"/>
                <a:t>Geology</a:t>
              </a:r>
              <a:endParaRPr lang="bg-BG" sz="1200" dirty="0"/>
            </a:p>
          </p:txBody>
        </p:sp>
      </p:grpSp>
      <p:grpSp>
        <p:nvGrpSpPr>
          <p:cNvPr id="29" name="Group 39">
            <a:extLst>
              <a:ext uri="{FF2B5EF4-FFF2-40B4-BE49-F238E27FC236}">
                <a16:creationId xmlns:a16="http://schemas.microsoft.com/office/drawing/2014/main" id="{A7F04A3A-A03A-4D5D-8D7B-93AF32F35149}"/>
              </a:ext>
            </a:extLst>
          </p:cNvPr>
          <p:cNvGrpSpPr/>
          <p:nvPr/>
        </p:nvGrpSpPr>
        <p:grpSpPr>
          <a:xfrm>
            <a:off x="4714177" y="2443398"/>
            <a:ext cx="1479400" cy="1279855"/>
            <a:chOff x="1202368" y="785435"/>
            <a:chExt cx="1479400" cy="1279855"/>
          </a:xfrm>
          <a:scene3d>
            <a:camera prst="orthographicFront"/>
            <a:lightRig rig="flat" dir="t"/>
          </a:scene3d>
        </p:grpSpPr>
        <p:sp>
          <p:nvSpPr>
            <p:cNvPr id="30" name="Hexagon 40">
              <a:extLst>
                <a:ext uri="{FF2B5EF4-FFF2-40B4-BE49-F238E27FC236}">
                  <a16:creationId xmlns:a16="http://schemas.microsoft.com/office/drawing/2014/main" id="{04561FAF-61D4-4E8B-B789-CD6C4E46243E}"/>
                </a:ext>
              </a:extLst>
            </p:cNvPr>
            <p:cNvSpPr/>
            <p:nvPr/>
          </p:nvSpPr>
          <p:spPr>
            <a:xfrm>
              <a:off x="1202368" y="785435"/>
              <a:ext cx="1479400" cy="1279855"/>
            </a:xfrm>
            <a:prstGeom prst="hexagon">
              <a:avLst>
                <a:gd name="adj" fmla="val 28570"/>
                <a:gd name="vf" fmla="val 11547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1" name="Hexagon 16">
              <a:extLst>
                <a:ext uri="{FF2B5EF4-FFF2-40B4-BE49-F238E27FC236}">
                  <a16:creationId xmlns:a16="http://schemas.microsoft.com/office/drawing/2014/main" id="{A4FD503C-404C-494E-B385-96EC098BE107}"/>
                </a:ext>
              </a:extLst>
            </p:cNvPr>
            <p:cNvSpPr/>
            <p:nvPr/>
          </p:nvSpPr>
          <p:spPr>
            <a:xfrm>
              <a:off x="1447536" y="997534"/>
              <a:ext cx="989064" cy="855657"/>
            </a:xfrm>
            <a:prstGeom prst="rect">
              <a:avLst/>
            </a:prstGeom>
            <a:sp3d/>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eaLnBrk="1" hangingPunct="1">
                <a:lnSpc>
                  <a:spcPct val="90000"/>
                </a:lnSpc>
                <a:spcAft>
                  <a:spcPct val="35000"/>
                </a:spcAft>
                <a:defRPr/>
              </a:pPr>
              <a:r>
                <a:rPr lang="en-US" sz="1200" dirty="0"/>
                <a:t>Energy</a:t>
              </a:r>
              <a:endParaRPr lang="bg-BG" sz="1200" dirty="0"/>
            </a:p>
          </p:txBody>
        </p:sp>
      </p:grpSp>
      <p:graphicFrame>
        <p:nvGraphicFramePr>
          <p:cNvPr id="32" name="Diagram 3">
            <a:extLst>
              <a:ext uri="{FF2B5EF4-FFF2-40B4-BE49-F238E27FC236}">
                <a16:creationId xmlns:a16="http://schemas.microsoft.com/office/drawing/2014/main" id="{4F024716-AB7E-4DEE-8DCB-ED068B55A0EE}"/>
              </a:ext>
            </a:extLst>
          </p:cNvPr>
          <p:cNvGraphicFramePr/>
          <p:nvPr>
            <p:extLst>
              <p:ext uri="{D42A27DB-BD31-4B8C-83A1-F6EECF244321}">
                <p14:modId xmlns:p14="http://schemas.microsoft.com/office/powerpoint/2010/main" val="62513031"/>
              </p:ext>
            </p:extLst>
          </p:nvPr>
        </p:nvGraphicFramePr>
        <p:xfrm>
          <a:off x="920551" y="1592663"/>
          <a:ext cx="2479725" cy="44679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96274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dirty="0">
                <a:solidFill>
                  <a:schemeClr val="tx2"/>
                </a:solidFill>
                <a:effectLst>
                  <a:outerShdw blurRad="38100" dist="38100" dir="2700000" algn="tl">
                    <a:srgbClr val="000000">
                      <a:alpha val="43137"/>
                    </a:srgbClr>
                  </a:outerShdw>
                </a:effectLst>
              </a:rPr>
              <a:t>SHARED VALUE FORUM</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23</a:t>
            </a:fld>
            <a:endParaRPr lang="en-US" dirty="0">
              <a:solidFill>
                <a:schemeClr val="bg1"/>
              </a:solidFill>
            </a:endParaRPr>
          </a:p>
        </p:txBody>
      </p:sp>
      <p:pic>
        <p:nvPicPr>
          <p:cNvPr id="10" name="Picture 4" descr="https://srednogorie.eu/wp-content/uploads/2016/07/ACE_7256_02.jpg">
            <a:extLst>
              <a:ext uri="{FF2B5EF4-FFF2-40B4-BE49-F238E27FC236}">
                <a16:creationId xmlns:a16="http://schemas.microsoft.com/office/drawing/2014/main" id="{2B79D61A-1443-4C9E-B214-F09FB945C62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544" y="1208579"/>
            <a:ext cx="4094726" cy="25316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8" descr="https://srednogorie.eu/wp-content/uploads/2016/07/ACE_6888_02.jpg">
            <a:extLst>
              <a:ext uri="{FF2B5EF4-FFF2-40B4-BE49-F238E27FC236}">
                <a16:creationId xmlns:a16="http://schemas.microsoft.com/office/drawing/2014/main" id="{8B7EAC76-491A-4361-A2C9-3274B0FE4D7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57260" y="3439363"/>
            <a:ext cx="4702622" cy="31365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10" descr="https://media.licdn.com/mpr/mpr/AAEAAQAAAAAAAAwEAAAAJGM0ODQ5NGU0LTFjNGEtNGQ2OC1iMTAxLTcxZjhjOTlmNjliYQ.jpg">
            <a:extLst>
              <a:ext uri="{FF2B5EF4-FFF2-40B4-BE49-F238E27FC236}">
                <a16:creationId xmlns:a16="http://schemas.microsoft.com/office/drawing/2014/main" id="{D7A120B7-2D74-4AD6-BF7E-2906350E79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3957" y="487492"/>
            <a:ext cx="2912673" cy="28544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12" descr="https://www.businessinsider.in/photo/47471665.cms">
            <a:extLst>
              <a:ext uri="{FF2B5EF4-FFF2-40B4-BE49-F238E27FC236}">
                <a16:creationId xmlns:a16="http://schemas.microsoft.com/office/drawing/2014/main" id="{D95E7434-E7D0-457E-8001-B477E34A47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7190" y="4044308"/>
            <a:ext cx="4075080" cy="25316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14" descr="https://hbr.org/resources/images/covers/BR1101_500.png">
            <a:extLst>
              <a:ext uri="{FF2B5EF4-FFF2-40B4-BE49-F238E27FC236}">
                <a16:creationId xmlns:a16="http://schemas.microsoft.com/office/drawing/2014/main" id="{421A2E02-3295-475F-B29C-EFA0981C673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24092" y="1052354"/>
            <a:ext cx="1745131" cy="22931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803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792163" y="1439863"/>
            <a:ext cx="8769350"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000" indent="-342000" eaLnBrk="1" hangingPunct="1">
              <a:buFont typeface="Wingdings" pitchFamily="2" charset="2"/>
              <a:buChar char="ü"/>
              <a:defRPr/>
            </a:pPr>
            <a:r>
              <a:rPr lang="en-US" sz="1600" b="1" dirty="0">
                <a:solidFill>
                  <a:schemeClr val="tx2"/>
                </a:solidFill>
              </a:rPr>
              <a:t>Integrating the Value Chain</a:t>
            </a:r>
            <a:endParaRPr lang="bg-BG" sz="1600" b="1" dirty="0">
              <a:solidFill>
                <a:schemeClr val="tx2"/>
              </a:solidFill>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An i</a:t>
            </a:r>
            <a:r>
              <a:rPr lang="en-US" sz="1600" i="1" dirty="0">
                <a:solidFill>
                  <a:schemeClr val="tx2"/>
                </a:solidFill>
              </a:rPr>
              <a:t>ntegration of non-Ferro metals industrial operators over the value chain</a:t>
            </a:r>
            <a:endParaRPr lang="bg-BG" sz="1600" i="1" dirty="0">
              <a:solidFill>
                <a:schemeClr val="tx2"/>
              </a:solidFill>
            </a:endParaRPr>
          </a:p>
          <a:p>
            <a:pPr marL="342000" indent="-342000" eaLnBrk="1" hangingPunct="1">
              <a:defRPr/>
            </a:pPr>
            <a:endParaRPr lang="bg-BG" sz="1000" i="1"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Supporting Business Alliance</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Development of an ecosystem of vendors, transport and logistics, etc.</a:t>
            </a:r>
            <a:endParaRPr lang="bg-BG" sz="1600" i="1" dirty="0">
              <a:solidFill>
                <a:schemeClr val="tx2"/>
              </a:solidFill>
              <a:cs typeface="Arial" charset="0"/>
            </a:endParaRPr>
          </a:p>
          <a:p>
            <a:pPr marL="342000" indent="-342000" eaLnBrk="1" hangingPunct="1">
              <a:defRPr/>
            </a:pPr>
            <a:endParaRPr lang="bg-BG" sz="1000" i="1"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Encouraging Entrepreneurship</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Entrepreneurial training and education, shifting cost to profit centers </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Supporting Local Communities</a:t>
            </a:r>
          </a:p>
          <a:p>
            <a:pPr marL="342000" indent="-342000" eaLnBrk="1" hangingPunct="1">
              <a:defRPr/>
            </a:pP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Transferring business knowledge and skills to public services operators</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Corporate Social Responsibility</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Implementing CSR world best models and practices</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Creating Shared Value</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rPr>
              <a:t>Simultaneously creating business and social value to stakeholders</a:t>
            </a:r>
            <a:endParaRPr lang="bg-BG" sz="1600" i="1" dirty="0">
              <a:solidFill>
                <a:schemeClr val="tx2"/>
              </a:solidFill>
            </a:endParaRPr>
          </a:p>
          <a:p>
            <a:pPr eaLnBrk="1" hangingPunct="1">
              <a:defRPr/>
            </a:pPr>
            <a:endParaRPr lang="en-US" sz="1600" i="1" dirty="0">
              <a:solidFill>
                <a:schemeClr val="tx2"/>
              </a:solidFill>
              <a:cs typeface="Arial" charset="0"/>
            </a:endParaRPr>
          </a:p>
        </p:txBody>
      </p:sp>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B.A.S.E. Business Achievements for Social Entrepreneurship</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24</a:t>
            </a:fld>
            <a:endParaRPr lang="en-US" dirty="0">
              <a:solidFill>
                <a:schemeClr val="bg1"/>
              </a:solidFill>
            </a:endParaRPr>
          </a:p>
        </p:txBody>
      </p:sp>
      <p:grpSp>
        <p:nvGrpSpPr>
          <p:cNvPr id="10" name="Групиране 9">
            <a:extLst>
              <a:ext uri="{FF2B5EF4-FFF2-40B4-BE49-F238E27FC236}">
                <a16:creationId xmlns:a16="http://schemas.microsoft.com/office/drawing/2014/main" id="{FAC19AF9-9F05-4772-A16E-54C5D54FBE83}"/>
              </a:ext>
            </a:extLst>
          </p:cNvPr>
          <p:cNvGrpSpPr/>
          <p:nvPr/>
        </p:nvGrpSpPr>
        <p:grpSpPr>
          <a:xfrm>
            <a:off x="8553401" y="1258493"/>
            <a:ext cx="1008112" cy="1008112"/>
            <a:chOff x="1280592" y="5013176"/>
            <a:chExt cx="1008112" cy="1008112"/>
          </a:xfrm>
          <a:effectLst>
            <a:outerShdw blurRad="50800" dist="38100" dir="2700000" algn="tl" rotWithShape="0">
              <a:prstClr val="black">
                <a:alpha val="40000"/>
              </a:prstClr>
            </a:outerShdw>
          </a:effectLst>
        </p:grpSpPr>
        <p:sp>
          <p:nvSpPr>
            <p:cNvPr id="11" name="Правоъгълник 10">
              <a:extLst>
                <a:ext uri="{FF2B5EF4-FFF2-40B4-BE49-F238E27FC236}">
                  <a16:creationId xmlns:a16="http://schemas.microsoft.com/office/drawing/2014/main" id="{14BDBE2A-9C8C-4AFE-9181-F21A78E2188A}"/>
                </a:ext>
              </a:extLst>
            </p:cNvPr>
            <p:cNvSpPr/>
            <p:nvPr/>
          </p:nvSpPr>
          <p:spPr>
            <a:xfrm>
              <a:off x="1280592" y="5013176"/>
              <a:ext cx="1008112" cy="100811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Картина 12">
              <a:extLst>
                <a:ext uri="{FF2B5EF4-FFF2-40B4-BE49-F238E27FC236}">
                  <a16:creationId xmlns:a16="http://schemas.microsoft.com/office/drawing/2014/main" id="{F9CF97E8-9E65-4E01-90CF-A077370333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2600" y="5090150"/>
              <a:ext cx="864096" cy="854164"/>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033814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B.A.S.E. </a:t>
            </a:r>
            <a:r>
              <a:rPr lang="en-US" sz="2400" b="1" dirty="0">
                <a:solidFill>
                  <a:schemeClr val="tx2"/>
                </a:solidFill>
                <a:effectLst>
                  <a:outerShdw blurRad="38100" dist="38100" dir="2700000" algn="tl">
                    <a:srgbClr val="000000">
                      <a:alpha val="43137"/>
                    </a:srgbClr>
                  </a:outerShdw>
                </a:effectLst>
              </a:rPr>
              <a:t>ENTREPENEURSHIP TRAINING PROJECT</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25</a:t>
            </a:fld>
            <a:endParaRPr lang="en-US" dirty="0">
              <a:solidFill>
                <a:schemeClr val="bg1"/>
              </a:solidFill>
            </a:endParaRPr>
          </a:p>
        </p:txBody>
      </p:sp>
      <p:pic>
        <p:nvPicPr>
          <p:cNvPr id="10" name="Picture 8">
            <a:extLst>
              <a:ext uri="{FF2B5EF4-FFF2-40B4-BE49-F238E27FC236}">
                <a16:creationId xmlns:a16="http://schemas.microsoft.com/office/drawing/2014/main" id="{1290A665-AF7F-4B1D-A9C5-AD1E8822FCB8}"/>
              </a:ext>
            </a:extLst>
          </p:cNvPr>
          <p:cNvPicPr>
            <a:picLocks noChangeAspect="1"/>
          </p:cNvPicPr>
          <p:nvPr/>
        </p:nvPicPr>
        <p:blipFill>
          <a:blip r:embed="rId3"/>
          <a:stretch>
            <a:fillRect/>
          </a:stretch>
        </p:blipFill>
        <p:spPr>
          <a:xfrm>
            <a:off x="829137" y="3953292"/>
            <a:ext cx="3470778" cy="2603084"/>
          </a:xfrm>
          <a:prstGeom prst="rect">
            <a:avLst/>
          </a:prstGeom>
          <a:ln>
            <a:noFill/>
          </a:ln>
          <a:effectLst>
            <a:outerShdw blurRad="292100" dist="139700" dir="2700000" algn="tl" rotWithShape="0">
              <a:srgbClr val="333333">
                <a:alpha val="65000"/>
              </a:srgbClr>
            </a:outerShdw>
          </a:effectLst>
        </p:spPr>
      </p:pic>
      <p:pic>
        <p:nvPicPr>
          <p:cNvPr id="11" name="Picture 9">
            <a:extLst>
              <a:ext uri="{FF2B5EF4-FFF2-40B4-BE49-F238E27FC236}">
                <a16:creationId xmlns:a16="http://schemas.microsoft.com/office/drawing/2014/main" id="{029AFD8C-DBBE-48E8-9462-296F206DF00A}"/>
              </a:ext>
            </a:extLst>
          </p:cNvPr>
          <p:cNvPicPr>
            <a:picLocks noChangeAspect="1"/>
          </p:cNvPicPr>
          <p:nvPr/>
        </p:nvPicPr>
        <p:blipFill>
          <a:blip r:embed="rId4"/>
          <a:stretch>
            <a:fillRect/>
          </a:stretch>
        </p:blipFill>
        <p:spPr>
          <a:xfrm>
            <a:off x="5912785" y="1344253"/>
            <a:ext cx="3485463" cy="2614097"/>
          </a:xfrm>
          <a:prstGeom prst="rect">
            <a:avLst/>
          </a:prstGeom>
          <a:ln>
            <a:noFill/>
          </a:ln>
          <a:effectLst>
            <a:outerShdw blurRad="292100" dist="139700" dir="2700000" algn="tl" rotWithShape="0">
              <a:srgbClr val="333333">
                <a:alpha val="65000"/>
              </a:srgbClr>
            </a:outerShdw>
          </a:effectLst>
        </p:spPr>
      </p:pic>
      <p:pic>
        <p:nvPicPr>
          <p:cNvPr id="13" name="Picture 10">
            <a:extLst>
              <a:ext uri="{FF2B5EF4-FFF2-40B4-BE49-F238E27FC236}">
                <a16:creationId xmlns:a16="http://schemas.microsoft.com/office/drawing/2014/main" id="{336F94EE-3DD1-412D-9C7A-FD5A0B5C3985}"/>
              </a:ext>
            </a:extLst>
          </p:cNvPr>
          <p:cNvPicPr>
            <a:picLocks noChangeAspect="1"/>
          </p:cNvPicPr>
          <p:nvPr/>
        </p:nvPicPr>
        <p:blipFill>
          <a:blip r:embed="rId5"/>
          <a:stretch>
            <a:fillRect/>
          </a:stretch>
        </p:blipFill>
        <p:spPr>
          <a:xfrm>
            <a:off x="6090853" y="4070703"/>
            <a:ext cx="3307396" cy="2480547"/>
          </a:xfrm>
          <a:prstGeom prst="rect">
            <a:avLst/>
          </a:prstGeom>
          <a:ln>
            <a:noFill/>
          </a:ln>
          <a:effectLst>
            <a:outerShdw blurRad="292100" dist="139700" dir="2700000" algn="tl" rotWithShape="0">
              <a:srgbClr val="333333">
                <a:alpha val="65000"/>
              </a:srgbClr>
            </a:outerShdw>
          </a:effectLst>
        </p:spPr>
      </p:pic>
      <p:pic>
        <p:nvPicPr>
          <p:cNvPr id="3074" name="Picture 2" descr="image-7a4c5a5e2dba70d3e53d86cc46914c734bfe80890850ad9aca7badaab8336a44-v">
            <a:extLst>
              <a:ext uri="{FF2B5EF4-FFF2-40B4-BE49-F238E27FC236}">
                <a16:creationId xmlns:a16="http://schemas.microsoft.com/office/drawing/2014/main" id="{7CBDBBFD-D2A3-4CF7-939C-C5E6206ECA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9137" y="1344253"/>
            <a:ext cx="4123863" cy="24640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364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B.A.S.E. </a:t>
            </a:r>
            <a:r>
              <a:rPr lang="en-US" sz="2400" b="1" dirty="0">
                <a:solidFill>
                  <a:schemeClr val="tx2"/>
                </a:solidFill>
                <a:effectLst>
                  <a:outerShdw blurRad="38100" dist="38100" dir="2700000" algn="tl">
                    <a:srgbClr val="000000">
                      <a:alpha val="43137"/>
                    </a:srgbClr>
                  </a:outerShdw>
                </a:effectLst>
              </a:rPr>
              <a:t>TWINNING BUSINESS &amp; SOCIAL SUCCESS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26</a:t>
            </a:fld>
            <a:endParaRPr lang="en-US" dirty="0">
              <a:solidFill>
                <a:schemeClr val="bg1"/>
              </a:solidFill>
            </a:endParaRPr>
          </a:p>
        </p:txBody>
      </p:sp>
      <p:pic>
        <p:nvPicPr>
          <p:cNvPr id="14" name="Content Placeholder 3">
            <a:extLst>
              <a:ext uri="{FF2B5EF4-FFF2-40B4-BE49-F238E27FC236}">
                <a16:creationId xmlns:a16="http://schemas.microsoft.com/office/drawing/2014/main" id="{FE9A1E1E-B4C0-4A2B-8BC0-9BF35CB2B7D6}"/>
              </a:ext>
            </a:extLst>
          </p:cNvPr>
          <p:cNvPicPr>
            <a:picLocks noGrp="1" noChangeAspect="1"/>
          </p:cNvPicPr>
          <p:nvPr>
            <p:ph idx="1"/>
          </p:nvPr>
        </p:nvPicPr>
        <p:blipFill>
          <a:blip r:embed="rId3"/>
          <a:stretch>
            <a:fillRect/>
          </a:stretch>
        </p:blipFill>
        <p:spPr>
          <a:xfrm>
            <a:off x="848544" y="1306272"/>
            <a:ext cx="3744415" cy="2808311"/>
          </a:xfrm>
          <a:prstGeom prst="rect">
            <a:avLst/>
          </a:prstGeom>
          <a:ln>
            <a:noFill/>
          </a:ln>
          <a:effectLst>
            <a:outerShdw blurRad="292100" dist="139700" dir="2700000" algn="tl" rotWithShape="0">
              <a:srgbClr val="333333">
                <a:alpha val="65000"/>
              </a:srgbClr>
            </a:outerShdw>
          </a:effectLst>
        </p:spPr>
      </p:pic>
      <p:pic>
        <p:nvPicPr>
          <p:cNvPr id="15" name="Picture 2" descr="Image result for тодор цачев">
            <a:extLst>
              <a:ext uri="{FF2B5EF4-FFF2-40B4-BE49-F238E27FC236}">
                <a16:creationId xmlns:a16="http://schemas.microsoft.com/office/drawing/2014/main" id="{9C3E0674-BB68-4F89-9D6B-7817109873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543" y="4221088"/>
            <a:ext cx="4412421" cy="24813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Picture 7">
            <a:extLst>
              <a:ext uri="{FF2B5EF4-FFF2-40B4-BE49-F238E27FC236}">
                <a16:creationId xmlns:a16="http://schemas.microsoft.com/office/drawing/2014/main" id="{69A377C1-DDB4-498D-8533-0E599FED393B}"/>
              </a:ext>
            </a:extLst>
          </p:cNvPr>
          <p:cNvPicPr>
            <a:picLocks noChangeAspect="1"/>
          </p:cNvPicPr>
          <p:nvPr/>
        </p:nvPicPr>
        <p:blipFill>
          <a:blip r:embed="rId5"/>
          <a:stretch>
            <a:fillRect/>
          </a:stretch>
        </p:blipFill>
        <p:spPr>
          <a:xfrm>
            <a:off x="5385048" y="2852936"/>
            <a:ext cx="3109177" cy="3723488"/>
          </a:xfrm>
          <a:prstGeom prst="rect">
            <a:avLst/>
          </a:prstGeom>
          <a:ln>
            <a:noFill/>
          </a:ln>
          <a:effectLst>
            <a:outerShdw blurRad="292100" dist="139700" dir="2700000" algn="tl" rotWithShape="0">
              <a:srgbClr val="333333">
                <a:alpha val="65000"/>
              </a:srgbClr>
            </a:outerShdw>
          </a:effectLst>
        </p:spPr>
      </p:pic>
      <p:pic>
        <p:nvPicPr>
          <p:cNvPr id="16" name="Content Placeholder 3">
            <a:extLst>
              <a:ext uri="{FF2B5EF4-FFF2-40B4-BE49-F238E27FC236}">
                <a16:creationId xmlns:a16="http://schemas.microsoft.com/office/drawing/2014/main" id="{8F96143E-B9FB-476F-BC9B-3CA605090D82}"/>
              </a:ext>
            </a:extLst>
          </p:cNvPr>
          <p:cNvPicPr>
            <a:picLocks noChangeAspect="1"/>
          </p:cNvPicPr>
          <p:nvPr/>
        </p:nvPicPr>
        <p:blipFill>
          <a:blip r:embed="rId6"/>
          <a:stretch>
            <a:fillRect/>
          </a:stretch>
        </p:blipFill>
        <p:spPr bwMode="auto">
          <a:xfrm>
            <a:off x="7329264" y="548680"/>
            <a:ext cx="2322258" cy="30963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452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Ð¡Ð²ÑÑÐ·Ð°Ð½Ð¾ Ð¸Ð·Ð¾Ð±ÑÐ°Ð¶ÐµÐ½Ð¸Ðµ">
            <a:extLst>
              <a:ext uri="{FF2B5EF4-FFF2-40B4-BE49-F238E27FC236}">
                <a16:creationId xmlns:a16="http://schemas.microsoft.com/office/drawing/2014/main" id="{52DB6B6D-BA5E-43CE-BD3C-2CB3B98FAF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665" y="4760243"/>
            <a:ext cx="2088232"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27</a:t>
            </a:fld>
            <a:endParaRPr lang="en-US" dirty="0">
              <a:solidFill>
                <a:schemeClr val="bg1"/>
              </a:solidFill>
            </a:endParaRPr>
          </a:p>
        </p:txBody>
      </p:sp>
      <p:pic>
        <p:nvPicPr>
          <p:cNvPr id="2056" name="Picture 8" descr="http://www.bmgk-bg.org/content/fm/8/1665/gallery__MG_4726.jpg">
            <a:extLst>
              <a:ext uri="{FF2B5EF4-FFF2-40B4-BE49-F238E27FC236}">
                <a16:creationId xmlns:a16="http://schemas.microsoft.com/office/drawing/2014/main" id="{C0AEA23E-A4E5-4A22-8459-CBC16E3F05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72" y="1356269"/>
            <a:ext cx="5760640" cy="38404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8" name="Picture 10" descr="EM_1">
            <a:extLst>
              <a:ext uri="{FF2B5EF4-FFF2-40B4-BE49-F238E27FC236}">
                <a16:creationId xmlns:a16="http://schemas.microsoft.com/office/drawing/2014/main" id="{47A3A6B2-AAE2-4853-8F63-4AFB6D81EE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8932" y="1352331"/>
            <a:ext cx="3625593" cy="24170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0589532A-96DE-4BD1-ABF2-88A9833C7FD9}"/>
              </a:ext>
            </a:extLst>
          </p:cNvPr>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MINING CHAMBER</a:t>
            </a:r>
          </a:p>
        </p:txBody>
      </p:sp>
      <p:pic>
        <p:nvPicPr>
          <p:cNvPr id="2062" name="Picture 14" descr="http://www.bmgk-bg.org/content/fm/8/1815/gallery_Print_2016_Kaolin_128.jpg">
            <a:extLst>
              <a:ext uri="{FF2B5EF4-FFF2-40B4-BE49-F238E27FC236}">
                <a16:creationId xmlns:a16="http://schemas.microsoft.com/office/drawing/2014/main" id="{3ADEEDD0-3134-48A2-A0F6-606EB06304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4128" y="3889824"/>
            <a:ext cx="3625593" cy="24113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943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VALUE </a:t>
            </a:r>
            <a:r>
              <a:rPr lang="en-US" sz="2400" b="1" i="1" dirty="0">
                <a:solidFill>
                  <a:srgbClr val="C00000"/>
                </a:solidFill>
                <a:effectLst>
                  <a:outerShdw blurRad="38100" dist="38100" dir="2700000" algn="tl">
                    <a:srgbClr val="000000">
                      <a:alpha val="43137"/>
                    </a:srgbClr>
                  </a:outerShdw>
                </a:effectLst>
              </a:rPr>
              <a:t>to</a:t>
            </a:r>
            <a:r>
              <a:rPr lang="en-US" sz="2400" b="1" dirty="0">
                <a:solidFill>
                  <a:srgbClr val="C00000"/>
                </a:solidFill>
                <a:effectLst>
                  <a:outerShdw blurRad="38100" dist="38100" dir="2700000" algn="tl">
                    <a:srgbClr val="000000">
                      <a:alpha val="43137"/>
                    </a:srgbClr>
                  </a:outerShdw>
                </a:effectLst>
              </a:rPr>
              <a:t> </a:t>
            </a:r>
            <a:r>
              <a:rPr lang="en-US" sz="2400" b="1" dirty="0">
                <a:solidFill>
                  <a:schemeClr val="tx2"/>
                </a:solidFill>
                <a:effectLst>
                  <a:outerShdw blurRad="38100" dist="38100" dir="2700000" algn="tl">
                    <a:srgbClr val="000000">
                      <a:alpha val="43137"/>
                    </a:srgbClr>
                  </a:outerShdw>
                </a:effectLst>
              </a:rPr>
              <a:t>BUSINESS CHAMBERS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28</a:t>
            </a:fld>
            <a:endParaRPr lang="en-US" dirty="0">
              <a:solidFill>
                <a:schemeClr val="bg1"/>
              </a:solidFill>
            </a:endParaRPr>
          </a:p>
        </p:txBody>
      </p:sp>
      <p:pic>
        <p:nvPicPr>
          <p:cNvPr id="17" name="Картина 16">
            <a:extLst>
              <a:ext uri="{FF2B5EF4-FFF2-40B4-BE49-F238E27FC236}">
                <a16:creationId xmlns:a16="http://schemas.microsoft.com/office/drawing/2014/main" id="{EC2DFFB7-D3A0-42F9-A5FC-CE71C1AA25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544" y="1233805"/>
            <a:ext cx="7992888" cy="53285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57520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&amp; GOVERNMENT PARTNERSHIP</a:t>
            </a:r>
            <a:endParaRPr lang="en-US" sz="2400" b="1" dirty="0">
              <a:solidFill>
                <a:schemeClr val="tx2"/>
              </a:solidFill>
              <a:effectLst>
                <a:outerShdw blurRad="38100" dist="38100" dir="2700000" algn="tl">
                  <a:srgbClr val="000000">
                    <a:alpha val="43137"/>
                  </a:srgbClr>
                </a:outerShdw>
              </a:effectLst>
            </a:endParaRP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29</a:t>
            </a:fld>
            <a:endParaRPr lang="en-US" dirty="0">
              <a:solidFill>
                <a:schemeClr val="bg1"/>
              </a:solidFill>
            </a:endParaRPr>
          </a:p>
        </p:txBody>
      </p:sp>
      <p:pic>
        <p:nvPicPr>
          <p:cNvPr id="1026" name="Picture 2" descr="http://www.bmgk-bg.org/content/fm/8/2064/gallery_2._.JPG">
            <a:extLst>
              <a:ext uri="{FF2B5EF4-FFF2-40B4-BE49-F238E27FC236}">
                <a16:creationId xmlns:a16="http://schemas.microsoft.com/office/drawing/2014/main" id="{7FB83B7E-D6CB-4EC6-944A-3A882D1423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472" y="1231900"/>
            <a:ext cx="6000750" cy="3371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www.bmgk-bg.org/content/fm/8/1806/gallery_1._2016_.jpg">
            <a:extLst>
              <a:ext uri="{FF2B5EF4-FFF2-40B4-BE49-F238E27FC236}">
                <a16:creationId xmlns:a16="http://schemas.microsoft.com/office/drawing/2014/main" id="{937998DF-53CB-450D-8A4F-0D833BB879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9760" y="3717032"/>
            <a:ext cx="4251326" cy="28342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4995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a:extLst>
              <a:ext uri="{FF2B5EF4-FFF2-40B4-BE49-F238E27FC236}">
                <a16:creationId xmlns:a16="http://schemas.microsoft.com/office/drawing/2014/main" id="{D0B33F79-9F52-4CF2-A532-40173C31D8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568" y="582949"/>
            <a:ext cx="8891928" cy="6267202"/>
          </a:xfrm>
          <a:prstGeom prst="rect">
            <a:avLst/>
          </a:prstGeom>
        </p:spPr>
      </p:pic>
      <p:sp>
        <p:nvSpPr>
          <p:cNvPr id="8"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10" name="Picture 2" descr="Header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3120" y="6555909"/>
            <a:ext cx="3870326" cy="2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itle 1"/>
          <p:cNvSpPr txBox="1">
            <a:spLocks/>
          </p:cNvSpPr>
          <p:nvPr/>
        </p:nvSpPr>
        <p:spPr bwMode="auto">
          <a:xfrm>
            <a:off x="1224056" y="548680"/>
            <a:ext cx="6465248" cy="51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GEOGRAPHY</a:t>
            </a:r>
          </a:p>
        </p:txBody>
      </p:sp>
      <p:sp>
        <p:nvSpPr>
          <p:cNvPr id="12"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3</a:t>
            </a:fld>
            <a:endParaRPr lang="en-US" dirty="0">
              <a:solidFill>
                <a:schemeClr val="bg1"/>
              </a:solidFill>
            </a:endParaRPr>
          </a:p>
        </p:txBody>
      </p:sp>
      <p:pic>
        <p:nvPicPr>
          <p:cNvPr id="3074" name="Picture 2" descr="http://www.nasamnatam.com/travel-img/Srednogorie6.jpg">
            <a:extLst>
              <a:ext uri="{FF2B5EF4-FFF2-40B4-BE49-F238E27FC236}">
                <a16:creationId xmlns:a16="http://schemas.microsoft.com/office/drawing/2014/main" id="{39AC40EE-081C-4B71-B6C7-600C3F923E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473" y="4385316"/>
            <a:ext cx="3024336" cy="22682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2" descr="http://pia-news.com/wp-content/uploads/2016/02/koprivshtitsa.jpg">
            <a:extLst>
              <a:ext uri="{FF2B5EF4-FFF2-40B4-BE49-F238E27FC236}">
                <a16:creationId xmlns:a16="http://schemas.microsoft.com/office/drawing/2014/main" id="{82D3CCC9-4E64-495E-8A77-BF26DFE8887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29734" y="4087830"/>
            <a:ext cx="3601811" cy="23856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8" name="Picture 6" descr="Ð¡Ð²ÑÑÐ·Ð°Ð½Ð¾ Ð¸Ð·Ð¾Ð±ÑÐ°Ð¶ÐµÐ½Ð¸Ðµ">
            <a:extLst>
              <a:ext uri="{FF2B5EF4-FFF2-40B4-BE49-F238E27FC236}">
                <a16:creationId xmlns:a16="http://schemas.microsoft.com/office/drawing/2014/main" id="{E421BFC8-99DA-4E93-B5D9-88264531469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66291" y="974762"/>
            <a:ext cx="3381139" cy="24063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490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Картина 12">
            <a:extLst>
              <a:ext uri="{FF2B5EF4-FFF2-40B4-BE49-F238E27FC236}">
                <a16:creationId xmlns:a16="http://schemas.microsoft.com/office/drawing/2014/main" id="{C785F6E5-1FD0-47A3-AD2C-BDED977D84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85266"/>
            <a:ext cx="9906000" cy="5640078"/>
          </a:xfrm>
          <a:prstGeom prst="rect">
            <a:avLst/>
          </a:prstGeom>
          <a:ln>
            <a:noFill/>
          </a:ln>
          <a:effectLst>
            <a:outerShdw blurRad="292100" dist="139700" dir="2700000" algn="tl" rotWithShape="0">
              <a:srgbClr val="333333">
                <a:alpha val="65000"/>
              </a:srgbClr>
            </a:outerShdw>
          </a:effectLst>
        </p:spPr>
      </p:pic>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sp>
        <p:nvSpPr>
          <p:cNvPr id="9" name="Title 1"/>
          <p:cNvSpPr txBox="1">
            <a:spLocks/>
          </p:cNvSpPr>
          <p:nvPr/>
        </p:nvSpPr>
        <p:spPr bwMode="auto">
          <a:xfrm>
            <a:off x="720725" y="829593"/>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MEETING: </a:t>
            </a:r>
            <a:r>
              <a:rPr lang="en-US" sz="2400" b="1" dirty="0">
                <a:solidFill>
                  <a:schemeClr val="tx2"/>
                </a:solidFill>
                <a:effectLst>
                  <a:outerShdw blurRad="38100" dist="38100" dir="2700000" algn="tl">
                    <a:srgbClr val="000000">
                      <a:alpha val="43137"/>
                    </a:srgbClr>
                  </a:outerShdw>
                </a:effectLst>
              </a:rPr>
              <a:t>COMMUNITIES WITH TRUSTEES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30</a:t>
            </a:fld>
            <a:endParaRPr lang="en-US" dirty="0">
              <a:solidFill>
                <a:schemeClr val="bg1"/>
              </a:solidFill>
            </a:endParaRPr>
          </a:p>
        </p:txBody>
      </p:sp>
    </p:spTree>
    <p:extLst>
      <p:ext uri="{BB962C8B-B14F-4D97-AF65-F5344CB8AC3E}">
        <p14:creationId xmlns:p14="http://schemas.microsoft.com/office/powerpoint/2010/main" val="38630762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DISTINGUISHED GUESTS: </a:t>
            </a:r>
            <a:r>
              <a:rPr lang="en-US" sz="2400" b="1" dirty="0">
                <a:solidFill>
                  <a:schemeClr val="tx2"/>
                </a:solidFill>
                <a:effectLst>
                  <a:outerShdw blurRad="38100" dist="38100" dir="2700000" algn="tl">
                    <a:srgbClr val="000000">
                      <a:alpha val="43137"/>
                    </a:srgbClr>
                  </a:outerShdw>
                </a:effectLst>
              </a:rPr>
              <a:t>GERMAN &amp; BULGARIAN PRESIDENTS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31</a:t>
            </a:fld>
            <a:endParaRPr lang="en-US" dirty="0">
              <a:solidFill>
                <a:schemeClr val="bg1"/>
              </a:solidFill>
            </a:endParaRPr>
          </a:p>
        </p:txBody>
      </p:sp>
      <p:pic>
        <p:nvPicPr>
          <p:cNvPr id="10" name="Картина 9">
            <a:extLst>
              <a:ext uri="{FF2B5EF4-FFF2-40B4-BE49-F238E27FC236}">
                <a16:creationId xmlns:a16="http://schemas.microsoft.com/office/drawing/2014/main" id="{C52DA6A9-9966-4AE9-9D27-97CF77F72B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948" y="1289305"/>
            <a:ext cx="7892919" cy="52619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76010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AWARD 2015: </a:t>
            </a:r>
            <a:r>
              <a:rPr lang="en-US" sz="2400" b="1" dirty="0">
                <a:solidFill>
                  <a:schemeClr val="tx2"/>
                </a:solidFill>
                <a:effectLst>
                  <a:outerShdw blurRad="38100" dist="38100" dir="2700000" algn="tl">
                    <a:srgbClr val="000000">
                      <a:alpha val="43137"/>
                    </a:srgbClr>
                  </a:outerShdw>
                </a:effectLst>
              </a:rPr>
              <a:t>BULGARIAN THE MOST INNOVATIVE CLUSTER</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32</a:t>
            </a:fld>
            <a:endParaRPr lang="en-US" dirty="0">
              <a:solidFill>
                <a:schemeClr val="bg1"/>
              </a:solidFill>
            </a:endParaRPr>
          </a:p>
        </p:txBody>
      </p:sp>
      <p:pic>
        <p:nvPicPr>
          <p:cNvPr id="21" name="Картина 20">
            <a:extLst>
              <a:ext uri="{FF2B5EF4-FFF2-40B4-BE49-F238E27FC236}">
                <a16:creationId xmlns:a16="http://schemas.microsoft.com/office/drawing/2014/main" id="{97C3AA81-0AC8-4E70-AE32-C360933E0F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340" y="1334852"/>
            <a:ext cx="3597142" cy="2454188"/>
          </a:xfrm>
          <a:prstGeom prst="rect">
            <a:avLst/>
          </a:prstGeom>
          <a:ln>
            <a:noFill/>
          </a:ln>
          <a:effectLst>
            <a:outerShdw blurRad="292100" dist="139700" dir="2700000" algn="tl" rotWithShape="0">
              <a:srgbClr val="333333">
                <a:alpha val="65000"/>
              </a:srgbClr>
            </a:outerShdw>
          </a:effectLst>
        </p:spPr>
      </p:pic>
      <p:pic>
        <p:nvPicPr>
          <p:cNvPr id="22" name="Картина 21">
            <a:extLst>
              <a:ext uri="{FF2B5EF4-FFF2-40B4-BE49-F238E27FC236}">
                <a16:creationId xmlns:a16="http://schemas.microsoft.com/office/drawing/2014/main" id="{9B343C01-7C4C-448F-B8CB-EE7C942A20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880" y="2638591"/>
            <a:ext cx="5893167" cy="39287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97339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SCA">
            <a:extLst>
              <a:ext uri="{FF2B5EF4-FFF2-40B4-BE49-F238E27FC236}">
                <a16:creationId xmlns:a16="http://schemas.microsoft.com/office/drawing/2014/main" id="{DEDEA12C-F650-435E-9CCD-486AA565A5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5450" y="416992"/>
            <a:ext cx="1822702" cy="7582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t>
            </a:r>
            <a:r>
              <a:rPr lang="en-US" sz="2400" b="1" dirty="0">
                <a:solidFill>
                  <a:schemeClr val="tx2"/>
                </a:solidFill>
                <a:effectLst>
                  <a:outerShdw blurRad="38100" dist="38100" dir="2700000" algn="tl">
                    <a:srgbClr val="000000">
                      <a:alpha val="43137"/>
                    </a:srgbClr>
                  </a:outerShdw>
                </a:effectLst>
              </a:rPr>
              <a:t>RECOGNITION</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33</a:t>
            </a:fld>
            <a:endParaRPr lang="en-US" dirty="0">
              <a:solidFill>
                <a:schemeClr val="bg1"/>
              </a:solidFill>
            </a:endParaRPr>
          </a:p>
        </p:txBody>
      </p:sp>
      <p:pic>
        <p:nvPicPr>
          <p:cNvPr id="13" name="Картина 12">
            <a:extLst>
              <a:ext uri="{FF2B5EF4-FFF2-40B4-BE49-F238E27FC236}">
                <a16:creationId xmlns:a16="http://schemas.microsoft.com/office/drawing/2014/main" id="{8009F219-587E-40C5-B2DA-6DE5B07D5D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8543" y="1531124"/>
            <a:ext cx="4584225" cy="3050004"/>
          </a:xfrm>
          <a:prstGeom prst="rect">
            <a:avLst/>
          </a:prstGeom>
          <a:ln>
            <a:noFill/>
          </a:ln>
          <a:effectLst>
            <a:outerShdw blurRad="292100" dist="139700" dir="2700000" algn="tl" rotWithShape="0">
              <a:srgbClr val="333333">
                <a:alpha val="65000"/>
              </a:srgbClr>
            </a:outerShdw>
          </a:effectLst>
        </p:spPr>
      </p:pic>
      <p:pic>
        <p:nvPicPr>
          <p:cNvPr id="18" name="Картина 17">
            <a:extLst>
              <a:ext uri="{FF2B5EF4-FFF2-40B4-BE49-F238E27FC236}">
                <a16:creationId xmlns:a16="http://schemas.microsoft.com/office/drawing/2014/main" id="{EC083BAF-380D-4217-966B-9B5231C265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01072" y="3785068"/>
            <a:ext cx="4141633" cy="2761089"/>
          </a:xfrm>
          <a:prstGeom prst="rect">
            <a:avLst/>
          </a:prstGeom>
          <a:ln>
            <a:noFill/>
          </a:ln>
          <a:effectLst>
            <a:outerShdw blurRad="292100" dist="139700" dir="2700000" algn="tl" rotWithShape="0">
              <a:srgbClr val="333333">
                <a:alpha val="65000"/>
              </a:srgbClr>
            </a:outerShdw>
          </a:effectLst>
        </p:spPr>
      </p:pic>
      <p:pic>
        <p:nvPicPr>
          <p:cNvPr id="19" name="Картина 18">
            <a:extLst>
              <a:ext uri="{FF2B5EF4-FFF2-40B4-BE49-F238E27FC236}">
                <a16:creationId xmlns:a16="http://schemas.microsoft.com/office/drawing/2014/main" id="{88B7956A-036B-438A-83F2-532E8A4ADB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00502" y="877584"/>
            <a:ext cx="4142203" cy="2761089"/>
          </a:xfrm>
          <a:prstGeom prst="rect">
            <a:avLst/>
          </a:prstGeom>
          <a:ln>
            <a:noFill/>
          </a:ln>
          <a:effectLst>
            <a:outerShdw blurRad="292100" dist="139700" dir="2700000" algn="tl" rotWithShape="0">
              <a:srgbClr val="333333">
                <a:alpha val="65000"/>
              </a:srgbClr>
            </a:outerShdw>
          </a:effectLst>
        </p:spPr>
      </p:pic>
      <p:pic>
        <p:nvPicPr>
          <p:cNvPr id="20" name="Picture 2" descr="https://www.cluster-analysis.org/downloads/cl_label_silber.jpg">
            <a:extLst>
              <a:ext uri="{FF2B5EF4-FFF2-40B4-BE49-F238E27FC236}">
                <a16:creationId xmlns:a16="http://schemas.microsoft.com/office/drawing/2014/main" id="{15A1E8C7-1153-4AC9-9B72-CB37A4054C1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8543" y="4765940"/>
            <a:ext cx="4558290" cy="17802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9665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eader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3120" y="6555909"/>
            <a:ext cx="3870326" cy="2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a:xfrm>
            <a:off x="7488000" y="0"/>
            <a:ext cx="2311400" cy="365125"/>
          </a:xfrm>
        </p:spPr>
        <p:txBody>
          <a:bodyPr/>
          <a:lstStyle/>
          <a:p>
            <a:pPr>
              <a:defRPr/>
            </a:pPr>
            <a:fld id="{F8F9EDEE-46B7-4D7F-B457-6BBBF7ABFD38}" type="slidenum">
              <a:rPr lang="en-US" smtClean="0">
                <a:solidFill>
                  <a:schemeClr val="bg1"/>
                </a:solidFill>
              </a:rPr>
              <a:pPr>
                <a:defRPr/>
              </a:pPr>
              <a:t>34</a:t>
            </a:fld>
            <a:endParaRPr lang="en-US" dirty="0">
              <a:solidFill>
                <a:schemeClr val="bg1"/>
              </a:solidFill>
            </a:endParaRPr>
          </a:p>
        </p:txBody>
      </p:sp>
      <p:sp>
        <p:nvSpPr>
          <p:cNvPr id="6" name="Текстово поле 5"/>
          <p:cNvSpPr txBox="1"/>
          <p:nvPr/>
        </p:nvSpPr>
        <p:spPr>
          <a:xfrm>
            <a:off x="0" y="2687064"/>
            <a:ext cx="9907398" cy="646331"/>
          </a:xfrm>
          <a:prstGeom prst="rect">
            <a:avLst/>
          </a:prstGeom>
          <a:noFill/>
        </p:spPr>
        <p:txBody>
          <a:bodyPr wrap="square" rtlCol="0">
            <a:spAutoFit/>
          </a:bodyPr>
          <a:lstStyle/>
          <a:p>
            <a:pPr algn="ctr"/>
            <a:r>
              <a:rPr lang="en-US" dirty="0">
                <a:solidFill>
                  <a:schemeClr val="accent1">
                    <a:lumMod val="75000"/>
                  </a:schemeClr>
                </a:solidFill>
              </a:rPr>
              <a:t>Nikolay Minkov</a:t>
            </a:r>
            <a:endParaRPr lang="bg-BG" dirty="0">
              <a:solidFill>
                <a:schemeClr val="accent1">
                  <a:lumMod val="75000"/>
                </a:schemeClr>
              </a:solidFill>
            </a:endParaRPr>
          </a:p>
          <a:p>
            <a:pPr algn="ctr"/>
            <a:r>
              <a:rPr lang="en-US" dirty="0">
                <a:solidFill>
                  <a:schemeClr val="accent1">
                    <a:lumMod val="75000"/>
                  </a:schemeClr>
                </a:solidFill>
              </a:rPr>
              <a:t>Industrial Cluster Srednogorie</a:t>
            </a:r>
          </a:p>
        </p:txBody>
      </p:sp>
      <p:sp>
        <p:nvSpPr>
          <p:cNvPr id="11" name="Текстово поле 10">
            <a:extLst>
              <a:ext uri="{FF2B5EF4-FFF2-40B4-BE49-F238E27FC236}">
                <a16:creationId xmlns:a16="http://schemas.microsoft.com/office/drawing/2014/main" id="{2EFC8F97-4218-4053-B09B-F8ACDABFA344}"/>
              </a:ext>
            </a:extLst>
          </p:cNvPr>
          <p:cNvSpPr txBox="1"/>
          <p:nvPr/>
        </p:nvSpPr>
        <p:spPr>
          <a:xfrm>
            <a:off x="0" y="2270878"/>
            <a:ext cx="9907398" cy="369332"/>
          </a:xfrm>
          <a:prstGeom prst="rect">
            <a:avLst/>
          </a:prstGeom>
          <a:noFill/>
        </p:spPr>
        <p:txBody>
          <a:bodyPr wrap="square" rtlCol="0">
            <a:spAutoFit/>
          </a:bodyPr>
          <a:lstStyle/>
          <a:p>
            <a:pPr algn="ctr"/>
            <a:r>
              <a:rPr lang="en-US" b="1" dirty="0">
                <a:solidFill>
                  <a:srgbClr val="C00000"/>
                </a:solidFill>
              </a:rPr>
              <a:t>Thank You for Your Attention!</a:t>
            </a:r>
          </a:p>
        </p:txBody>
      </p:sp>
      <p:pic>
        <p:nvPicPr>
          <p:cNvPr id="4" name="Картина 3">
            <a:extLst>
              <a:ext uri="{FF2B5EF4-FFF2-40B4-BE49-F238E27FC236}">
                <a16:creationId xmlns:a16="http://schemas.microsoft.com/office/drawing/2014/main" id="{ADE177AB-AE5E-4ACC-B189-4729189A3F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2594" y="3446869"/>
            <a:ext cx="4104456" cy="3078343"/>
          </a:xfrm>
          <a:prstGeom prst="rect">
            <a:avLst/>
          </a:prstGeom>
          <a:ln>
            <a:noFill/>
          </a:ln>
          <a:effectLst>
            <a:outerShdw blurRad="292100" dist="139700" dir="2700000" algn="tl" rotWithShape="0">
              <a:srgbClr val="333333">
                <a:alpha val="65000"/>
              </a:srgbClr>
            </a:outerShdw>
          </a:effectLst>
        </p:spPr>
      </p:pic>
      <p:pic>
        <p:nvPicPr>
          <p:cNvPr id="7" name="Картина 6">
            <a:extLst>
              <a:ext uri="{FF2B5EF4-FFF2-40B4-BE49-F238E27FC236}">
                <a16:creationId xmlns:a16="http://schemas.microsoft.com/office/drawing/2014/main" id="{A7EF2D0C-F953-48DB-AB1C-65D48606D6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480" y="3451765"/>
            <a:ext cx="4104456" cy="3078343"/>
          </a:xfrm>
          <a:prstGeom prst="rect">
            <a:avLst/>
          </a:prstGeom>
          <a:ln>
            <a:noFill/>
          </a:ln>
          <a:effectLst>
            <a:outerShdw blurRad="292100" dist="139700" dir="2700000" algn="tl" rotWithShape="0">
              <a:srgbClr val="333333">
                <a:alpha val="65000"/>
              </a:srgbClr>
            </a:outerShdw>
          </a:effectLst>
        </p:spPr>
      </p:pic>
      <p:sp>
        <p:nvSpPr>
          <p:cNvPr id="18" name="Текстово поле 17">
            <a:extLst>
              <a:ext uri="{FF2B5EF4-FFF2-40B4-BE49-F238E27FC236}">
                <a16:creationId xmlns:a16="http://schemas.microsoft.com/office/drawing/2014/main" id="{54A44513-2568-4E16-B292-20138264A7D2}"/>
              </a:ext>
            </a:extLst>
          </p:cNvPr>
          <p:cNvSpPr txBox="1"/>
          <p:nvPr/>
        </p:nvSpPr>
        <p:spPr>
          <a:xfrm>
            <a:off x="-4794" y="255269"/>
            <a:ext cx="9907398" cy="677108"/>
          </a:xfrm>
          <a:prstGeom prst="rect">
            <a:avLst/>
          </a:prstGeom>
          <a:noFill/>
        </p:spPr>
        <p:txBody>
          <a:bodyPr wrap="square" rtlCol="0">
            <a:spAutoFit/>
          </a:bodyPr>
          <a:lstStyle/>
          <a:p>
            <a:pPr algn="ctr"/>
            <a:r>
              <a:rPr lang="en-US" sz="2000" b="1" dirty="0">
                <a:solidFill>
                  <a:schemeClr val="accent5">
                    <a:lumMod val="75000"/>
                  </a:schemeClr>
                </a:solidFill>
                <a:effectLst>
                  <a:outerShdw blurRad="38100" dist="38100" dir="2700000" algn="tl">
                    <a:srgbClr val="000000">
                      <a:alpha val="43137"/>
                    </a:srgbClr>
                  </a:outerShdw>
                </a:effectLst>
              </a:rPr>
              <a:t>EUROPEAN MINING BUSINESS FORUM</a:t>
            </a:r>
            <a:endParaRPr lang="en-US" dirty="0">
              <a:solidFill>
                <a:schemeClr val="accent5">
                  <a:lumMod val="75000"/>
                </a:schemeClr>
              </a:solidFill>
            </a:endParaRPr>
          </a:p>
          <a:p>
            <a:pPr algn="ctr"/>
            <a:r>
              <a:rPr lang="en-US" dirty="0" err="1">
                <a:solidFill>
                  <a:schemeClr val="accent1">
                    <a:lumMod val="75000"/>
                  </a:schemeClr>
                </a:solidFill>
              </a:rPr>
              <a:t>Marinella</a:t>
            </a:r>
            <a:r>
              <a:rPr lang="en-US" dirty="0">
                <a:solidFill>
                  <a:schemeClr val="accent1">
                    <a:lumMod val="75000"/>
                  </a:schemeClr>
                </a:solidFill>
              </a:rPr>
              <a:t> Hotel, Sofia, 18 May 2018</a:t>
            </a:r>
          </a:p>
        </p:txBody>
      </p:sp>
      <p:sp>
        <p:nvSpPr>
          <p:cNvPr id="19" name="Title 1">
            <a:extLst>
              <a:ext uri="{FF2B5EF4-FFF2-40B4-BE49-F238E27FC236}">
                <a16:creationId xmlns:a16="http://schemas.microsoft.com/office/drawing/2014/main" id="{C701E54E-D63E-40D6-8E6D-86F2565CE0DB}"/>
              </a:ext>
            </a:extLst>
          </p:cNvPr>
          <p:cNvSpPr txBox="1">
            <a:spLocks/>
          </p:cNvSpPr>
          <p:nvPr/>
        </p:nvSpPr>
        <p:spPr bwMode="auto">
          <a:xfrm>
            <a:off x="1" y="6172"/>
            <a:ext cx="9906000" cy="343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r>
              <a:rPr lang="en-US" sz="3200" b="1" dirty="0">
                <a:solidFill>
                  <a:srgbClr val="C00000"/>
                </a:solidFill>
                <a:effectLst>
                  <a:outerShdw blurRad="38100" dist="38100" dir="2700000" algn="tl">
                    <a:srgbClr val="000000">
                      <a:alpha val="43137"/>
                    </a:srgbClr>
                  </a:outerShdw>
                </a:effectLst>
              </a:rPr>
              <a:t>Mining Metals and Brains:</a:t>
            </a:r>
            <a:endParaRPr lang="bg-BG" sz="3200" b="1" spc="100" dirty="0">
              <a:solidFill>
                <a:srgbClr val="C00000"/>
              </a:solidFill>
              <a:effectLst>
                <a:outerShdw blurRad="38100" dist="38100" dir="2700000" algn="tl">
                  <a:srgbClr val="000000">
                    <a:alpha val="43137"/>
                  </a:srgbClr>
                </a:outerShdw>
              </a:effectLst>
            </a:endParaRPr>
          </a:p>
          <a:p>
            <a:pPr eaLnBrk="1" fontAlgn="auto" hangingPunct="1">
              <a:spcAft>
                <a:spcPts val="0"/>
              </a:spcAft>
              <a:defRPr/>
            </a:pPr>
            <a:r>
              <a:rPr lang="en-US" sz="2400" b="1" dirty="0">
                <a:solidFill>
                  <a:schemeClr val="accent1">
                    <a:lumMod val="75000"/>
                  </a:schemeClr>
                </a:solidFill>
                <a:effectLst>
                  <a:outerShdw blurRad="38100" dist="38100" dir="2700000" algn="tl">
                    <a:srgbClr val="000000">
                      <a:alpha val="43137"/>
                    </a:srgbClr>
                  </a:outerShdw>
                </a:effectLst>
              </a:rPr>
              <a:t>An Industrial Cluster Shared Value</a:t>
            </a:r>
            <a:endParaRPr lang="bg-BG" sz="2400" spc="100" dirty="0">
              <a:solidFill>
                <a:schemeClr val="accent1">
                  <a:lumMod val="75000"/>
                </a:schemeClr>
              </a:solidFill>
              <a:effectLst>
                <a:outerShdw blurRad="38100" dist="38100" dir="2700000" algn="tl">
                  <a:srgbClr val="000000">
                    <a:alpha val="43137"/>
                  </a:srgbClr>
                </a:outerShdw>
              </a:effectLst>
            </a:endParaRPr>
          </a:p>
        </p:txBody>
      </p:sp>
      <p:pic>
        <p:nvPicPr>
          <p:cNvPr id="20" name="Picture 2" descr="Ð¡Ð²ÑÑÐ·Ð°Ð½Ð¾ Ð¸Ð·Ð¾Ð±ÑÐ°Ð¶ÐµÐ½Ð¸Ðµ">
            <a:extLst>
              <a:ext uri="{FF2B5EF4-FFF2-40B4-BE49-F238E27FC236}">
                <a16:creationId xmlns:a16="http://schemas.microsoft.com/office/drawing/2014/main" id="{7F2A86E3-1FBC-4420-8414-6876DF8713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2480" y="32234"/>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http://en.embf.eu/wp-content/uploads/2018/01/Logo_EBMF_eng-e1517846375968.png">
            <a:extLst>
              <a:ext uri="{FF2B5EF4-FFF2-40B4-BE49-F238E27FC236}">
                <a16:creationId xmlns:a16="http://schemas.microsoft.com/office/drawing/2014/main" id="{8114E053-91B4-4565-B21D-75EC19A1CF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55734" y="205623"/>
            <a:ext cx="988953" cy="13793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00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a:extLst>
              <a:ext uri="{FF2B5EF4-FFF2-40B4-BE49-F238E27FC236}">
                <a16:creationId xmlns:a16="http://schemas.microsoft.com/office/drawing/2014/main" id="{D0B33F79-9F52-4CF2-A532-40173C31D8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568" y="582949"/>
            <a:ext cx="8891928" cy="6267202"/>
          </a:xfrm>
          <a:prstGeom prst="rect">
            <a:avLst/>
          </a:prstGeom>
        </p:spPr>
      </p:pic>
      <p:sp>
        <p:nvSpPr>
          <p:cNvPr id="8"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10" name="Picture 2" descr="Header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3120" y="6555909"/>
            <a:ext cx="3870326" cy="2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itle 1"/>
          <p:cNvSpPr txBox="1">
            <a:spLocks/>
          </p:cNvSpPr>
          <p:nvPr/>
        </p:nvSpPr>
        <p:spPr bwMode="auto">
          <a:xfrm>
            <a:off x="1224056" y="548680"/>
            <a:ext cx="6465248" cy="51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LOCATION</a:t>
            </a:r>
          </a:p>
        </p:txBody>
      </p:sp>
      <p:sp>
        <p:nvSpPr>
          <p:cNvPr id="12"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4</a:t>
            </a:fld>
            <a:endParaRPr lang="en-US" dirty="0">
              <a:solidFill>
                <a:schemeClr val="bg1"/>
              </a:solidFill>
            </a:endParaRPr>
          </a:p>
        </p:txBody>
      </p:sp>
      <p:sp>
        <p:nvSpPr>
          <p:cNvPr id="2" name="Овал 1">
            <a:extLst>
              <a:ext uri="{FF2B5EF4-FFF2-40B4-BE49-F238E27FC236}">
                <a16:creationId xmlns:a16="http://schemas.microsoft.com/office/drawing/2014/main" id="{0CD70FA7-76F4-42EE-9885-9FDDCF6BC717}"/>
              </a:ext>
            </a:extLst>
          </p:cNvPr>
          <p:cNvSpPr/>
          <p:nvPr/>
        </p:nvSpPr>
        <p:spPr>
          <a:xfrm>
            <a:off x="2360712" y="3356992"/>
            <a:ext cx="1872208" cy="1008112"/>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Картина 3">
            <a:extLst>
              <a:ext uri="{FF2B5EF4-FFF2-40B4-BE49-F238E27FC236}">
                <a16:creationId xmlns:a16="http://schemas.microsoft.com/office/drawing/2014/main" id="{85B5CB2D-FEC3-4239-8940-597BB7E816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44888" y="980728"/>
            <a:ext cx="5238205" cy="2370720"/>
          </a:xfrm>
          <a:prstGeom prst="rect">
            <a:avLst/>
          </a:prstGeom>
          <a:ln>
            <a:noFill/>
          </a:ln>
          <a:effectLst>
            <a:outerShdw blurRad="292100" dist="139700" dir="2700000" algn="tl" rotWithShape="0">
              <a:srgbClr val="333333">
                <a:alpha val="65000"/>
              </a:srgbClr>
            </a:outerShdw>
          </a:effectLst>
        </p:spPr>
      </p:pic>
      <p:pic>
        <p:nvPicPr>
          <p:cNvPr id="6" name="Картина 5">
            <a:extLst>
              <a:ext uri="{FF2B5EF4-FFF2-40B4-BE49-F238E27FC236}">
                <a16:creationId xmlns:a16="http://schemas.microsoft.com/office/drawing/2014/main" id="{F2E6E6BA-9EE1-4684-8FE5-A338DDBBB5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87694" y="3866427"/>
            <a:ext cx="5238206" cy="25726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55102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20000" y="720000"/>
            <a:ext cx="9057536" cy="51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PROFILE</a:t>
            </a:r>
          </a:p>
        </p:txBody>
      </p:sp>
      <p:pic>
        <p:nvPicPr>
          <p:cNvPr id="11"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3120" y="6555909"/>
            <a:ext cx="3870326" cy="2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sp>
        <p:nvSpPr>
          <p:cNvPr id="9"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5</a:t>
            </a:fld>
            <a:endParaRPr lang="en-US" dirty="0">
              <a:solidFill>
                <a:schemeClr val="bg1"/>
              </a:solidFill>
            </a:endParaRPr>
          </a:p>
        </p:txBody>
      </p:sp>
      <p:sp>
        <p:nvSpPr>
          <p:cNvPr id="10" name="Text Box 3">
            <a:extLst>
              <a:ext uri="{FF2B5EF4-FFF2-40B4-BE49-F238E27FC236}">
                <a16:creationId xmlns:a16="http://schemas.microsoft.com/office/drawing/2014/main" id="{E95BD550-12A4-47CB-BD94-A0D1F7DEA728}"/>
              </a:ext>
            </a:extLst>
          </p:cNvPr>
          <p:cNvSpPr txBox="1">
            <a:spLocks noChangeArrowheads="1"/>
          </p:cNvSpPr>
          <p:nvPr/>
        </p:nvSpPr>
        <p:spPr bwMode="auto">
          <a:xfrm>
            <a:off x="792000" y="1440000"/>
            <a:ext cx="8915400"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buFont typeface="Wingdings" pitchFamily="2" charset="2"/>
              <a:buChar char="ü"/>
            </a:pPr>
            <a:r>
              <a:rPr lang="en-US" sz="1600" b="1" dirty="0">
                <a:solidFill>
                  <a:schemeClr val="tx2"/>
                </a:solidFill>
              </a:rPr>
              <a:t>Resources Available</a:t>
            </a:r>
            <a:endParaRPr lang="bg-BG" sz="1600" b="1" dirty="0">
              <a:solidFill>
                <a:schemeClr val="tx2"/>
              </a:solidFill>
            </a:endParaRPr>
          </a:p>
          <a:p>
            <a:r>
              <a:rPr lang="bg-BG" sz="1600" dirty="0">
                <a:solidFill>
                  <a:schemeClr val="tx2"/>
                </a:solidFill>
              </a:rPr>
              <a:t>     </a:t>
            </a:r>
            <a:r>
              <a:rPr lang="en-US" sz="1600" dirty="0">
                <a:solidFill>
                  <a:schemeClr val="tx2"/>
                </a:solidFill>
              </a:rPr>
              <a:t> </a:t>
            </a:r>
            <a:r>
              <a:rPr lang="bg-BG" sz="1600" dirty="0">
                <a:solidFill>
                  <a:schemeClr val="tx2"/>
                </a:solidFill>
              </a:rPr>
              <a:t> </a:t>
            </a:r>
            <a:r>
              <a:rPr lang="en-US" sz="1600" dirty="0">
                <a:solidFill>
                  <a:schemeClr val="tx2"/>
                </a:solidFill>
              </a:rPr>
              <a:t>-</a:t>
            </a:r>
            <a:r>
              <a:rPr lang="bg-BG" sz="1600" i="1" dirty="0">
                <a:solidFill>
                  <a:schemeClr val="tx2"/>
                </a:solidFill>
              </a:rPr>
              <a:t> </a:t>
            </a:r>
            <a:r>
              <a:rPr lang="en-US" sz="1600" i="1" dirty="0">
                <a:solidFill>
                  <a:schemeClr val="tx2"/>
                </a:solidFill>
              </a:rPr>
              <a:t>Mining and Smelting of Non-Ferro and Rare Metals</a:t>
            </a:r>
            <a:endParaRPr lang="bg-BG" sz="1600" i="1" dirty="0">
              <a:solidFill>
                <a:schemeClr val="tx2"/>
              </a:solidFill>
            </a:endParaRPr>
          </a:p>
          <a:p>
            <a:endParaRPr lang="bg-BG" sz="1000" dirty="0">
              <a:solidFill>
                <a:schemeClr val="tx2"/>
              </a:solidFill>
            </a:endParaRPr>
          </a:p>
          <a:p>
            <a:pPr marL="342900" indent="-342900">
              <a:buFont typeface="Wingdings" pitchFamily="2" charset="2"/>
              <a:buChar char="ü"/>
            </a:pPr>
            <a:r>
              <a:rPr lang="en-US" sz="1600" b="1" dirty="0">
                <a:solidFill>
                  <a:schemeClr val="tx2"/>
                </a:solidFill>
              </a:rPr>
              <a:t>Environmental Extensive</a:t>
            </a:r>
            <a:endParaRPr lang="bg-BG" sz="1600" b="1" dirty="0">
              <a:solidFill>
                <a:schemeClr val="tx2"/>
              </a:solidFill>
            </a:endParaRPr>
          </a:p>
          <a:p>
            <a:r>
              <a:rPr lang="bg-BG" sz="1600" dirty="0">
                <a:solidFill>
                  <a:schemeClr val="tx2"/>
                </a:solidFill>
              </a:rPr>
              <a:t>      </a:t>
            </a:r>
            <a:r>
              <a:rPr lang="en-US" sz="1600" dirty="0">
                <a:solidFill>
                  <a:schemeClr val="tx2"/>
                </a:solidFill>
              </a:rPr>
              <a:t> -</a:t>
            </a:r>
            <a:r>
              <a:rPr lang="bg-BG" sz="1600" i="1" dirty="0">
                <a:solidFill>
                  <a:schemeClr val="tx2"/>
                </a:solidFill>
              </a:rPr>
              <a:t> </a:t>
            </a:r>
            <a:r>
              <a:rPr lang="en-US" sz="1600" i="1" dirty="0">
                <a:solidFill>
                  <a:schemeClr val="tx2"/>
                </a:solidFill>
              </a:rPr>
              <a:t>Environmental Old Problems and Remediation Projects</a:t>
            </a:r>
            <a:endParaRPr lang="bg-BG" sz="1600" i="1" dirty="0">
              <a:solidFill>
                <a:schemeClr val="tx2"/>
              </a:solidFill>
            </a:endParaRPr>
          </a:p>
          <a:p>
            <a:endParaRPr lang="bg-BG" sz="1000" dirty="0">
              <a:solidFill>
                <a:schemeClr val="tx2"/>
              </a:solidFill>
            </a:endParaRPr>
          </a:p>
          <a:p>
            <a:pPr marL="342900" indent="-342900">
              <a:buFont typeface="Wingdings" pitchFamily="2" charset="2"/>
              <a:buChar char="ü"/>
            </a:pPr>
            <a:r>
              <a:rPr lang="en-US" sz="1600" b="1" dirty="0">
                <a:solidFill>
                  <a:schemeClr val="tx2"/>
                </a:solidFill>
              </a:rPr>
              <a:t>Energy Intensive</a:t>
            </a:r>
          </a:p>
          <a:p>
            <a:r>
              <a:rPr lang="en-US" sz="1600" dirty="0">
                <a:solidFill>
                  <a:schemeClr val="tx2"/>
                </a:solidFill>
              </a:rPr>
              <a:t>    </a:t>
            </a:r>
            <a:r>
              <a:rPr lang="bg-BG" sz="1600" dirty="0">
                <a:solidFill>
                  <a:schemeClr val="tx2"/>
                </a:solidFill>
              </a:rPr>
              <a:t> </a:t>
            </a:r>
            <a:r>
              <a:rPr lang="en-US" sz="1600" dirty="0">
                <a:solidFill>
                  <a:schemeClr val="tx2"/>
                </a:solidFill>
              </a:rPr>
              <a:t>  -</a:t>
            </a:r>
            <a:r>
              <a:rPr lang="bg-BG" sz="1600" i="1" dirty="0">
                <a:solidFill>
                  <a:schemeClr val="tx2"/>
                </a:solidFill>
              </a:rPr>
              <a:t> </a:t>
            </a:r>
            <a:r>
              <a:rPr lang="en-US" sz="1600" i="1" dirty="0">
                <a:solidFill>
                  <a:schemeClr val="tx2"/>
                </a:solidFill>
              </a:rPr>
              <a:t>Large Scale Industrial Energy Consumers (4% of Bulgarian Power Demand)</a:t>
            </a:r>
            <a:endParaRPr lang="bg-BG" sz="1600" i="1" dirty="0">
              <a:solidFill>
                <a:schemeClr val="tx2"/>
              </a:solidFill>
            </a:endParaRPr>
          </a:p>
          <a:p>
            <a:endParaRPr lang="bg-BG" sz="1000" i="1" dirty="0">
              <a:solidFill>
                <a:schemeClr val="tx2"/>
              </a:solidFill>
            </a:endParaRPr>
          </a:p>
          <a:p>
            <a:pPr marL="342900" indent="-342900">
              <a:buFont typeface="Wingdings" pitchFamily="2" charset="2"/>
              <a:buChar char="ü"/>
            </a:pPr>
            <a:r>
              <a:rPr lang="en-US" sz="1600" b="1" dirty="0">
                <a:solidFill>
                  <a:schemeClr val="tx2"/>
                </a:solidFill>
              </a:rPr>
              <a:t>Rural Habitat</a:t>
            </a:r>
            <a:endParaRPr lang="bg-BG" sz="1600" b="1" dirty="0">
              <a:solidFill>
                <a:schemeClr val="tx2"/>
              </a:solidFill>
            </a:endParaRPr>
          </a:p>
          <a:p>
            <a:r>
              <a:rPr lang="bg-BG" sz="1600" dirty="0">
                <a:solidFill>
                  <a:schemeClr val="tx2"/>
                </a:solidFill>
              </a:rPr>
              <a:t>      </a:t>
            </a:r>
            <a:r>
              <a:rPr lang="en-US" sz="1600" dirty="0">
                <a:solidFill>
                  <a:schemeClr val="tx2"/>
                </a:solidFill>
              </a:rPr>
              <a:t> -</a:t>
            </a:r>
            <a:r>
              <a:rPr lang="bg-BG" sz="1600" i="1" dirty="0">
                <a:solidFill>
                  <a:schemeClr val="tx2"/>
                </a:solidFill>
              </a:rPr>
              <a:t> </a:t>
            </a:r>
            <a:r>
              <a:rPr lang="en-US" sz="1600" i="1" dirty="0">
                <a:solidFill>
                  <a:schemeClr val="tx2"/>
                </a:solidFill>
              </a:rPr>
              <a:t>Small-size Cities and Rural Area Development</a:t>
            </a:r>
            <a:endParaRPr lang="bg-BG" sz="1600" i="1" dirty="0">
              <a:solidFill>
                <a:schemeClr val="tx2"/>
              </a:solidFill>
            </a:endParaRPr>
          </a:p>
          <a:p>
            <a:endParaRPr lang="bg-BG" sz="1000" i="1" dirty="0">
              <a:solidFill>
                <a:schemeClr val="tx2"/>
              </a:solidFill>
            </a:endParaRPr>
          </a:p>
          <a:p>
            <a:pPr marL="342900" indent="-342900">
              <a:buFont typeface="Wingdings" pitchFamily="2" charset="2"/>
              <a:buChar char="ü"/>
            </a:pPr>
            <a:r>
              <a:rPr lang="en-US" sz="1600" b="1" dirty="0">
                <a:solidFill>
                  <a:schemeClr val="tx2"/>
                </a:solidFill>
              </a:rPr>
              <a:t>Export Oriented</a:t>
            </a:r>
            <a:endParaRPr lang="bg-BG" sz="1600" b="1" dirty="0">
              <a:solidFill>
                <a:schemeClr val="tx2"/>
              </a:solidFill>
            </a:endParaRPr>
          </a:p>
          <a:p>
            <a:r>
              <a:rPr lang="bg-BG" sz="1600" dirty="0">
                <a:solidFill>
                  <a:schemeClr val="tx2"/>
                </a:solidFill>
              </a:rPr>
              <a:t>      </a:t>
            </a:r>
            <a:r>
              <a:rPr lang="en-US" sz="1600" dirty="0">
                <a:solidFill>
                  <a:schemeClr val="tx2"/>
                </a:solidFill>
              </a:rPr>
              <a:t> -</a:t>
            </a:r>
            <a:r>
              <a:rPr lang="bg-BG" sz="1600" i="1" dirty="0">
                <a:solidFill>
                  <a:schemeClr val="tx2"/>
                </a:solidFill>
              </a:rPr>
              <a:t> </a:t>
            </a:r>
            <a:r>
              <a:rPr lang="en-US" sz="1600" i="1" dirty="0">
                <a:solidFill>
                  <a:schemeClr val="tx2"/>
                </a:solidFill>
              </a:rPr>
              <a:t>Vertically Integrated and Export Oriented Companies</a:t>
            </a:r>
            <a:endParaRPr lang="bg-BG" sz="1600" i="1" dirty="0">
              <a:solidFill>
                <a:schemeClr val="tx2"/>
              </a:solidFill>
            </a:endParaRPr>
          </a:p>
          <a:p>
            <a:endParaRPr lang="bg-BG" sz="1000" dirty="0">
              <a:solidFill>
                <a:schemeClr val="tx2"/>
              </a:solidFill>
            </a:endParaRPr>
          </a:p>
          <a:p>
            <a:pPr marL="342900" indent="-342900">
              <a:buFont typeface="Wingdings" pitchFamily="2" charset="2"/>
              <a:buChar char="ü"/>
            </a:pPr>
            <a:r>
              <a:rPr lang="en-US" sz="1600" b="1" dirty="0">
                <a:solidFill>
                  <a:schemeClr val="tx2"/>
                </a:solidFill>
              </a:rPr>
              <a:t>Economic Factor</a:t>
            </a:r>
            <a:endParaRPr lang="bg-BG" sz="1600" b="1" dirty="0">
              <a:solidFill>
                <a:schemeClr val="tx2"/>
              </a:solidFill>
            </a:endParaRPr>
          </a:p>
          <a:p>
            <a:r>
              <a:rPr lang="bg-BG" sz="1600" dirty="0">
                <a:solidFill>
                  <a:schemeClr val="tx2"/>
                </a:solidFill>
              </a:rPr>
              <a:t>      </a:t>
            </a:r>
            <a:r>
              <a:rPr lang="en-US" sz="1600" dirty="0">
                <a:solidFill>
                  <a:schemeClr val="tx2"/>
                </a:solidFill>
              </a:rPr>
              <a:t> -</a:t>
            </a:r>
            <a:r>
              <a:rPr lang="bg-BG" sz="1600" i="1" dirty="0">
                <a:solidFill>
                  <a:schemeClr val="tx2"/>
                </a:solidFill>
              </a:rPr>
              <a:t> </a:t>
            </a:r>
            <a:r>
              <a:rPr lang="en-US" sz="1600" i="1" dirty="0">
                <a:solidFill>
                  <a:schemeClr val="tx2"/>
                </a:solidFill>
              </a:rPr>
              <a:t>Key Contributor to Bulgarian GDP (6%) and to Bulgarian Export (15%)</a:t>
            </a:r>
            <a:endParaRPr lang="bg-BG" sz="1600" i="1" dirty="0">
              <a:solidFill>
                <a:schemeClr val="tx2"/>
              </a:solidFill>
            </a:endParaRPr>
          </a:p>
          <a:p>
            <a:endParaRPr lang="bg-BG" sz="1600" dirty="0">
              <a:solidFill>
                <a:schemeClr val="tx2"/>
              </a:solidFill>
            </a:endParaRPr>
          </a:p>
        </p:txBody>
      </p:sp>
    </p:spTree>
    <p:extLst>
      <p:ext uri="{BB962C8B-B14F-4D97-AF65-F5344CB8AC3E}">
        <p14:creationId xmlns:p14="http://schemas.microsoft.com/office/powerpoint/2010/main" val="253883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792163" y="1439863"/>
            <a:ext cx="8769350"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000" indent="-342000" eaLnBrk="1" hangingPunct="1">
              <a:buFont typeface="Wingdings" pitchFamily="2" charset="2"/>
              <a:buChar char="ü"/>
              <a:defRPr/>
            </a:pPr>
            <a:r>
              <a:rPr lang="en-US" sz="1600" b="1" dirty="0">
                <a:solidFill>
                  <a:schemeClr val="tx2"/>
                </a:solidFill>
                <a:cs typeface="Arial" charset="0"/>
              </a:rPr>
              <a:t>Srednogorie Analytics</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rPr>
              <a:t>Development of a Centre for Economic Analyses and Forecasting</a:t>
            </a:r>
            <a:endParaRPr lang="bg-BG" sz="1600" i="1" dirty="0">
              <a:solidFill>
                <a:schemeClr val="tx2"/>
              </a:solidFill>
            </a:endParaRPr>
          </a:p>
          <a:p>
            <a:pPr marL="342000" indent="-342000" eaLnBrk="1" hangingPunct="1">
              <a:defRPr/>
            </a:pPr>
            <a:endParaRPr lang="bg-BG" sz="1000" i="1"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Srednogorie College</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Development of a National Education and Training Brand</a:t>
            </a:r>
            <a:endParaRPr lang="bg-BG" sz="1600" i="1" dirty="0">
              <a:solidFill>
                <a:schemeClr val="tx2"/>
              </a:solidFill>
              <a:cs typeface="Arial" charset="0"/>
            </a:endParaRPr>
          </a:p>
          <a:p>
            <a:pPr marL="342000" indent="-342000" eaLnBrk="1" hangingPunct="1">
              <a:defRPr/>
            </a:pPr>
            <a:endParaRPr lang="bg-BG" sz="1000" i="1"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Srednogorie Laboratories</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Development of R&amp;D Laboratory Infrastructure</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Srednogorie Innovations</a:t>
            </a:r>
          </a:p>
          <a:p>
            <a:pPr marL="342000" indent="-342000" eaLnBrk="1" hangingPunct="1">
              <a:defRPr/>
            </a:pP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Development of an Innovation and Entrepreneurship Network</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Srednogorie Environment, Health &amp; Safety</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Implementing Best Practices for Environment, Health and Safety</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Srednogorie Habitat</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rPr>
              <a:t>Supporting</a:t>
            </a:r>
            <a:r>
              <a:rPr lang="en-US" sz="1600" i="1" dirty="0">
                <a:solidFill>
                  <a:schemeClr val="tx2"/>
                </a:solidFill>
                <a:cs typeface="Arial" charset="0"/>
              </a:rPr>
              <a:t> Urban and Village Communities for Better Quality of Life</a:t>
            </a:r>
            <a:r>
              <a:rPr lang="bg-BG" sz="1600" i="1" dirty="0">
                <a:solidFill>
                  <a:schemeClr val="tx2"/>
                </a:solidFill>
                <a:cs typeface="Arial" charset="0"/>
              </a:rPr>
              <a:t>.</a:t>
            </a:r>
          </a:p>
          <a:p>
            <a:pPr eaLnBrk="1" hangingPunct="1">
              <a:defRPr/>
            </a:pPr>
            <a:endParaRPr lang="en-US" sz="1600" i="1" dirty="0">
              <a:solidFill>
                <a:schemeClr val="tx2"/>
              </a:solidFill>
              <a:cs typeface="Arial" charset="0"/>
            </a:endParaRPr>
          </a:p>
        </p:txBody>
      </p:sp>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a:t>
            </a:r>
            <a:r>
              <a:rPr lang="bg-BG" sz="2400" b="1" dirty="0">
                <a:solidFill>
                  <a:srgbClr val="C00000"/>
                </a:solidFill>
                <a:effectLst>
                  <a:outerShdw blurRad="38100" dist="38100" dir="2700000" algn="tl">
                    <a:srgbClr val="000000">
                      <a:alpha val="43137"/>
                    </a:srgbClr>
                  </a:outerShdw>
                </a:effectLst>
              </a:rPr>
              <a:t> </a:t>
            </a:r>
            <a:r>
              <a:rPr lang="en-US" sz="2400" b="1" dirty="0">
                <a:solidFill>
                  <a:srgbClr val="C00000"/>
                </a:solidFill>
                <a:effectLst>
                  <a:outerShdw blurRad="38100" dist="38100" dir="2700000" algn="tl">
                    <a:srgbClr val="000000">
                      <a:alpha val="43137"/>
                    </a:srgbClr>
                  </a:outerShdw>
                </a:effectLst>
              </a:rPr>
              <a:t>PROGRAMS</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6</a:t>
            </a:fld>
            <a:endParaRPr lang="en-US" dirty="0">
              <a:solidFill>
                <a:schemeClr val="bg1"/>
              </a:solidFill>
            </a:endParaRPr>
          </a:p>
        </p:txBody>
      </p:sp>
    </p:spTree>
    <p:extLst>
      <p:ext uri="{BB962C8B-B14F-4D97-AF65-F5344CB8AC3E}">
        <p14:creationId xmlns:p14="http://schemas.microsoft.com/office/powerpoint/2010/main" val="1074579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792163" y="1439863"/>
            <a:ext cx="8769350"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000" indent="-342000" eaLnBrk="1" hangingPunct="1">
              <a:buFont typeface="Wingdings" pitchFamily="2" charset="2"/>
              <a:buChar char="ü"/>
              <a:defRPr/>
            </a:pPr>
            <a:r>
              <a:rPr lang="en-US" sz="1600" b="1" dirty="0">
                <a:solidFill>
                  <a:schemeClr val="tx2"/>
                </a:solidFill>
              </a:rPr>
              <a:t>Integrating the Value Chain</a:t>
            </a:r>
            <a:endParaRPr lang="bg-BG" sz="1600" b="1" dirty="0">
              <a:solidFill>
                <a:schemeClr val="tx2"/>
              </a:solidFill>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An i</a:t>
            </a:r>
            <a:r>
              <a:rPr lang="en-US" sz="1600" i="1" dirty="0">
                <a:solidFill>
                  <a:schemeClr val="tx2"/>
                </a:solidFill>
              </a:rPr>
              <a:t>ntegration of non-Ferro metals industrial operators over the value chain</a:t>
            </a:r>
            <a:endParaRPr lang="bg-BG" sz="1600" i="1" dirty="0">
              <a:solidFill>
                <a:schemeClr val="tx2"/>
              </a:solidFill>
            </a:endParaRPr>
          </a:p>
          <a:p>
            <a:pPr marL="342000" indent="-342000" eaLnBrk="1" hangingPunct="1">
              <a:defRPr/>
            </a:pPr>
            <a:endParaRPr lang="bg-BG" sz="1000" i="1"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Supporting Business Alliance</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Development of an ecosystem of vendors, transport and logistics, etc.</a:t>
            </a:r>
            <a:endParaRPr lang="bg-BG" sz="1600" i="1" dirty="0">
              <a:solidFill>
                <a:schemeClr val="tx2"/>
              </a:solidFill>
              <a:cs typeface="Arial" charset="0"/>
            </a:endParaRPr>
          </a:p>
          <a:p>
            <a:pPr marL="342000" indent="-342000" eaLnBrk="1" hangingPunct="1">
              <a:defRPr/>
            </a:pPr>
            <a:endParaRPr lang="bg-BG" sz="1000" i="1"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Encouraging Entrepreneurship</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Entrepreneurial training and education, shifting cost to profit centers </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Supporting Local Communities</a:t>
            </a:r>
          </a:p>
          <a:p>
            <a:pPr marL="342000" indent="-342000" eaLnBrk="1" hangingPunct="1">
              <a:defRPr/>
            </a:pP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Transferring business knowledge and skills to public services operators</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Corporate Social Responsibility</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cs typeface="Arial" charset="0"/>
              </a:rPr>
              <a:t>Implementing CSR world best models and practices</a:t>
            </a:r>
            <a:endParaRPr lang="bg-BG" sz="1600" i="1" dirty="0">
              <a:solidFill>
                <a:schemeClr val="tx2"/>
              </a:solidFill>
              <a:cs typeface="Arial" charset="0"/>
            </a:endParaRPr>
          </a:p>
          <a:p>
            <a:pPr marL="342000" indent="-342000" eaLnBrk="1" hangingPunct="1">
              <a:defRPr/>
            </a:pPr>
            <a:endParaRPr lang="bg-BG" sz="1000" dirty="0">
              <a:solidFill>
                <a:schemeClr val="tx2"/>
              </a:solidFill>
              <a:cs typeface="Arial" charset="0"/>
            </a:endParaRPr>
          </a:p>
          <a:p>
            <a:pPr marL="342000" indent="-342000" eaLnBrk="1" hangingPunct="1">
              <a:buFont typeface="Wingdings" pitchFamily="2" charset="2"/>
              <a:buChar char="ü"/>
              <a:defRPr/>
            </a:pPr>
            <a:r>
              <a:rPr lang="en-US" sz="1600" b="1" dirty="0">
                <a:solidFill>
                  <a:schemeClr val="tx2"/>
                </a:solidFill>
                <a:cs typeface="Arial" charset="0"/>
              </a:rPr>
              <a:t>Creating Shared Value</a:t>
            </a:r>
            <a:endParaRPr lang="bg-BG" sz="1600" b="1" dirty="0">
              <a:solidFill>
                <a:schemeClr val="tx2"/>
              </a:solidFill>
              <a:cs typeface="Arial" charset="0"/>
            </a:endParaRPr>
          </a:p>
          <a:p>
            <a:pPr marL="342000" indent="-342000" eaLnBrk="1" hangingPunct="1">
              <a:defRPr/>
            </a:pPr>
            <a:r>
              <a:rPr lang="bg-BG" sz="1600" dirty="0">
                <a:solidFill>
                  <a:schemeClr val="tx2"/>
                </a:solidFill>
                <a:cs typeface="Arial" charset="0"/>
              </a:rPr>
              <a:t>     </a:t>
            </a:r>
            <a:r>
              <a:rPr lang="en-US" sz="1600" dirty="0">
                <a:solidFill>
                  <a:schemeClr val="tx2"/>
                </a:solidFill>
                <a:cs typeface="Arial" charset="0"/>
              </a:rPr>
              <a:t> -</a:t>
            </a:r>
            <a:r>
              <a:rPr lang="bg-BG" sz="1600" i="1" dirty="0">
                <a:solidFill>
                  <a:schemeClr val="tx2"/>
                </a:solidFill>
                <a:cs typeface="Arial" charset="0"/>
              </a:rPr>
              <a:t> </a:t>
            </a:r>
            <a:r>
              <a:rPr lang="en-US" sz="1600" i="1" dirty="0">
                <a:solidFill>
                  <a:schemeClr val="tx2"/>
                </a:solidFill>
              </a:rPr>
              <a:t>Simultaneously creating business and social value to stakeholders</a:t>
            </a:r>
            <a:endParaRPr lang="bg-BG" sz="1600" i="1" dirty="0">
              <a:solidFill>
                <a:schemeClr val="tx2"/>
              </a:solidFill>
            </a:endParaRPr>
          </a:p>
          <a:p>
            <a:pPr eaLnBrk="1" hangingPunct="1">
              <a:defRPr/>
            </a:pPr>
            <a:endParaRPr lang="en-US" sz="1600" i="1" dirty="0">
              <a:solidFill>
                <a:schemeClr val="tx2"/>
              </a:solidFill>
              <a:cs typeface="Arial" charset="0"/>
            </a:endParaRPr>
          </a:p>
        </p:txBody>
      </p:sp>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APPROACH</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7</a:t>
            </a:fld>
            <a:endParaRPr lang="en-US" dirty="0">
              <a:solidFill>
                <a:schemeClr val="bg1"/>
              </a:solidFill>
            </a:endParaRPr>
          </a:p>
        </p:txBody>
      </p:sp>
    </p:spTree>
    <p:extLst>
      <p:ext uri="{BB962C8B-B14F-4D97-AF65-F5344CB8AC3E}">
        <p14:creationId xmlns:p14="http://schemas.microsoft.com/office/powerpoint/2010/main" val="1674778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792163" y="1439863"/>
            <a:ext cx="8769350"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1" dirty="0">
                <a:solidFill>
                  <a:srgbClr val="C00000"/>
                </a:solidFill>
                <a:effectLst>
                  <a:outerShdw blurRad="38100" dist="38100" dir="2700000" algn="tl">
                    <a:srgbClr val="000000">
                      <a:alpha val="43137"/>
                    </a:srgbClr>
                  </a:outerShdw>
                </a:effectLst>
                <a:cs typeface="Calibri" panose="020F0502020204030204" pitchFamily="34" charset="0"/>
              </a:rPr>
              <a:t>THREE ACADEMIC TO BUSINESS PILLARS</a:t>
            </a:r>
          </a:p>
          <a:p>
            <a:r>
              <a:rPr lang="en-US" sz="1600" dirty="0">
                <a:solidFill>
                  <a:schemeClr val="tx2"/>
                </a:solidFill>
                <a:cs typeface="Calibri" panose="020F0502020204030204" pitchFamily="34" charset="0"/>
              </a:rPr>
              <a:t>What are the main pillars of our cluster origination?</a:t>
            </a:r>
          </a:p>
          <a:p>
            <a:endParaRPr lang="en-US" sz="1600" dirty="0">
              <a:solidFill>
                <a:schemeClr val="tx2"/>
              </a:solidFill>
              <a:cs typeface="Calibri" panose="020F0502020204030204" pitchFamily="34" charset="0"/>
            </a:endParaRPr>
          </a:p>
          <a:p>
            <a:r>
              <a:rPr lang="en-US" sz="1600" b="1" dirty="0">
                <a:solidFill>
                  <a:srgbClr val="C00000"/>
                </a:solidFill>
                <a:effectLst>
                  <a:outerShdw blurRad="38100" dist="38100" dir="2700000" algn="tl">
                    <a:srgbClr val="000000">
                      <a:alpha val="43137"/>
                    </a:srgbClr>
                  </a:outerShdw>
                </a:effectLst>
                <a:cs typeface="Calibri" panose="020F0502020204030204" pitchFamily="34" charset="0"/>
              </a:rPr>
              <a:t>Pillar 1: Cheaper Energy to Industry</a:t>
            </a:r>
          </a:p>
          <a:p>
            <a:r>
              <a:rPr lang="en-US" sz="1600" dirty="0">
                <a:solidFill>
                  <a:schemeClr val="tx2"/>
                </a:solidFill>
                <a:cs typeface="Calibri" panose="020F0502020204030204" pitchFamily="34" charset="0"/>
              </a:rPr>
              <a:t>Improving industrial competitiveness through power vertical unbundling and </a:t>
            </a:r>
            <a:r>
              <a:rPr lang="en-US" sz="1600" b="1" dirty="0">
                <a:solidFill>
                  <a:srgbClr val="C00000"/>
                </a:solidFill>
                <a:cs typeface="Calibri" panose="020F0502020204030204" pitchFamily="34" charset="0"/>
              </a:rPr>
              <a:t>market liberalization</a:t>
            </a:r>
          </a:p>
          <a:p>
            <a:endParaRPr lang="en-US" sz="1600" dirty="0">
              <a:solidFill>
                <a:schemeClr val="tx2"/>
              </a:solidFill>
              <a:cs typeface="Calibri" panose="020F0502020204030204" pitchFamily="34" charset="0"/>
            </a:endParaRPr>
          </a:p>
          <a:p>
            <a:r>
              <a:rPr lang="en-US" sz="1600" b="1" dirty="0">
                <a:solidFill>
                  <a:srgbClr val="C00000"/>
                </a:solidFill>
                <a:effectLst>
                  <a:outerShdw blurRad="38100" dist="38100" dir="2700000" algn="tl">
                    <a:srgbClr val="000000">
                      <a:alpha val="43137"/>
                    </a:srgbClr>
                  </a:outerShdw>
                </a:effectLst>
                <a:cs typeface="Calibri" panose="020F0502020204030204" pitchFamily="34" charset="0"/>
              </a:rPr>
              <a:t>Pillar 2: Higher Competitiveness to Markets</a:t>
            </a:r>
          </a:p>
          <a:p>
            <a:r>
              <a:rPr lang="en-US" sz="1600" dirty="0">
                <a:solidFill>
                  <a:schemeClr val="tx2"/>
                </a:solidFill>
                <a:cs typeface="Calibri" panose="020F0502020204030204" pitchFamily="34" charset="0"/>
              </a:rPr>
              <a:t>Improvement industrial competitiveness through </a:t>
            </a:r>
            <a:r>
              <a:rPr lang="en-US" sz="1600" b="1" dirty="0">
                <a:solidFill>
                  <a:srgbClr val="C00000"/>
                </a:solidFill>
                <a:cs typeface="Calibri" panose="020F0502020204030204" pitchFamily="34" charset="0"/>
              </a:rPr>
              <a:t>developing clusters and innovations</a:t>
            </a:r>
          </a:p>
          <a:p>
            <a:endParaRPr lang="en-US" sz="1600" dirty="0">
              <a:solidFill>
                <a:schemeClr val="tx2"/>
              </a:solidFill>
              <a:cs typeface="Calibri" panose="020F0502020204030204" pitchFamily="34" charset="0"/>
            </a:endParaRPr>
          </a:p>
          <a:p>
            <a:r>
              <a:rPr lang="en-US" sz="1600" b="1" dirty="0">
                <a:solidFill>
                  <a:srgbClr val="C00000"/>
                </a:solidFill>
                <a:effectLst>
                  <a:outerShdw blurRad="38100" dist="38100" dir="2700000" algn="tl">
                    <a:srgbClr val="000000">
                      <a:alpha val="43137"/>
                    </a:srgbClr>
                  </a:outerShdw>
                </a:effectLst>
                <a:cs typeface="Calibri" panose="020F0502020204030204" pitchFamily="34" charset="0"/>
              </a:rPr>
              <a:t>Pillar 3: Better Quality of Life to Communities</a:t>
            </a:r>
          </a:p>
          <a:p>
            <a:r>
              <a:rPr lang="en-US" sz="1600" dirty="0">
                <a:solidFill>
                  <a:schemeClr val="tx2"/>
                </a:solidFill>
                <a:cs typeface="Calibri" panose="020F0502020204030204" pitchFamily="34" charset="0"/>
              </a:rPr>
              <a:t>Employing best practices for </a:t>
            </a:r>
            <a:r>
              <a:rPr lang="en-US" sz="1600" b="1" dirty="0">
                <a:solidFill>
                  <a:srgbClr val="C00000"/>
                </a:solidFill>
                <a:cs typeface="Calibri" panose="020F0502020204030204" pitchFamily="34" charset="0"/>
              </a:rPr>
              <a:t>public-private partnership </a:t>
            </a:r>
            <a:r>
              <a:rPr lang="en-US" sz="1600" dirty="0">
                <a:solidFill>
                  <a:schemeClr val="tx2"/>
                </a:solidFill>
                <a:cs typeface="Calibri" panose="020F0502020204030204" pitchFamily="34" charset="0"/>
              </a:rPr>
              <a:t>through </a:t>
            </a:r>
            <a:r>
              <a:rPr lang="en-US" sz="1600" b="1" dirty="0">
                <a:solidFill>
                  <a:srgbClr val="C00000"/>
                </a:solidFill>
                <a:cs typeface="Calibri" panose="020F0502020204030204" pitchFamily="34" charset="0"/>
              </a:rPr>
              <a:t>creating shared value</a:t>
            </a:r>
          </a:p>
          <a:p>
            <a:endParaRPr lang="en-US" sz="1600" i="1" dirty="0">
              <a:solidFill>
                <a:schemeClr val="tx2"/>
              </a:solidFill>
              <a:cs typeface="Calibri" panose="020F0502020204030204" pitchFamily="34" charset="0"/>
            </a:endParaRPr>
          </a:p>
          <a:p>
            <a:endParaRPr lang="en-US" sz="1600" dirty="0">
              <a:solidFill>
                <a:schemeClr val="tx2"/>
              </a:solidFill>
              <a:cs typeface="Calibri" panose="020F0502020204030204" pitchFamily="34" charset="0"/>
            </a:endParaRPr>
          </a:p>
        </p:txBody>
      </p:sp>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CLUSTER ORIGINATION</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8</a:t>
            </a:fld>
            <a:endParaRPr lang="en-US" dirty="0">
              <a:solidFill>
                <a:schemeClr val="bg1"/>
              </a:solidFill>
            </a:endParaRPr>
          </a:p>
        </p:txBody>
      </p:sp>
      <p:pic>
        <p:nvPicPr>
          <p:cNvPr id="4" name="Picture 2" descr="Резултат с изображение за HARVARD">
            <a:extLst>
              <a:ext uri="{FF2B5EF4-FFF2-40B4-BE49-F238E27FC236}">
                <a16:creationId xmlns:a16="http://schemas.microsoft.com/office/drawing/2014/main" id="{9C9B0F67-0F92-4528-BE1A-699AF0CEC7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1312" y="404665"/>
            <a:ext cx="1894359" cy="19977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www.commonapp.org/files/school/image/Harvard%20header%20CORRECT%20SIZE.jpg">
            <a:extLst>
              <a:ext uri="{FF2B5EF4-FFF2-40B4-BE49-F238E27FC236}">
                <a16:creationId xmlns:a16="http://schemas.microsoft.com/office/drawing/2014/main" id="{8E8637CB-7503-4375-8F88-BDDC0002B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774" y="4365104"/>
            <a:ext cx="5997801" cy="22696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537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0" y="0"/>
            <a:ext cx="9906000" cy="360000"/>
          </a:xfrm>
          <a:prstGeom prst="rect">
            <a:avLst/>
          </a:prstGeom>
          <a:solidFill>
            <a:schemeClr val="accent1">
              <a:lumMod val="75000"/>
            </a:schemeClr>
          </a:solidFill>
          <a:ln w="12700">
            <a:noFill/>
            <a:headEnd/>
            <a:tailEnd/>
          </a:ln>
          <a:effectLst/>
          <a:scene3d>
            <a:camera prst="orthographicFront"/>
            <a:lightRig rig="threePt" dir="t"/>
          </a:scene3d>
          <a:sp3d>
            <a:bevelB w="0" h="0"/>
            <a:extrusionClr>
              <a:schemeClr val="accent1">
                <a:lumMod val="75000"/>
              </a:schemeClr>
            </a:extrusionClr>
            <a:contourClr>
              <a:schemeClr val="accent1">
                <a:lumMod val="75000"/>
              </a:schemeClr>
            </a:contourClr>
          </a:sp3d>
        </p:spPr>
        <p:style>
          <a:lnRef idx="1">
            <a:schemeClr val="dk1"/>
          </a:lnRef>
          <a:fillRef idx="2">
            <a:schemeClr val="dk1"/>
          </a:fillRef>
          <a:effectRef idx="1">
            <a:schemeClr val="dk1"/>
          </a:effectRef>
          <a:fontRef idx="minor">
            <a:schemeClr val="dk1"/>
          </a:fontRef>
        </p:style>
        <p:txBody>
          <a:bodyPr lIns="107287" tIns="53643" rIns="107287" bIns="53643" anchor="ctr"/>
          <a:lstStyle/>
          <a:p>
            <a:pPr eaLnBrk="1" hangingPunct="1"/>
            <a:r>
              <a:rPr lang="en-US" sz="1400" dirty="0">
                <a:solidFill>
                  <a:schemeClr val="bg1"/>
                </a:solidFill>
              </a:rPr>
              <a:t>Mining Metals &amp; Brains: Creating Shared Value</a:t>
            </a:r>
          </a:p>
        </p:txBody>
      </p:sp>
      <p:pic>
        <p:nvPicPr>
          <p:cNvPr id="27653" name="Picture 2" descr="Header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00" y="6556375"/>
            <a:ext cx="387032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792163" y="1439863"/>
            <a:ext cx="8769350"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1" dirty="0">
                <a:solidFill>
                  <a:schemeClr val="tx2"/>
                </a:solidFill>
              </a:rPr>
              <a:t>“Shared value is not social responsibility, philanthropy, or sustainability, but a new way for companies to achieve economic success.”</a:t>
            </a:r>
            <a:r>
              <a:rPr lang="en-US" sz="1600" dirty="0">
                <a:solidFill>
                  <a:schemeClr val="tx2"/>
                </a:solidFill>
              </a:rPr>
              <a:t> Michael E. Porter and Mark Kramer, “</a:t>
            </a:r>
            <a:r>
              <a:rPr lang="en-US" sz="1600" dirty="0">
                <a:solidFill>
                  <a:schemeClr val="tx2"/>
                </a:solidFill>
                <a:hlinkClick r:id="rId3"/>
              </a:rPr>
              <a:t>Creating Shared Value</a:t>
            </a:r>
            <a:r>
              <a:rPr lang="en-US" sz="1600" dirty="0">
                <a:solidFill>
                  <a:schemeClr val="tx2"/>
                </a:solidFill>
              </a:rPr>
              <a:t>,” Harvard Business Review</a:t>
            </a:r>
          </a:p>
          <a:p>
            <a:endParaRPr lang="en-US" sz="1600" dirty="0">
              <a:solidFill>
                <a:schemeClr val="tx2"/>
              </a:solidFill>
            </a:endParaRPr>
          </a:p>
          <a:p>
            <a:r>
              <a:rPr lang="en-US" sz="1600" dirty="0">
                <a:solidFill>
                  <a:schemeClr val="tx2"/>
                </a:solidFill>
              </a:rPr>
              <a:t>Shared value is a management strategy in which companies find business opportunities in social problems. While philanthropy and CSR focus efforts focus on “giving back” or minimizing the harm business has on society, shared value focuses company leaders on maximizing the competitive value of solving social problems in new customers and markets, cost savings, talent retention, and more. </a:t>
            </a:r>
          </a:p>
          <a:p>
            <a:r>
              <a:rPr lang="en-US" sz="1600" dirty="0">
                <a:solidFill>
                  <a:schemeClr val="tx2"/>
                </a:solidFill>
              </a:rPr>
              <a:t>More companies are now building and rebuilding business models around social good, which sets them apart from the competition and augments their success. With the help of NGOs, governments, and other stakeholders, business has the power of scale to create real change on monumental social problems.</a:t>
            </a:r>
            <a:endParaRPr lang="en-US" sz="1000" i="1" dirty="0">
              <a:solidFill>
                <a:schemeClr val="tx2"/>
              </a:solidFill>
            </a:endParaRPr>
          </a:p>
          <a:p>
            <a:endParaRPr lang="en-US" sz="1000" dirty="0">
              <a:solidFill>
                <a:schemeClr val="tx2"/>
              </a:solidFill>
            </a:endParaRPr>
          </a:p>
          <a:p>
            <a:r>
              <a:rPr lang="en-US" sz="1600" dirty="0">
                <a:solidFill>
                  <a:schemeClr val="tx2"/>
                </a:solidFill>
                <a:hlinkClick r:id="rId4"/>
              </a:rPr>
              <a:t>https://www.sharedvalue.org/</a:t>
            </a:r>
            <a:r>
              <a:rPr lang="en-US" sz="1600" dirty="0">
                <a:solidFill>
                  <a:schemeClr val="tx2"/>
                </a:solidFill>
              </a:rPr>
              <a:t> </a:t>
            </a:r>
          </a:p>
          <a:p>
            <a:endParaRPr lang="en-US" sz="1600" dirty="0">
              <a:solidFill>
                <a:schemeClr val="tx2"/>
              </a:solidFill>
            </a:endParaRPr>
          </a:p>
        </p:txBody>
      </p:sp>
      <p:sp>
        <p:nvSpPr>
          <p:cNvPr id="9" name="Title 1"/>
          <p:cNvSpPr txBox="1">
            <a:spLocks/>
          </p:cNvSpPr>
          <p:nvPr/>
        </p:nvSpPr>
        <p:spPr bwMode="auto">
          <a:xfrm>
            <a:off x="720725" y="720725"/>
            <a:ext cx="905668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Aft>
                <a:spcPts val="0"/>
              </a:spcAft>
              <a:defRPr/>
            </a:pPr>
            <a:r>
              <a:rPr lang="en-US" sz="2400" b="1" dirty="0">
                <a:solidFill>
                  <a:srgbClr val="C00000"/>
                </a:solidFill>
                <a:effectLst>
                  <a:outerShdw blurRad="38100" dist="38100" dir="2700000" algn="tl">
                    <a:srgbClr val="000000">
                      <a:alpha val="43137"/>
                    </a:srgbClr>
                  </a:outerShdw>
                </a:effectLst>
              </a:rPr>
              <a:t>THE SHARED VALUE PHENOMENA</a:t>
            </a:r>
          </a:p>
        </p:txBody>
      </p:sp>
      <p:sp>
        <p:nvSpPr>
          <p:cNvPr id="8" name="Slide Number Placeholder 1"/>
          <p:cNvSpPr>
            <a:spLocks noGrp="1"/>
          </p:cNvSpPr>
          <p:nvPr>
            <p:ph type="sldNum" sz="quarter" idx="12"/>
          </p:nvPr>
        </p:nvSpPr>
        <p:spPr>
          <a:xfrm>
            <a:off x="9417496" y="0"/>
            <a:ext cx="382142" cy="365125"/>
          </a:xfrm>
        </p:spPr>
        <p:txBody>
          <a:bodyPr/>
          <a:lstStyle/>
          <a:p>
            <a:pPr>
              <a:defRPr/>
            </a:pPr>
            <a:fld id="{3DBBBA8F-7FFC-4D9C-B565-E7AD06168DE8}" type="slidenum">
              <a:rPr lang="en-US" smtClean="0">
                <a:solidFill>
                  <a:schemeClr val="bg1"/>
                </a:solidFill>
              </a:rPr>
              <a:pPr>
                <a:defRPr/>
              </a:pPr>
              <a:t>9</a:t>
            </a:fld>
            <a:endParaRPr lang="en-US" dirty="0">
              <a:solidFill>
                <a:schemeClr val="bg1"/>
              </a:solidFill>
            </a:endParaRPr>
          </a:p>
        </p:txBody>
      </p:sp>
      <p:grpSp>
        <p:nvGrpSpPr>
          <p:cNvPr id="3" name="Групиране 2">
            <a:extLst>
              <a:ext uri="{FF2B5EF4-FFF2-40B4-BE49-F238E27FC236}">
                <a16:creationId xmlns:a16="http://schemas.microsoft.com/office/drawing/2014/main" id="{0E10C849-693D-407B-8DB3-6FC0C06708FA}"/>
              </a:ext>
            </a:extLst>
          </p:cNvPr>
          <p:cNvGrpSpPr/>
          <p:nvPr/>
        </p:nvGrpSpPr>
        <p:grpSpPr>
          <a:xfrm>
            <a:off x="128464" y="6023855"/>
            <a:ext cx="2144613" cy="675159"/>
            <a:chOff x="792163" y="5418137"/>
            <a:chExt cx="2144613" cy="675159"/>
          </a:xfrm>
        </p:grpSpPr>
        <p:sp>
          <p:nvSpPr>
            <p:cNvPr id="2" name="Правоъгълник 1">
              <a:extLst>
                <a:ext uri="{FF2B5EF4-FFF2-40B4-BE49-F238E27FC236}">
                  <a16:creationId xmlns:a16="http://schemas.microsoft.com/office/drawing/2014/main" id="{9330AD30-0E37-4CA5-B4FF-6648AA9C64D6}"/>
                </a:ext>
              </a:extLst>
            </p:cNvPr>
            <p:cNvSpPr/>
            <p:nvPr/>
          </p:nvSpPr>
          <p:spPr>
            <a:xfrm>
              <a:off x="792163" y="5418137"/>
              <a:ext cx="2144613" cy="67515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6" name="Picture 2" descr="https://www.sharedvalue.org/sites/all/themes/svi_2016_theme/images/logo.png">
              <a:extLst>
                <a:ext uri="{FF2B5EF4-FFF2-40B4-BE49-F238E27FC236}">
                  <a16:creationId xmlns:a16="http://schemas.microsoft.com/office/drawing/2014/main" id="{0EBDE57C-86E8-46A8-9B17-72980E77C0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531" y="5536641"/>
              <a:ext cx="2047875" cy="4381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934092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5711</TotalTime>
  <Words>1385</Words>
  <Application>Microsoft Office PowerPoint</Application>
  <PresentationFormat>Хартия A4 (210x297 мм)</PresentationFormat>
  <Paragraphs>301</Paragraphs>
  <Slides>34</Slides>
  <Notes>4</Notes>
  <HiddenSlides>0</HiddenSlides>
  <MMClips>0</MMClips>
  <ScaleCrop>false</ScaleCrop>
  <HeadingPairs>
    <vt:vector size="6" baseType="variant">
      <vt:variant>
        <vt:lpstr>Използвани шрифтове</vt:lpstr>
      </vt:variant>
      <vt:variant>
        <vt:i4>4</vt:i4>
      </vt:variant>
      <vt:variant>
        <vt:lpstr>Тема</vt:lpstr>
      </vt:variant>
      <vt:variant>
        <vt:i4>1</vt:i4>
      </vt:variant>
      <vt:variant>
        <vt:lpstr>Заглавия на слайдовете</vt:lpstr>
      </vt:variant>
      <vt:variant>
        <vt:i4>34</vt:i4>
      </vt:variant>
    </vt:vector>
  </HeadingPairs>
  <TitlesOfParts>
    <vt:vector size="39" baseType="lpstr">
      <vt:lpstr>Arial</vt:lpstr>
      <vt:lpstr>Calibri</vt:lpstr>
      <vt:lpstr>Times New Roman</vt:lpstr>
      <vt:lpstr>Wingdings</vt:lpstr>
      <vt:lpstr>Office Theme</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Private Partnerships</dc:title>
  <dc:creator>Nikolay Minkov</dc:creator>
  <cp:lastModifiedBy>Николай Минков</cp:lastModifiedBy>
  <cp:revision>773</cp:revision>
  <cp:lastPrinted>2015-04-25T16:26:45Z</cp:lastPrinted>
  <dcterms:created xsi:type="dcterms:W3CDTF">2010-09-29T12:21:12Z</dcterms:created>
  <dcterms:modified xsi:type="dcterms:W3CDTF">2018-05-16T13:37:56Z</dcterms:modified>
</cp:coreProperties>
</file>